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  <p:sldMasterId id="2147484663" r:id="rId5"/>
  </p:sldMasterIdLst>
  <p:notesMasterIdLst>
    <p:notesMasterId r:id="rId45"/>
  </p:notesMasterIdLst>
  <p:sldIdLst>
    <p:sldId id="256" r:id="rId6"/>
    <p:sldId id="354" r:id="rId7"/>
    <p:sldId id="313" r:id="rId8"/>
    <p:sldId id="257" r:id="rId9"/>
    <p:sldId id="316" r:id="rId10"/>
    <p:sldId id="341" r:id="rId11"/>
    <p:sldId id="353" r:id="rId12"/>
    <p:sldId id="355" r:id="rId13"/>
    <p:sldId id="319" r:id="rId14"/>
    <p:sldId id="320" r:id="rId15"/>
    <p:sldId id="342" r:id="rId16"/>
    <p:sldId id="343" r:id="rId17"/>
    <p:sldId id="321" r:id="rId18"/>
    <p:sldId id="322" r:id="rId19"/>
    <p:sldId id="323" r:id="rId20"/>
    <p:sldId id="337" r:id="rId21"/>
    <p:sldId id="324" r:id="rId22"/>
    <p:sldId id="327" r:id="rId23"/>
    <p:sldId id="328" r:id="rId24"/>
    <p:sldId id="360" r:id="rId25"/>
    <p:sldId id="361" r:id="rId26"/>
    <p:sldId id="362" r:id="rId27"/>
    <p:sldId id="302" r:id="rId28"/>
    <p:sldId id="358" r:id="rId29"/>
    <p:sldId id="359" r:id="rId30"/>
    <p:sldId id="363" r:id="rId31"/>
    <p:sldId id="364" r:id="rId32"/>
    <p:sldId id="350" r:id="rId33"/>
    <p:sldId id="351" r:id="rId34"/>
    <p:sldId id="356" r:id="rId35"/>
    <p:sldId id="261" r:id="rId36"/>
    <p:sldId id="352" r:id="rId37"/>
    <p:sldId id="263" r:id="rId38"/>
    <p:sldId id="357" r:id="rId39"/>
    <p:sldId id="294" r:id="rId40"/>
    <p:sldId id="273" r:id="rId41"/>
    <p:sldId id="349" r:id="rId42"/>
    <p:sldId id="348" r:id="rId43"/>
    <p:sldId id="278" r:id="rId44"/>
  </p:sldIdLst>
  <p:sldSz cx="9144000" cy="6858000" type="screen4x3"/>
  <p:notesSz cx="6858000" cy="9144000"/>
  <p:custShowLst>
    <p:custShow name="Произвольный показ 1" id="0">
      <p:sldLst>
        <p:sld r:id="rId6"/>
        <p:sld r:id="rId9"/>
        <p:sld r:id="rId36"/>
        <p:sld r:id="rId38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65" autoAdjust="0"/>
    <p:restoredTop sz="95439" autoAdjust="0"/>
  </p:normalViewPr>
  <p:slideViewPr>
    <p:cSldViewPr snapToObjects="1">
      <p:cViewPr varScale="1">
        <p:scale>
          <a:sx n="73" d="100"/>
          <a:sy n="73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8.4429824561403702E-2"/>
          <c:y val="1.940035273368609E-2"/>
          <c:w val="0.74890350877192957"/>
          <c:h val="0.7865961199294524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9999FF"/>
            </a:solidFill>
            <a:ln w="12895">
              <a:solidFill>
                <a:srgbClr val="000000"/>
              </a:solidFill>
              <a:prstDash val="solid"/>
            </a:ln>
          </c:spPr>
          <c:dLbls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6243.7</c:v>
                </c:pt>
                <c:pt idx="1">
                  <c:v>5116.8999999999996</c:v>
                </c:pt>
                <c:pt idx="2">
                  <c:v>4737.6000000000004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93366"/>
            </a:solidFill>
            <a:ln w="12895">
              <a:solidFill>
                <a:srgbClr val="000000"/>
              </a:solidFill>
              <a:prstDash val="solid"/>
            </a:ln>
          </c:spPr>
          <c:dLbls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CC"/>
            </a:solidFill>
            <a:ln w="1289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5.1553656687121634E-4"/>
                  <c:y val="-1.0286622211971455E-3"/>
                </c:manualLayout>
              </c:layout>
              <c:showVal val="1"/>
            </c:dLbl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0.00</c:formatCode>
                <c:ptCount val="3"/>
                <c:pt idx="0">
                  <c:v>455.7</c:v>
                </c:pt>
                <c:pt idx="1">
                  <c:v>465.3</c:v>
                </c:pt>
                <c:pt idx="2">
                  <c:v>475.5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</c:v>
                </c:pt>
              </c:strCache>
            </c:strRef>
          </c:tx>
          <c:spPr>
            <a:solidFill>
              <a:srgbClr val="CCFFFF"/>
            </a:solidFill>
            <a:ln w="1289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5.3077330764421723E-3"/>
                  <c:y val="-2.8487765068158515E-2"/>
                </c:manualLayout>
              </c:layout>
              <c:showVal val="1"/>
            </c:dLbl>
            <c:dLbl>
              <c:idx val="1"/>
              <c:layout>
                <c:manualLayout>
                  <c:x val="1.1834278173095009E-2"/>
                  <c:y val="-2.2759599667602368E-2"/>
                </c:manualLayout>
              </c:layout>
              <c:showVal val="1"/>
            </c:dLbl>
            <c:dLbl>
              <c:idx val="2"/>
              <c:layout>
                <c:manualLayout>
                  <c:x val="2.0709986802916198E-2"/>
                  <c:y val="-2.2759599667602347E-2"/>
                </c:manualLayout>
              </c:layout>
              <c:showVal val="1"/>
            </c:dLbl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Лист1!$E$2:$E$4</c:f>
              <c:numCache>
                <c:formatCode>0.00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gapWidth val="75"/>
        <c:shape val="box"/>
        <c:axId val="168553856"/>
        <c:axId val="168174720"/>
        <c:axId val="0"/>
      </c:bar3DChart>
      <c:catAx>
        <c:axId val="168553856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584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8174720"/>
        <c:crosses val="autoZero"/>
        <c:auto val="1"/>
        <c:lblAlgn val="ctr"/>
        <c:lblOffset val="100"/>
      </c:catAx>
      <c:valAx>
        <c:axId val="168174720"/>
        <c:scaling>
          <c:orientation val="minMax"/>
        </c:scaling>
        <c:axPos val="l"/>
        <c:numFmt formatCode="0.00" sourceLinked="1"/>
        <c:majorTickMark val="none"/>
        <c:tickLblPos val="nextTo"/>
        <c:txPr>
          <a:bodyPr rot="0" vert="horz"/>
          <a:lstStyle/>
          <a:p>
            <a:pPr>
              <a:defRPr sz="1386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8553856"/>
        <c:crosses val="autoZero"/>
        <c:crossBetween val="between"/>
      </c:valAx>
      <c:spPr>
        <a:noFill/>
        <a:ln w="25789">
          <a:noFill/>
        </a:ln>
      </c:spPr>
    </c:plotArea>
    <c:legend>
      <c:legendPos val="r"/>
      <c:layout>
        <c:manualLayout>
          <c:xMode val="edge"/>
          <c:yMode val="edge"/>
          <c:x val="0.84649122807017663"/>
          <c:y val="0.33509700176366891"/>
          <c:w val="0.15131578947368421"/>
          <c:h val="0.24162257495590808"/>
        </c:manualLayout>
      </c:layout>
      <c:spPr>
        <a:solidFill>
          <a:srgbClr val="FFFFFF"/>
        </a:solidFill>
        <a:ln w="3224">
          <a:solidFill>
            <a:srgbClr val="000000"/>
          </a:solidFill>
          <a:prstDash val="solid"/>
        </a:ln>
      </c:spPr>
      <c:txPr>
        <a:bodyPr/>
        <a:lstStyle/>
        <a:p>
          <a:pPr>
            <a:defRPr sz="1635" b="0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8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9"/>
  <c:chart>
    <c:plotArea>
      <c:layout>
        <c:manualLayout>
          <c:layoutTarget val="inner"/>
          <c:xMode val="edge"/>
          <c:yMode val="edge"/>
          <c:x val="0.29071038251366138"/>
          <c:y val="6.6790352504638231E-2"/>
          <c:w val="0.68196721311475461"/>
          <c:h val="0.5361781076066796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11333</c:v>
                </c:pt>
                <c:pt idx="1">
                  <c:v>11677.5</c:v>
                </c:pt>
                <c:pt idx="2">
                  <c:v>12080.4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105.4</c:v>
                </c:pt>
                <c:pt idx="1">
                  <c:v>109.6</c:v>
                </c:pt>
                <c:pt idx="2">
                  <c:v>113.9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0.0</c:formatCode>
                <c:ptCount val="3"/>
                <c:pt idx="0">
                  <c:v>6699.4</c:v>
                </c:pt>
                <c:pt idx="1">
                  <c:v>5582.2</c:v>
                </c:pt>
                <c:pt idx="2">
                  <c:v>5213.1000000000004</c:v>
                </c:pt>
              </c:numCache>
            </c:numRef>
          </c:val>
        </c:ser>
        <c:axId val="169513344"/>
        <c:axId val="169514880"/>
      </c:barChart>
      <c:catAx>
        <c:axId val="16951334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69514880"/>
        <c:crosses val="autoZero"/>
        <c:auto val="1"/>
        <c:lblAlgn val="ctr"/>
        <c:lblOffset val="100"/>
      </c:catAx>
      <c:valAx>
        <c:axId val="169514880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95133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5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8.7657370953631172E-2"/>
          <c:y val="3.3788859725867593E-2"/>
          <c:w val="0.89361552380018761"/>
          <c:h val="0.5865626712358396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Физическая культура и спорт </c:v>
                </c:pt>
              </c:strCache>
            </c:strRef>
          </c:cat>
          <c:val>
            <c:numRef>
              <c:f>Лист1!$B$2:$B$6</c:f>
              <c:numCache>
                <c:formatCode>0.0;[Red]0.0</c:formatCode>
                <c:ptCount val="5"/>
                <c:pt idx="0">
                  <c:v>450000</c:v>
                </c:pt>
                <c:pt idx="1">
                  <c:v>290700</c:v>
                </c:pt>
                <c:pt idx="2">
                  <c:v>5092000</c:v>
                </c:pt>
                <c:pt idx="3">
                  <c:v>12040100</c:v>
                </c:pt>
                <c:pt idx="4">
                  <c:v>100000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Физическая культура и спорт </c:v>
                </c:pt>
              </c:strCache>
            </c:strRef>
          </c:cat>
          <c:val>
            <c:numRef>
              <c:f>Лист1!$C$2:$C$6</c:f>
              <c:numCache>
                <c:formatCode>0.0;[Red]0.0</c:formatCode>
                <c:ptCount val="5"/>
                <c:pt idx="0">
                  <c:v>461200</c:v>
                </c:pt>
                <c:pt idx="1">
                  <c:v>300300</c:v>
                </c:pt>
                <c:pt idx="2">
                  <c:v>5241500</c:v>
                </c:pt>
                <c:pt idx="3">
                  <c:v>11101300</c:v>
                </c:pt>
                <c:pt idx="4">
                  <c:v>100000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Физическая культура и спорт </c:v>
                </c:pt>
              </c:strCache>
            </c:strRef>
          </c:cat>
          <c:val>
            <c:numRef>
              <c:f>Лист1!$D$2:$D$6</c:f>
              <c:numCache>
                <c:formatCode>0.0;[Red]0.0</c:formatCode>
                <c:ptCount val="5"/>
                <c:pt idx="0">
                  <c:v>473800</c:v>
                </c:pt>
                <c:pt idx="1">
                  <c:v>310500</c:v>
                </c:pt>
                <c:pt idx="2">
                  <c:v>5425700</c:v>
                </c:pt>
                <c:pt idx="3">
                  <c:v>10932400</c:v>
                </c:pt>
                <c:pt idx="4">
                  <c:v>100000</c:v>
                </c:pt>
              </c:numCache>
            </c:numRef>
          </c:val>
        </c:ser>
        <c:gapWidth val="95"/>
        <c:gapDepth val="95"/>
        <c:shape val="box"/>
        <c:axId val="170254720"/>
        <c:axId val="170256256"/>
        <c:axId val="0"/>
      </c:bar3DChart>
      <c:catAx>
        <c:axId val="170254720"/>
        <c:scaling>
          <c:orientation val="minMax"/>
        </c:scaling>
        <c:axPos val="b"/>
        <c:numFmt formatCode="General" sourceLinked="1"/>
        <c:majorTickMark val="none"/>
        <c:tickLblPos val="nextTo"/>
        <c:crossAx val="170256256"/>
        <c:crosses val="autoZero"/>
        <c:auto val="1"/>
        <c:lblAlgn val="ctr"/>
        <c:lblOffset val="100"/>
      </c:catAx>
      <c:valAx>
        <c:axId val="170256256"/>
        <c:scaling>
          <c:orientation val="minMax"/>
        </c:scaling>
        <c:axPos val="l"/>
        <c:majorGridlines/>
        <c:numFmt formatCode="0.0;[Red]0.0" sourceLinked="1"/>
        <c:majorTickMark val="none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02547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59F1336-AF9A-4C1F-B3E7-DED88F382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3AA650-9F34-476C-97EA-35C7E2912174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C8CE79-DCA2-4892-82FB-81B012D0B8E0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DF1E-203F-4DFB-890F-5C520A36F003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C9C2-A4D2-4373-A755-5CA1341187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8FC7-014B-4821-B97A-8C9FAD2634E4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4675-8992-4515-872A-85CDC8345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672E-3134-45BA-8CFA-10D3EB915B5F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898B-5C58-4B08-B61E-C0D9F88719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3B131-22C0-4A09-A91F-333BFFFA3CB8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8170-2857-44B9-B453-FA1469E13A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D121-3859-4F2E-9516-D27D152FF72A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81B1F-143F-44F0-802B-C5BBB7D487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FB04-9404-4BC5-B524-26F6B2D19FFF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941B-CABE-422F-85E5-9B5B56E7B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44F6-3976-4662-9FE0-24371C2B51CC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934C-157D-471F-A538-BB0693EC42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33B1-4207-4DE6-86C3-D78B766D56EC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913E-6D28-4930-AFB4-9958DDACA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35B8-F954-47B8-A092-6508FB88D1DA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FFFE5-0CE0-45B0-9216-3065CAB7D9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BCA2-11D1-458D-93EB-6A0BEA53C911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F7AD-F2E3-4305-9D34-C54A1AAFE2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0050-B36E-4572-99CE-448FB6AE0402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59FA-F823-4A9B-8DF1-A79FCDE8C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8FB21-D567-4800-9377-90C45ABB5DDD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7043-3875-484A-8C9D-7195AE9DDD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D4DC-2BFF-4C81-8974-8739CD11D82B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3539-FC66-4603-B1B7-C8D83EB89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9FD7-495C-425B-91DB-82C23441E2D7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EABDB-1F38-45B3-8856-59898372F0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C9DE-5C61-4ADC-BDDC-606C0C87CD13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E4CC-51F4-4A0E-8544-13B058543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CBFA-34AE-4118-B0E7-14686A900F3E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2017-FA68-4B95-9F53-6981A2859D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FA7A-422A-4650-9AF4-F01B3AD86819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0495-89DB-4A40-9063-201D52C3F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B66D-BA4C-43F3-A014-60E6A1B7A417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CC504-DC76-4E95-BD36-5ADCBFB7DA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53FF7-6152-42DC-9B08-52B19934F6CA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548A-3C21-49CA-8D45-72003FACA7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CC0F-6EF3-46FD-A0F8-C78C4AFA684E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BC02-45C6-4783-8098-D626159606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E9C4-C2AA-43BC-BCB4-335BDDDFFB5D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7527-BA7C-4BD9-ACD7-920BD84B13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245C-BB38-4FDA-B0DC-0C49A828B28A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5606-A34F-405D-857D-A4247B41A7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5519-3FEA-4F33-BEAD-82D4945AF1E1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5FBB-F795-4EAD-9F60-075EFCE50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78E3-4FBA-4697-A294-8699C6A67318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BDE8D-F0B3-4F20-96A3-E5A03CF89C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5ADA-D148-4D59-837F-E071A90D0D6A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F21F-7DDD-4EDB-9B7C-25D3D874C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15D1-6785-4530-AA5E-C7F253AEAAC2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1ABC-4DFF-407A-B26B-95864B28E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BC62-D1D1-4267-816C-34F1B78C33BA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DDB3-D5E1-453E-83DD-1A6CA3662C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C2BF-A8BA-433D-9EC7-89EEC733E143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629D-7B53-470B-BC9A-059383EA7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73ED-9CFC-4EE0-827D-31EF499DC33D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1953-6F7C-496B-9887-B5F162DE23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D658-C632-4C08-8A6A-947A935B6864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7253-BC44-4099-B497-F3532B2E4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C3AD-070F-4DED-AB66-BC0D91772AAB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BEAF-6B88-4989-AA2A-FAE9ABD30D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F95E-AA3A-494A-8EE7-49C84ABADCD3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606B-3B18-4AE1-99F8-C60328B84F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FEB3-0252-4CFF-84B6-59F29FBCF285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DE75-BDE5-4487-8A91-6A3BA5B0FB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8B7E-63E9-4295-92AC-9A3363B04933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8F7D4-F012-4AF2-A1DE-5A11390AE4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4A9F-F752-4BCE-A29B-DC1E584A6916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7DF1-1167-463D-BD70-998A39E4F4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AEF8-A1D2-4C75-B650-DA89118A257C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FE94-4784-4597-8397-FBBDA806F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4F02-3F1C-4571-B8C6-3189631BCF3B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34D8-A3E3-4F3B-A75D-EA47C7067E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37D3-7371-4F63-AE87-44F86E7E2D30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A0A7-2190-4E63-99EA-F047D3E0C8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5A0D-9779-43EA-8BA6-90463CAB632E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C1E5-5D07-41F7-A101-7AC391AAF9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D091-1C78-49AD-8203-A1F4E3D4ED52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7C25-3779-429D-B144-B0AE4E900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39D5D-A00C-41A3-B06E-52839A541B65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7578-DF17-4CE9-9BFE-4F38D39DE1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8497-F400-4A78-823F-5FA6159D2595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422D-B0D0-4355-B504-F5395244C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C23A-9600-4988-A565-BBCB96E090B7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3582-62B3-4C7A-87A2-6434E2542F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4A607-876E-4DDD-9C1D-49774A7B3D48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F955-119A-4F2A-8A32-6791D0AA9F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3C95-037C-4FAD-83D2-D00BADD3BB84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9917-A41E-4459-9ADE-174983BC1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4656-BE2C-4C00-A2AC-F10F283614D0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E7E7-9078-4E9E-99B3-AD420AB430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DBCE-BDDC-4232-995E-056C67ECF228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9587-38A6-43AF-9064-EC38AC185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FE63-CD00-4911-8006-FC47A3A0ACF5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86B2-50F8-40A6-935F-0C6551143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0234-CDB9-46E3-B2C6-8398820252BD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45F3-07C8-4866-8A60-732252BA48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3E3A-4010-4AEC-BC84-9A627791F2C6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6D05-7FBC-4B4D-9D61-CC3C020C46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3F32-D134-4208-BD4D-4C8D5DE5892B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DAB7-A99C-44F4-9295-F389C1DAA7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4DA4-CA4D-43A6-B673-EFE8FC539D12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C7F7-076C-4814-AC3E-8FAED22C2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A88C-FD96-4288-8F60-6C3ECD7188B1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0FD50-4289-4CA2-883E-31B9CAC682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A941-3A04-47E6-B861-695A2A212BF4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41F0-70DC-4B26-8F78-3D7B3CB14A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9643-8701-4F94-AD07-D07972A1ADB2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DD33-314A-4416-80AF-70B2A29E0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15FCC38-FF24-4398-9465-F599A1161745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2F1D23C-F729-4DAF-B14B-3F31DF1234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9B3088A-31B7-4AE1-A020-4A16AC649368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F4A74F4-26D3-4B7E-A174-A94E3BF5C9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5" r:id="rId1"/>
    <p:sldLayoutId id="2147484684" r:id="rId2"/>
    <p:sldLayoutId id="2147484683" r:id="rId3"/>
    <p:sldLayoutId id="2147484682" r:id="rId4"/>
    <p:sldLayoutId id="2147484681" r:id="rId5"/>
    <p:sldLayoutId id="2147484680" r:id="rId6"/>
    <p:sldLayoutId id="2147484679" r:id="rId7"/>
    <p:sldLayoutId id="2147484678" r:id="rId8"/>
    <p:sldLayoutId id="2147484677" r:id="rId9"/>
    <p:sldLayoutId id="2147484676" r:id="rId10"/>
    <p:sldLayoutId id="214748467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1957B58E-BD1E-453F-80EA-8B9A7CA0F7A2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22867C7B-2C74-4126-8324-BDD79B4D1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6" r:id="rId1"/>
    <p:sldLayoutId id="2147484695" r:id="rId2"/>
    <p:sldLayoutId id="2147484694" r:id="rId3"/>
    <p:sldLayoutId id="2147484693" r:id="rId4"/>
    <p:sldLayoutId id="2147484692" r:id="rId5"/>
    <p:sldLayoutId id="2147484691" r:id="rId6"/>
    <p:sldLayoutId id="2147484690" r:id="rId7"/>
    <p:sldLayoutId id="2147484689" r:id="rId8"/>
    <p:sldLayoutId id="2147484688" r:id="rId9"/>
    <p:sldLayoutId id="2147484687" r:id="rId10"/>
    <p:sldLayoutId id="214748468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B318766-8653-4F4C-A788-7E1E1FC00E37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7209FFA-DCF6-406C-9C61-5ACAF756A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7" r:id="rId1"/>
    <p:sldLayoutId id="2147484706" r:id="rId2"/>
    <p:sldLayoutId id="2147484705" r:id="rId3"/>
    <p:sldLayoutId id="2147484704" r:id="rId4"/>
    <p:sldLayoutId id="2147484703" r:id="rId5"/>
    <p:sldLayoutId id="2147484702" r:id="rId6"/>
    <p:sldLayoutId id="2147484701" r:id="rId7"/>
    <p:sldLayoutId id="2147484700" r:id="rId8"/>
    <p:sldLayoutId id="2147484699" r:id="rId9"/>
    <p:sldLayoutId id="2147484698" r:id="rId10"/>
    <p:sldLayoutId id="2147484697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11EA581-E357-4C1F-BA8F-65E3A7946515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81DBF68-3875-4198-B970-DD4DD05192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18" r:id="rId1"/>
    <p:sldLayoutId id="2147484717" r:id="rId2"/>
    <p:sldLayoutId id="2147484716" r:id="rId3"/>
    <p:sldLayoutId id="2147484715" r:id="rId4"/>
    <p:sldLayoutId id="2147484714" r:id="rId5"/>
    <p:sldLayoutId id="2147484713" r:id="rId6"/>
    <p:sldLayoutId id="2147484712" r:id="rId7"/>
    <p:sldLayoutId id="2147484711" r:id="rId8"/>
    <p:sldLayoutId id="2147484710" r:id="rId9"/>
    <p:sldLayoutId id="2147484709" r:id="rId10"/>
    <p:sldLayoutId id="214748470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70183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  <a:defRPr/>
            </a:pPr>
            <a:r>
              <a:rPr lang="ru-RU" alt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решения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2022год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годов. </a:t>
            </a:r>
            <a:endParaRPr lang="ru-RU" alt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63492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63493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922338"/>
            <a:ext cx="5976938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3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6699,4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5582,2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5213,1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6243,7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5116,9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4737,6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475,5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44489" y="1073150"/>
          <a:ext cx="8585230" cy="558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79874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82946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2947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82948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82949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 dirty="0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 dirty="0">
                <a:solidFill>
                  <a:schemeClr val="bg1"/>
                </a:solidFill>
              </a:rPr>
              <a:t> Глава муниципального образования «</a:t>
            </a:r>
            <a:r>
              <a:rPr lang="ru-RU" sz="1400" dirty="0" err="1">
                <a:solidFill>
                  <a:schemeClr val="bg1"/>
                </a:solidFill>
              </a:rPr>
              <a:t>Угранский</a:t>
            </a:r>
            <a:r>
              <a:rPr lang="ru-RU" sz="1400" dirty="0">
                <a:solidFill>
                  <a:schemeClr val="bg1"/>
                </a:solidFill>
              </a:rPr>
              <a:t> район» Смоленской области внес на рассмотрение в </a:t>
            </a:r>
            <a:r>
              <a:rPr lang="ru-RU" sz="1400" dirty="0" err="1">
                <a:solidFill>
                  <a:schemeClr val="bg1"/>
                </a:solidFill>
              </a:rPr>
              <a:t>Угранский</a:t>
            </a:r>
            <a:r>
              <a:rPr lang="ru-RU" sz="1400" dirty="0">
                <a:solidFill>
                  <a:schemeClr val="bg1"/>
                </a:solidFill>
              </a:rPr>
              <a:t> район Совета депутатов проект решения о местном бюджете на </a:t>
            </a:r>
            <a:r>
              <a:rPr lang="ru-RU" sz="1400" dirty="0" smtClean="0">
                <a:solidFill>
                  <a:schemeClr val="bg1"/>
                </a:solidFill>
              </a:rPr>
              <a:t>2022 </a:t>
            </a:r>
            <a:r>
              <a:rPr lang="ru-RU" sz="1400" dirty="0">
                <a:solidFill>
                  <a:schemeClr val="bg1"/>
                </a:solidFill>
              </a:rPr>
              <a:t>год и плановый период </a:t>
            </a:r>
            <a:r>
              <a:rPr lang="ru-RU" sz="1400" dirty="0" smtClean="0">
                <a:solidFill>
                  <a:schemeClr val="bg1"/>
                </a:solidFill>
              </a:rPr>
              <a:t>2023 и 2024 </a:t>
            </a:r>
            <a:r>
              <a:rPr lang="ru-RU" sz="1400" dirty="0">
                <a:solidFill>
                  <a:schemeClr val="bg1"/>
                </a:solidFill>
              </a:rPr>
              <a:t>годов. Проект местного бюджета рассмотрен на заседании </a:t>
            </a:r>
            <a:r>
              <a:rPr lang="ru-RU" sz="1400" dirty="0" err="1">
                <a:solidFill>
                  <a:schemeClr val="bg1"/>
                </a:solidFill>
              </a:rPr>
              <a:t>Угранским</a:t>
            </a:r>
            <a:r>
              <a:rPr lang="ru-RU" sz="1400" dirty="0">
                <a:solidFill>
                  <a:schemeClr val="bg1"/>
                </a:solidFill>
              </a:rPr>
              <a:t>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588" y="1417638"/>
            <a:ext cx="23764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 Box 7"/>
          <p:cNvSpPr txBox="1">
            <a:spLocks noChangeArrowheads="1"/>
          </p:cNvSpPr>
          <p:nvPr/>
        </p:nvSpPr>
        <p:spPr bwMode="auto">
          <a:xfrm>
            <a:off x="2984500" y="2032000"/>
            <a:ext cx="2951163" cy="1476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Налоговые доходы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11333,0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11677,5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2024г-_12080,4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1" name="Text Box 8"/>
          <p:cNvSpPr txBox="1">
            <a:spLocks noChangeArrowheads="1"/>
          </p:cNvSpPr>
          <p:nvPr/>
        </p:nvSpPr>
        <p:spPr bwMode="auto">
          <a:xfrm>
            <a:off x="6910388" y="4694238"/>
            <a:ext cx="1944687" cy="2052637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Налоги на товары (услуги) реализуемые на территории РФ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4051,6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4138,5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4222,7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53144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совокупный доход 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25,6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26,8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28,2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3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60762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имущество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1039,5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1117,1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1214,5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5" name="Line 12"/>
          <p:cNvSpPr>
            <a:spLocks noChangeShapeType="1"/>
          </p:cNvSpPr>
          <p:nvPr/>
        </p:nvSpPr>
        <p:spPr bwMode="auto">
          <a:xfrm flipH="1">
            <a:off x="1403350" y="3508375"/>
            <a:ext cx="30575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6" name="Line 13"/>
          <p:cNvSpPr>
            <a:spLocks noChangeShapeType="1"/>
          </p:cNvSpPr>
          <p:nvPr/>
        </p:nvSpPr>
        <p:spPr bwMode="auto">
          <a:xfrm flipH="1">
            <a:off x="3492500" y="3508375"/>
            <a:ext cx="968375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7" name="Line 14"/>
          <p:cNvSpPr>
            <a:spLocks noChangeShapeType="1"/>
          </p:cNvSpPr>
          <p:nvPr/>
        </p:nvSpPr>
        <p:spPr bwMode="auto">
          <a:xfrm>
            <a:off x="4460875" y="3508375"/>
            <a:ext cx="9747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8" name="Line 15"/>
          <p:cNvSpPr>
            <a:spLocks noChangeShapeType="1"/>
          </p:cNvSpPr>
          <p:nvPr/>
        </p:nvSpPr>
        <p:spPr bwMode="auto">
          <a:xfrm>
            <a:off x="4460875" y="3508375"/>
            <a:ext cx="3206750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30" name="Text Box 8"/>
          <p:cNvSpPr txBox="1">
            <a:spLocks noChangeArrowheads="1"/>
          </p:cNvSpPr>
          <p:nvPr/>
        </p:nvSpPr>
        <p:spPr bwMode="auto">
          <a:xfrm>
            <a:off x="179388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прибыль, доходы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3305,6</a:t>
            </a:r>
            <a:endParaRPr lang="ru-RU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3429,1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3593,6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2" name="Text Box 4"/>
          <p:cNvSpPr txBox="1">
            <a:spLocks noChangeArrowheads="1"/>
          </p:cNvSpPr>
          <p:nvPr/>
        </p:nvSpPr>
        <p:spPr bwMode="auto">
          <a:xfrm>
            <a:off x="1908175" y="2257425"/>
            <a:ext cx="4537075" cy="1060547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Неналоговые доходы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105,4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109,6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113,9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105,4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109,6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2024г- 113,9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7044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723823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от оказания платных услуг и компенсации затрат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государства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0,0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0,0</a:t>
            </a:r>
          </a:p>
        </p:txBody>
      </p:sp>
      <p:sp>
        <p:nvSpPr>
          <p:cNvPr id="87046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1547813" y="1412875"/>
            <a:ext cx="5616575" cy="142064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Угранский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район» Смоленской области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6699,4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5582,2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5213,1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7" name="Text Box 6"/>
          <p:cNvSpPr txBox="1">
            <a:spLocks noChangeArrowheads="1"/>
          </p:cNvSpPr>
          <p:nvPr/>
        </p:nvSpPr>
        <p:spPr bwMode="auto">
          <a:xfrm>
            <a:off x="142875" y="3789363"/>
            <a:ext cx="2376488" cy="2528641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Дотации бюджетам поселений на выравнивание уровня бюджетной обеспеченности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6243,7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5116,9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4737,6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8" name="Text Box 8"/>
          <p:cNvSpPr txBox="1">
            <a:spLocks noChangeArrowheads="1"/>
          </p:cNvSpPr>
          <p:nvPr/>
        </p:nvSpPr>
        <p:spPr bwMode="auto">
          <a:xfrm>
            <a:off x="2913063" y="3789363"/>
            <a:ext cx="2873383" cy="2779222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Субвенции бюджетам сельских на осуществление первичного воинского учета на территориях, где отсутствуют военные комиссариаты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455,7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465,3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475,5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9" name="Line 9"/>
          <p:cNvSpPr>
            <a:spLocks noChangeShapeType="1"/>
          </p:cNvSpPr>
          <p:nvPr/>
        </p:nvSpPr>
        <p:spPr bwMode="auto">
          <a:xfrm flipH="1">
            <a:off x="1857356" y="280670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70" name="Line 11"/>
          <p:cNvSpPr>
            <a:spLocks noChangeShapeType="1"/>
          </p:cNvSpPr>
          <p:nvPr/>
        </p:nvSpPr>
        <p:spPr bwMode="auto">
          <a:xfrm>
            <a:off x="6786578" y="283352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215074" y="3816183"/>
            <a:ext cx="2928926" cy="2502223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Субсидии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бюджетам сельских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поселений на реализацию программ формирования современной городской среды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214810" y="283352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-6439"/>
            <a:ext cx="8642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</a:t>
            </a:r>
            <a:r>
              <a:rPr lang="ru-RU" altLang="ru-RU" sz="2400" b="1" dirty="0" err="1">
                <a:solidFill>
                  <a:srgbClr val="003399"/>
                </a:solidFill>
                <a:cs typeface="Times New Roman" pitchFamily="18" charset="0"/>
              </a:rPr>
              <a:t>Угранское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 сельское поселение </a:t>
            </a:r>
            <a:r>
              <a:rPr lang="ru-RU" altLang="ru-RU" sz="2400" b="1" dirty="0" err="1">
                <a:solidFill>
                  <a:srgbClr val="003399"/>
                </a:solidFill>
                <a:cs typeface="Times New Roman" pitchFamily="18" charset="0"/>
              </a:rPr>
              <a:t>Угранского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 района Смоленской  области  на  </a:t>
            </a:r>
            <a:r>
              <a:rPr lang="ru-RU" alt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2022 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год и плановый период </a:t>
            </a:r>
            <a:r>
              <a:rPr lang="ru-RU" alt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2023-2024гг 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( в тыс. руб.)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/>
        </p:nvGraphicFramePr>
        <p:xfrm>
          <a:off x="66675" y="1417638"/>
          <a:ext cx="8824913" cy="523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55588"/>
            <a:ext cx="8396288" cy="674687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годов.</a:t>
            </a:r>
          </a:p>
          <a:p>
            <a:pPr>
              <a:buFontTx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сохраняют преемственность в отношении определенных ранее приоритетов и скорректированы с учетом текущей экономической ситуации, вызванной распространением новой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инфекции, и принятием на федеральном и региональном уровне мер по ее устранению.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задачи бюджетной и налоговой политики</a:t>
            </a:r>
          </a:p>
        </p:txBody>
      </p:sp>
      <p:sp>
        <p:nvSpPr>
          <p:cNvPr id="92162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i="1" dirty="0">
                <a:solidFill>
                  <a:schemeClr val="bg1"/>
                </a:solidFill>
              </a:rPr>
              <a:t>- Обеспечение долгосрочной сбалансированности бюджета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сельского поселения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района Смоленской области.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Укрепление доходной базы бюджета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сельского поселения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района Смоленской области за счет повышения эффективности администрирования налоговых и неналоговых доходов и мобилизации имеющихся резервов.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Реализация приоритетных направлений и национальных проектов, в первую очередь направленных на решение задач, поставленных в Указе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Обеспечение прозрачности механизма оценки эффективности предоставленных налоговых льгот, установленных соответствующими нормативно-правовыми актами.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Открытость и прозрачность управления общественными финансами.</a:t>
            </a:r>
          </a:p>
          <a:p>
            <a:pPr defTabSz="914400">
              <a:spcBef>
                <a:spcPct val="50000"/>
              </a:spcBef>
            </a:pP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1. Стимулирование инвестиционной деятельности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2. Мобилизация доходов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3. Совершенствование налогового администрирования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4. Оценка налоговых расходов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</a:rPr>
              <a:t>Основные направления бюджетной политики</a:t>
            </a:r>
          </a:p>
        </p:txBody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- концентрация расходов на первоочередных и приоритетных направлениях;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повышение реалистичности и минимизация рисков несбалансированности бюджета;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недопущение принятия новых расходных обязательств, не обеспеченных источниками финансирования;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РФ , а также на официальном сайте Администрации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291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2022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2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2023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3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2024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4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4051,6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5" name="TextBox 9"/>
          <p:cNvSpPr txBox="1">
            <a:spLocks noChangeArrowheads="1"/>
          </p:cNvSpPr>
          <p:nvPr/>
        </p:nvSpPr>
        <p:spPr bwMode="auto">
          <a:xfrm>
            <a:off x="3789363" y="2708275"/>
            <a:ext cx="1935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4138,5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6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4222,7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7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Муниципальный  </a:t>
            </a:r>
            <a:r>
              <a:rPr lang="ru-RU" b="1" i="1" dirty="0">
                <a:solidFill>
                  <a:schemeClr val="bg1"/>
                </a:solidFill>
              </a:rPr>
              <a:t>Дорожный фонд МО </a:t>
            </a:r>
            <a:r>
              <a:rPr lang="ru-RU" b="1" i="1" dirty="0" err="1">
                <a:solidFill>
                  <a:schemeClr val="bg1"/>
                </a:solidFill>
              </a:rPr>
              <a:t>Угранское</a:t>
            </a:r>
            <a:r>
              <a:rPr lang="ru-RU" b="1" i="1" dirty="0">
                <a:solidFill>
                  <a:schemeClr val="bg1"/>
                </a:solidFill>
              </a:rPr>
              <a:t> сельское поселение </a:t>
            </a:r>
            <a:r>
              <a:rPr lang="ru-RU" b="1" i="1" dirty="0" err="1">
                <a:solidFill>
                  <a:schemeClr val="bg1"/>
                </a:solidFill>
              </a:rPr>
              <a:t>Угранского</a:t>
            </a:r>
            <a:r>
              <a:rPr lang="ru-RU" b="1" i="1" dirty="0">
                <a:solidFill>
                  <a:schemeClr val="bg1"/>
                </a:solidFill>
              </a:rPr>
              <a:t> района Смоленской области – </a:t>
            </a:r>
            <a:r>
              <a:rPr lang="ru-RU" i="1" dirty="0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0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99331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</a:t>
            </a:r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годов. ( </a:t>
            </a:r>
            <a:r>
              <a:rPr lang="ru-RU" altLang="ru-RU" sz="24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18137,8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17369,3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17407,4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18137,8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17369,3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17407,4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84163" y="1004888"/>
          <a:ext cx="8394700" cy="5260975"/>
        </p:xfrm>
        <a:graphic>
          <a:graphicData uri="http://schemas.openxmlformats.org/presentationml/2006/ole">
            <p:oleObj spid="_x0000_s49154" name="Worksheet" r:id="rId3" imgW="7410490" imgH="464836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(в тыс.руб.)</a:t>
            </a:r>
          </a:p>
        </p:txBody>
      </p:sp>
      <p:graphicFrame>
        <p:nvGraphicFramePr>
          <p:cNvPr id="89125" name="Group 37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8280400" cy="5650431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12413,0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12855,3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12867,1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4380,0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3560,2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3575,3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334,1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Угранского сельского поселения Угранского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</a:t>
            </a:r>
            <a:r>
              <a:rPr lang="ru-RU" alt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alt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гг. (руб.)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/>
        </p:nvGraphicFramePr>
        <p:xfrm>
          <a:off x="395288" y="1196975"/>
          <a:ext cx="8459787" cy="3025769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450000</a:t>
                      </a:r>
                      <a:r>
                        <a:rPr kumimoji="0" lang="ru-RU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461200,0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473800,0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290700,0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300300,0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310500,0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5092000,0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5241500,0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5425700,0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12040100,0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11101300,0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10932400,0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/>
        </p:nvGraphicFramePr>
        <p:xfrm>
          <a:off x="106363" y="822325"/>
          <a:ext cx="8823355" cy="589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</a:t>
            </a:r>
            <a:r>
              <a:rPr lang="ru-RU" sz="2400" b="1" i="1" dirty="0" smtClean="0">
                <a:solidFill>
                  <a:srgbClr val="003399"/>
                </a:solidFill>
                <a:cs typeface="Times New Roman" pitchFamily="18" charset="0"/>
              </a:rPr>
              <a:t>2022 </a:t>
            </a:r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год и плановый период </a:t>
            </a:r>
            <a:r>
              <a:rPr lang="ru-RU" sz="2400" b="1" i="1" dirty="0" smtClean="0">
                <a:solidFill>
                  <a:srgbClr val="003399"/>
                </a:solidFill>
                <a:cs typeface="Times New Roman" pitchFamily="18" charset="0"/>
              </a:rPr>
              <a:t>2023-2024 </a:t>
            </a:r>
            <a:r>
              <a:rPr lang="ru-RU" sz="2400" b="1" i="1" dirty="0" err="1">
                <a:solidFill>
                  <a:srgbClr val="003399"/>
                </a:solidFill>
                <a:cs typeface="Times New Roman" pitchFamily="18" charset="0"/>
              </a:rPr>
              <a:t>гг</a:t>
            </a:r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 </a:t>
            </a:r>
          </a:p>
          <a:p>
            <a:endParaRPr lang="ru-RU" sz="2400" b="1" i="1" dirty="0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67586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6861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3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68614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68615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8616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68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0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8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69639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689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71690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71691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71692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71693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71694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71695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72706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ylar">
  <a:themeElements>
    <a:clrScheme name="4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4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10313</TotalTime>
  <Words>2311</Words>
  <Application>Microsoft Office PowerPoint</Application>
  <PresentationFormat>Экран (4:3)</PresentationFormat>
  <Paragraphs>314</Paragraphs>
  <Slides>39</Slides>
  <Notes>2</Notes>
  <HiddenSlides>0</HiddenSlides>
  <MMClips>0</MMClips>
  <ScaleCrop>false</ScaleCrop>
  <HeadingPairs>
    <vt:vector size="8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  <vt:variant>
        <vt:lpstr>Произвольные показы</vt:lpstr>
      </vt:variant>
      <vt:variant>
        <vt:i4>1</vt:i4>
      </vt:variant>
    </vt:vector>
  </HeadingPairs>
  <TitlesOfParts>
    <vt:vector size="46" baseType="lpstr">
      <vt:lpstr>Mylar</vt:lpstr>
      <vt:lpstr>1_Mylar</vt:lpstr>
      <vt:lpstr>2_Mylar</vt:lpstr>
      <vt:lpstr>3_Mylar</vt:lpstr>
      <vt:lpstr>4_Mylar</vt:lpstr>
      <vt:lpstr>Лист Microsoft Office Excel 97-2003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бюджетной и налоговой политики</vt:lpstr>
      <vt:lpstr>Основные задачи бюджетной и налоговой политики</vt:lpstr>
      <vt:lpstr>Основные направления налоговой политики</vt:lpstr>
      <vt:lpstr>Основные направления бюджетной политики</vt:lpstr>
      <vt:lpstr>Особенности планирования доходов</vt:lpstr>
      <vt:lpstr>Направления увеличения доходной базы</vt:lpstr>
      <vt:lpstr>Слайд 30</vt:lpstr>
      <vt:lpstr> </vt:lpstr>
      <vt:lpstr>Слайд 32</vt:lpstr>
      <vt:lpstr>Основные характеристики  сельского  бюджета на   2022 и плановый период 2023-2024 годов. ( тыс.руб)</vt:lpstr>
      <vt:lpstr>Слайд 34</vt:lpstr>
      <vt:lpstr>Программная структура расходов  сельского бюджета на 2022 год и плановый период 2023 и 2024 гг (в тыс.руб.)</vt:lpstr>
      <vt:lpstr>Распределение  бюджетных ассигнований по разделам расходов  на 2022 и плановый период 2023 и 2024 гг. (руб.)</vt:lpstr>
      <vt:lpstr>Слайд 37</vt:lpstr>
      <vt:lpstr>Контактная информация</vt:lpstr>
      <vt:lpstr>Слайд 39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pcuser</cp:lastModifiedBy>
  <cp:revision>390</cp:revision>
  <dcterms:created xsi:type="dcterms:W3CDTF">2013-12-02T14:04:15Z</dcterms:created>
  <dcterms:modified xsi:type="dcterms:W3CDTF">2021-11-18T12:52:10Z</dcterms:modified>
</cp:coreProperties>
</file>