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  <p:sldMasterId id="2147484719" r:id="rId5"/>
  </p:sldMasterIdLst>
  <p:notesMasterIdLst>
    <p:notesMasterId r:id="rId80"/>
  </p:notesMasterIdLst>
  <p:sldIdLst>
    <p:sldId id="256" r:id="rId6"/>
    <p:sldId id="340" r:id="rId7"/>
    <p:sldId id="336" r:id="rId8"/>
    <p:sldId id="313" r:id="rId9"/>
    <p:sldId id="257" r:id="rId10"/>
    <p:sldId id="316" r:id="rId11"/>
    <p:sldId id="341" r:id="rId12"/>
    <p:sldId id="319" r:id="rId13"/>
    <p:sldId id="320" r:id="rId14"/>
    <p:sldId id="342" r:id="rId15"/>
    <p:sldId id="343" r:id="rId16"/>
    <p:sldId id="321" r:id="rId17"/>
    <p:sldId id="322" r:id="rId18"/>
    <p:sldId id="344" r:id="rId19"/>
    <p:sldId id="323" r:id="rId20"/>
    <p:sldId id="337" r:id="rId21"/>
    <p:sldId id="324" r:id="rId22"/>
    <p:sldId id="346" r:id="rId23"/>
    <p:sldId id="375" r:id="rId24"/>
    <p:sldId id="376" r:id="rId25"/>
    <p:sldId id="274" r:id="rId26"/>
    <p:sldId id="327" r:id="rId27"/>
    <p:sldId id="328" r:id="rId28"/>
    <p:sldId id="345" r:id="rId29"/>
    <p:sldId id="338" r:id="rId30"/>
    <p:sldId id="330" r:id="rId31"/>
    <p:sldId id="331" r:id="rId32"/>
    <p:sldId id="332" r:id="rId33"/>
    <p:sldId id="314" r:id="rId34"/>
    <p:sldId id="315" r:id="rId35"/>
    <p:sldId id="266" r:id="rId36"/>
    <p:sldId id="290" r:id="rId37"/>
    <p:sldId id="291" r:id="rId38"/>
    <p:sldId id="302" r:id="rId39"/>
    <p:sldId id="350" r:id="rId40"/>
    <p:sldId id="351" r:id="rId41"/>
    <p:sldId id="268" r:id="rId42"/>
    <p:sldId id="272" r:id="rId43"/>
    <p:sldId id="261" r:id="rId44"/>
    <p:sldId id="299" r:id="rId45"/>
    <p:sldId id="352" r:id="rId46"/>
    <p:sldId id="263" r:id="rId47"/>
    <p:sldId id="367" r:id="rId48"/>
    <p:sldId id="368" r:id="rId49"/>
    <p:sldId id="369" r:id="rId50"/>
    <p:sldId id="294" r:id="rId51"/>
    <p:sldId id="355" r:id="rId52"/>
    <p:sldId id="356" r:id="rId53"/>
    <p:sldId id="296" r:id="rId54"/>
    <p:sldId id="357" r:id="rId55"/>
    <p:sldId id="358" r:id="rId56"/>
    <p:sldId id="295" r:id="rId57"/>
    <p:sldId id="359" r:id="rId58"/>
    <p:sldId id="360" r:id="rId59"/>
    <p:sldId id="297" r:id="rId60"/>
    <p:sldId id="361" r:id="rId61"/>
    <p:sldId id="362" r:id="rId62"/>
    <p:sldId id="363" r:id="rId63"/>
    <p:sldId id="298" r:id="rId64"/>
    <p:sldId id="364" r:id="rId65"/>
    <p:sldId id="365" r:id="rId66"/>
    <p:sldId id="366" r:id="rId67"/>
    <p:sldId id="373" r:id="rId68"/>
    <p:sldId id="374" r:id="rId69"/>
    <p:sldId id="370" r:id="rId70"/>
    <p:sldId id="371" r:id="rId71"/>
    <p:sldId id="372" r:id="rId72"/>
    <p:sldId id="347" r:id="rId73"/>
    <p:sldId id="273" r:id="rId74"/>
    <p:sldId id="349" r:id="rId75"/>
    <p:sldId id="353" r:id="rId76"/>
    <p:sldId id="354" r:id="rId77"/>
    <p:sldId id="348" r:id="rId78"/>
    <p:sldId id="278" r:id="rId79"/>
  </p:sldIdLst>
  <p:sldSz cx="9144000" cy="6858000" type="screen4x3"/>
  <p:notesSz cx="6858000" cy="9144000"/>
  <p:custShowLst>
    <p:custShow name="Произвольный показ 1" id="0">
      <p:sldLst>
        <p:sld r:id="rId6"/>
        <p:sld r:id="rId10"/>
        <p:sld r:id="rId44"/>
        <p:sld r:id="rId47"/>
        <p:sld r:id="rId36"/>
        <p:sld r:id="rId42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1933" autoAdjust="0"/>
    <p:restoredTop sz="95439" autoAdjust="0"/>
  </p:normalViewPr>
  <p:slideViewPr>
    <p:cSldViewPr snapToObjects="1">
      <p:cViewPr varScale="1">
        <p:scale>
          <a:sx n="73" d="100"/>
          <a:sy n="73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22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1A1EF-72F9-46DD-8366-9D03B787F36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CE71A-C727-46D0-836A-46B7B903F3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68433-4EFD-49BC-A309-213B083A0A14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61378-00D5-4660-88ED-44017728EA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06D35-AA8B-4160-AD98-5136E189C93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3E5A4-E8C7-45D7-8E4F-4184C912D2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AC4E5-82D7-4A11-9316-CBF0DED5518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E2A7E-7E4B-488A-A751-CC37206171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55AF4-823E-4E06-999A-FBC4710EDDBC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2192-79D7-4DF2-810A-23DA6364F1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B408D-666B-4230-9D6E-65FFF20ECFCA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28626-96C4-4900-9F85-D44BDBFA02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A205-1FA9-49B7-8013-A3250FED0E7F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4B37F-DA27-4CFB-94F7-12BF3ABD3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6A301-CB50-4ABC-AF82-09F16E6B0AA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87AA1-B7FF-47B1-9EB4-199141DFFE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2E159-DB30-4B85-A655-1F9751C01591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2C97F-B827-4BA3-B530-1597920327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621B6-A244-497B-8E9E-D01B3145DEC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F101C-C5F7-4370-977A-C696A6C19C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1907A8-8F85-4E36-84F0-6D7F200F23CD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F79D-30F5-45D1-BCFC-6FA883A389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4147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4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747E8C7-C97D-45D7-98D4-D6659C926296}" type="datetimeFigureOut">
              <a:rPr lang="ru-RU"/>
              <a:pPr>
                <a:defRPr/>
              </a:pPr>
              <a:t>15.03.2021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83D062-4D03-4749-BFC5-D8FA327538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20" r:id="rId1"/>
    <p:sldLayoutId id="2147484721" r:id="rId2"/>
    <p:sldLayoutId id="2147484722" r:id="rId3"/>
    <p:sldLayoutId id="2147484723" r:id="rId4"/>
    <p:sldLayoutId id="2147484724" r:id="rId5"/>
    <p:sldLayoutId id="2147484725" r:id="rId6"/>
    <p:sldLayoutId id="2147484726" r:id="rId7"/>
    <p:sldLayoutId id="2147484727" r:id="rId8"/>
    <p:sldLayoutId id="2147484728" r:id="rId9"/>
    <p:sldLayoutId id="2147484729" r:id="rId10"/>
    <p:sldLayoutId id="2147484730" r:id="rId11"/>
  </p:sldLayoutIdLst>
  <p:txStyles>
    <p:titleStyle>
      <a:lvl1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fontAlgn="base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__________Microsoft_Office_Excel5.xls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smtClean="0">
                <a:cs typeface="Tunga" pitchFamily="34" charset="0"/>
              </a:rPr>
              <a:t>                    </a:t>
            </a:r>
            <a:br>
              <a:rPr lang="ru-RU" sz="3800" b="1" i="1" smtClean="0">
                <a:cs typeface="Tunga" pitchFamily="34" charset="0"/>
              </a:rPr>
            </a:br>
            <a:r>
              <a:rPr lang="ru-RU" sz="3800" b="1" i="1" smtClean="0">
                <a:cs typeface="Tunga" pitchFamily="34" charset="0"/>
              </a:rPr>
              <a:t>                              </a:t>
            </a:r>
            <a:r>
              <a:rPr lang="ru-RU" sz="2200" b="1" i="1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506413" y="4652963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1200"/>
              </a:spcBef>
              <a:buClr>
                <a:srgbClr val="37435C"/>
              </a:buClr>
              <a:buFont typeface="Wingdings" pitchFamily="2" charset="2"/>
              <a:buNone/>
            </a:pPr>
            <a:r>
              <a:rPr lang="ru-RU" altLang="ru-RU" sz="2000" i="1">
                <a:solidFill>
                  <a:schemeClr val="bg1"/>
                </a:solidFill>
              </a:rPr>
              <a:t>К решению от 23 декабря 2020 года №22 «О бюджете муниципального образования «Угранский район» Смоленской области на 2021 год и  на плановый период  2022-2023 годов» (в редакции от 27.01.2021г.).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(тыс.руб)</a:t>
            </a: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</p:nvPr>
        </p:nvGraphicFramePr>
        <p:xfrm>
          <a:off x="250825" y="1125538"/>
          <a:ext cx="7026275" cy="5327651"/>
        </p:xfrm>
        <a:graphic>
          <a:graphicData uri="http://schemas.openxmlformats.org/drawingml/2006/table">
            <a:tbl>
              <a:tblPr/>
              <a:tblGrid>
                <a:gridCol w="2178050"/>
                <a:gridCol w="1614488"/>
                <a:gridCol w="1617662"/>
                <a:gridCol w="1616075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204677,9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115864,0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90394,0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78725,0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2808,6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85764,6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76551,2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80594,9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25602" name="Объект 3"/>
          <p:cNvGraphicFramePr>
            <a:graphicFrameLocks noGrp="1"/>
          </p:cNvGraphicFramePr>
          <p:nvPr>
            <p:ph idx="4294967295"/>
          </p:nvPr>
        </p:nvGraphicFramePr>
        <p:xfrm>
          <a:off x="712788" y="1341438"/>
          <a:ext cx="7896225" cy="5299075"/>
        </p:xfrm>
        <a:graphic>
          <a:graphicData uri="http://schemas.openxmlformats.org/presentationml/2006/ole">
            <p:oleObj spid="_x0000_s25602" name="Лист" r:id="rId3" imgW="8686918" imgH="5829216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2837,0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2023 года – 5765,0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2024 года – 8834,0 тыс. рублей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2837,0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 – 2928,0 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2023 год – 3069,0  тыс. рублей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2019 год – 5,0 тыс. рублей</a:t>
            </a:r>
          </a:p>
          <a:p>
            <a:pPr algn="ctr">
              <a:defRPr/>
            </a:pPr>
            <a:r>
              <a:rPr lang="ru-RU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2020 год – 5,0 тыс. рублей</a:t>
            </a: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611188" y="142875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FF0000"/>
                </a:solidFill>
              </a:rPr>
              <a:t>Муниципальный долг в динамике</a:t>
            </a:r>
          </a:p>
          <a:p>
            <a:r>
              <a:rPr lang="ru-RU" b="1" i="1">
                <a:solidFill>
                  <a:srgbClr val="FF0000"/>
                </a:solidFill>
              </a:rPr>
              <a:t>Динамика объема муниципального долга МО «Угранский район» Смоленской области                                                                                                         (в рублях)</a:t>
            </a:r>
          </a:p>
        </p:txBody>
      </p:sp>
      <p:graphicFrame>
        <p:nvGraphicFramePr>
          <p:cNvPr id="32770" name="Диаграмма 3"/>
          <p:cNvGraphicFramePr>
            <a:graphicFrameLocks/>
          </p:cNvGraphicFramePr>
          <p:nvPr/>
        </p:nvGraphicFramePr>
        <p:xfrm>
          <a:off x="1208088" y="1362075"/>
          <a:ext cx="6661150" cy="4005263"/>
        </p:xfrm>
        <a:graphic>
          <a:graphicData uri="http://schemas.openxmlformats.org/presentationml/2006/ole">
            <p:oleObj spid="_x0000_s32770" name="Лист" r:id="rId3" imgW="8696375" imgH="3638435" progId="Excel.Sheet.8">
              <p:embed/>
            </p:oleObj>
          </a:graphicData>
        </a:graphic>
      </p:graphicFrame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582613" y="5449888"/>
            <a:ext cx="80930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Источники погашения муниципального долга собственные средства</a:t>
            </a:r>
          </a:p>
          <a:p>
            <a:r>
              <a:rPr lang="ru-RU" sz="1400" i="1">
                <a:solidFill>
                  <a:schemeClr val="bg1"/>
                </a:solidFill>
              </a:rPr>
              <a:t>В соответствии с Бюджетным кодексом РФ объем расходов на обслуживание долга не должен превышать 15% от объема расходов бюджета МО «Угранский район» Смоленской области, за исключением объема расходов, осуществляемых за счет субвенций, предоставляемых из областного бюджета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7"/>
          <p:cNvSpPr txBox="1">
            <a:spLocks noChangeAspect="1" noChangeArrowheads="1"/>
          </p:cNvSpPr>
          <p:nvPr/>
        </p:nvSpPr>
        <p:spPr bwMode="auto">
          <a:xfrm>
            <a:off x="101600" y="1463675"/>
            <a:ext cx="90424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Решением </a:t>
            </a:r>
            <a:r>
              <a:rPr lang="ru-RU" sz="1400" dirty="0" err="1">
                <a:solidFill>
                  <a:schemeClr val="bg1"/>
                </a:solidFill>
              </a:rPr>
              <a:t>Угранского</a:t>
            </a:r>
            <a:r>
              <a:rPr lang="ru-RU" sz="1400" dirty="0">
                <a:solidFill>
                  <a:schemeClr val="bg1"/>
                </a:solidFill>
              </a:rPr>
              <a:t> районного Совета депутатов от 06.10.2020 №15 внесены изменения в решение «О бюджете муниципального образования «</a:t>
            </a:r>
            <a:r>
              <a:rPr lang="ru-RU" sz="1400" dirty="0" err="1">
                <a:solidFill>
                  <a:schemeClr val="bg1"/>
                </a:solidFill>
              </a:rPr>
              <a:t>Угранский</a:t>
            </a:r>
            <a:r>
              <a:rPr lang="ru-RU" sz="1400" dirty="0">
                <a:solidFill>
                  <a:schemeClr val="bg1"/>
                </a:solidFill>
              </a:rPr>
              <a:t> район» Смоленской области на </a:t>
            </a:r>
            <a:r>
              <a:rPr lang="ru-RU" sz="1400" dirty="0" smtClean="0">
                <a:solidFill>
                  <a:schemeClr val="bg1"/>
                </a:solidFill>
              </a:rPr>
              <a:t>2021 </a:t>
            </a:r>
            <a:r>
              <a:rPr lang="ru-RU" sz="1400" dirty="0">
                <a:solidFill>
                  <a:schemeClr val="bg1"/>
                </a:solidFill>
              </a:rPr>
              <a:t>год и  на плановый период  </a:t>
            </a:r>
            <a:r>
              <a:rPr lang="ru-RU" sz="1400" dirty="0" smtClean="0">
                <a:solidFill>
                  <a:schemeClr val="bg1"/>
                </a:solidFill>
              </a:rPr>
              <a:t>2022-2023 </a:t>
            </a:r>
            <a:r>
              <a:rPr lang="ru-RU" sz="1400" dirty="0">
                <a:solidFill>
                  <a:schemeClr val="bg1"/>
                </a:solidFill>
              </a:rPr>
              <a:t>годов». 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увеличить  доходную часть бюджета на: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-Субвенции на ежемесячное денежное вознаграждение за классное руководство педагогическим работникам государственных и муниципальных образовательных организациях на </a:t>
            </a:r>
            <a:r>
              <a:rPr lang="ru-RU" sz="1400" b="1" dirty="0" smtClean="0">
                <a:solidFill>
                  <a:schemeClr val="bg1"/>
                </a:solidFill>
              </a:rPr>
              <a:t>4140,4</a:t>
            </a:r>
            <a:r>
              <a:rPr lang="ru-RU" sz="1400" dirty="0" smtClean="0">
                <a:solidFill>
                  <a:schemeClr val="bg1"/>
                </a:solidFill>
              </a:rPr>
              <a:t> тыс. руб.;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Субсидии на 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 на </a:t>
            </a:r>
            <a:r>
              <a:rPr lang="ru-RU" sz="1400" b="1" dirty="0" smtClean="0">
                <a:solidFill>
                  <a:schemeClr val="bg1"/>
                </a:solidFill>
              </a:rPr>
              <a:t>2808,6</a:t>
            </a:r>
            <a:r>
              <a:rPr lang="ru-RU" sz="1400" dirty="0" smtClean="0">
                <a:solidFill>
                  <a:schemeClr val="bg1"/>
                </a:solidFill>
              </a:rPr>
              <a:t> тыс. руб.;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-Субвенции по государственной регистрации актов гражданского состояния на </a:t>
            </a:r>
            <a:r>
              <a:rPr lang="ru-RU" sz="1400" b="1" dirty="0" smtClean="0">
                <a:solidFill>
                  <a:schemeClr val="bg1"/>
                </a:solidFill>
              </a:rPr>
              <a:t>0,020</a:t>
            </a:r>
            <a:r>
              <a:rPr lang="ru-RU" sz="1400" dirty="0" smtClean="0">
                <a:solidFill>
                  <a:schemeClr val="bg1"/>
                </a:solidFill>
              </a:rPr>
              <a:t> тыс. руб.;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 Субвенции на компенсацию части родительской платы за присмотр и уход за детьми  на </a:t>
            </a:r>
            <a:r>
              <a:rPr lang="ru-RU" sz="1400" b="1" dirty="0" smtClean="0">
                <a:solidFill>
                  <a:schemeClr val="bg1"/>
                </a:solidFill>
              </a:rPr>
              <a:t>0,1</a:t>
            </a:r>
            <a:r>
              <a:rPr lang="ru-RU" sz="1400" dirty="0" smtClean="0">
                <a:solidFill>
                  <a:schemeClr val="bg1"/>
                </a:solidFill>
              </a:rPr>
              <a:t> тыс. руб.;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ru-RU" sz="1400" b="1" dirty="0" smtClean="0">
                <a:solidFill>
                  <a:schemeClr val="bg1"/>
                </a:solidFill>
              </a:rPr>
              <a:t>В соответствии с уведомлениями по расчетам между бюджетами уменьшить  доходную часть бюджета на: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-Субвенции по вопросам организации и деятельности административных комиссий на </a:t>
            </a:r>
            <a:r>
              <a:rPr lang="ru-RU" sz="1400" b="1" dirty="0" smtClean="0">
                <a:solidFill>
                  <a:schemeClr val="bg1"/>
                </a:solidFill>
              </a:rPr>
              <a:t>0,1</a:t>
            </a:r>
            <a:r>
              <a:rPr lang="ru-RU" sz="1400" dirty="0" smtClean="0">
                <a:solidFill>
                  <a:schemeClr val="bg1"/>
                </a:solidFill>
              </a:rPr>
              <a:t> тыс. руб. назначения 2022г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-Субвенции по государственной регистрации актов гражданского состояния на </a:t>
            </a:r>
            <a:r>
              <a:rPr lang="ru-RU" sz="1400" b="1" dirty="0" smtClean="0">
                <a:solidFill>
                  <a:schemeClr val="bg1"/>
                </a:solidFill>
              </a:rPr>
              <a:t>0,010</a:t>
            </a:r>
            <a:r>
              <a:rPr lang="ru-RU" sz="1400" dirty="0" smtClean="0">
                <a:solidFill>
                  <a:schemeClr val="bg1"/>
                </a:solidFill>
              </a:rPr>
              <a:t> тыс. руб. назначения 2022 г., на </a:t>
            </a:r>
            <a:r>
              <a:rPr lang="ru-RU" sz="1400" b="1" dirty="0" smtClean="0">
                <a:solidFill>
                  <a:schemeClr val="bg1"/>
                </a:solidFill>
              </a:rPr>
              <a:t>0,030</a:t>
            </a:r>
            <a:r>
              <a:rPr lang="ru-RU" sz="1400" dirty="0" smtClean="0">
                <a:solidFill>
                  <a:schemeClr val="bg1"/>
                </a:solidFill>
              </a:rPr>
              <a:t> тыс. руб. назначения 2023 г.;</a:t>
            </a:r>
          </a:p>
          <a:p>
            <a:r>
              <a:rPr lang="ru-RU" sz="1400" b="1" dirty="0" smtClean="0">
                <a:solidFill>
                  <a:schemeClr val="bg1"/>
                </a:solidFill>
              </a:rPr>
              <a:t>ИТОГО б/</a:t>
            </a:r>
            <a:r>
              <a:rPr lang="ru-RU" sz="1400" b="1" dirty="0" err="1" smtClean="0">
                <a:solidFill>
                  <a:schemeClr val="bg1"/>
                </a:solidFill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</a:rPr>
              <a:t> –6949,120 тыс.руб.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b="1" dirty="0" smtClean="0">
                <a:solidFill>
                  <a:schemeClr val="bg1"/>
                </a:solidFill>
              </a:rPr>
              <a:t>ИТОГО б/</a:t>
            </a:r>
            <a:r>
              <a:rPr lang="ru-RU" sz="1400" b="1" dirty="0" err="1" smtClean="0">
                <a:solidFill>
                  <a:schemeClr val="bg1"/>
                </a:solidFill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</a:rPr>
              <a:t> за счет других бюджетов –  6949,120 тыс. руб.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         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5171" name="Text Box 11"/>
          <p:cNvSpPr txBox="1">
            <a:spLocks noChangeArrowheads="1"/>
          </p:cNvSpPr>
          <p:nvPr/>
        </p:nvSpPr>
        <p:spPr bwMode="auto">
          <a:xfrm>
            <a:off x="101600" y="276225"/>
            <a:ext cx="87915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Изменения, внесенные в бюджет муниципального образования «Угранский район» Смоленской области на 2020 год и на плановый период 2021 и 2022 годов.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5"/>
          <p:cNvSpPr txBox="1">
            <a:spLocks noChangeArrowheads="1"/>
          </p:cNvSpPr>
          <p:nvPr/>
        </p:nvSpPr>
        <p:spPr bwMode="auto">
          <a:xfrm>
            <a:off x="352425" y="1039813"/>
            <a:ext cx="87915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ru-RU" sz="1600" dirty="0" smtClean="0">
                <a:solidFill>
                  <a:schemeClr val="bg1"/>
                </a:solidFill>
              </a:rPr>
              <a:t>За счет увеличения плановых назначений по доходам </a:t>
            </a:r>
            <a:r>
              <a:rPr lang="ru-RU" sz="1600" b="1" dirty="0" smtClean="0">
                <a:solidFill>
                  <a:schemeClr val="bg1"/>
                </a:solidFill>
              </a:rPr>
              <a:t>4251,85892 тыс. руб.: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-</a:t>
            </a:r>
            <a:r>
              <a:rPr lang="ru-RU" sz="1600" dirty="0" smtClean="0">
                <a:solidFill>
                  <a:schemeClr val="bg1"/>
                </a:solidFill>
              </a:rPr>
              <a:t> от продажи  земельных участков в сумме</a:t>
            </a:r>
            <a:r>
              <a:rPr lang="ru-RU" sz="1600" b="1" dirty="0" smtClean="0">
                <a:solidFill>
                  <a:schemeClr val="bg1"/>
                </a:solidFill>
              </a:rPr>
              <a:t> 4152,85892 тыс. руб.,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- от оказания платных услуг (питания учащихся за счет средств родителей)  в сумме 44,0 т.р.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- от компенсации затрат бюджетов  муниципальных районов области (за счет средств Департамента Смоленской области по соцзащите) в сумме 55,0 т.р.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 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Увеличить ЛБО: </a:t>
            </a:r>
            <a:endParaRPr lang="ru-RU" sz="1600" dirty="0" smtClean="0">
              <a:solidFill>
                <a:schemeClr val="bg1"/>
              </a:solidFill>
            </a:endParaRPr>
          </a:p>
          <a:p>
            <a:pPr lvl="0"/>
            <a:r>
              <a:rPr lang="ru-RU" sz="1600" dirty="0" smtClean="0">
                <a:solidFill>
                  <a:schemeClr val="bg1"/>
                </a:solidFill>
              </a:rPr>
              <a:t>Отделу культуры и спорта Администрация  на капитальный ремонт внутренних помещений филиала «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</a:rPr>
              <a:t> центральный Дом культуры» МБУК </a:t>
            </a:r>
            <a:r>
              <a:rPr lang="ru-RU" sz="1600" dirty="0" err="1" smtClean="0">
                <a:solidFill>
                  <a:schemeClr val="bg1"/>
                </a:solidFill>
              </a:rPr>
              <a:t>Угранский</a:t>
            </a:r>
            <a:r>
              <a:rPr lang="ru-RU" sz="1600" dirty="0" smtClean="0">
                <a:solidFill>
                  <a:schemeClr val="bg1"/>
                </a:solidFill>
              </a:rPr>
              <a:t> РСКЦ в сумме 4152,85892 тыс. руб.</a:t>
            </a:r>
          </a:p>
          <a:p>
            <a:pPr lvl="0"/>
            <a:r>
              <a:rPr lang="ru-RU" sz="1600" dirty="0" smtClean="0">
                <a:solidFill>
                  <a:schemeClr val="bg1"/>
                </a:solidFill>
              </a:rPr>
              <a:t>МКОУ « </a:t>
            </a:r>
            <a:r>
              <a:rPr lang="ru-RU" sz="1600" dirty="0" err="1" smtClean="0">
                <a:solidFill>
                  <a:schemeClr val="bg1"/>
                </a:solidFill>
              </a:rPr>
              <a:t>Вешковская</a:t>
            </a:r>
            <a:r>
              <a:rPr lang="ru-RU" sz="1600" dirty="0" smtClean="0">
                <a:solidFill>
                  <a:schemeClr val="bg1"/>
                </a:solidFill>
              </a:rPr>
              <a:t> школа» на оплату питания учащихся за счет средств родителей(10детей, 157 дней, 35 руб.)  в сумме 44,0 т.р. и за счет средств Департамента Смоленской области по соцзащите (8 детей, 157 дней, 35 руб.)  в сумме 55,0 т.р.</a:t>
            </a:r>
          </a:p>
          <a:p>
            <a:r>
              <a:rPr lang="ru-RU" sz="1600" b="1" i="1" dirty="0" smtClean="0">
                <a:solidFill>
                  <a:schemeClr val="bg1"/>
                </a:solidFill>
              </a:rPr>
              <a:t> </a:t>
            </a:r>
            <a:endParaRPr lang="ru-RU" sz="1600" dirty="0" smtClean="0">
              <a:solidFill>
                <a:schemeClr val="bg1"/>
              </a:solidFill>
            </a:endParaRPr>
          </a:p>
          <a:p>
            <a:pPr lvl="0"/>
            <a:r>
              <a:rPr lang="ru-RU" sz="1600" dirty="0" smtClean="0">
                <a:solidFill>
                  <a:schemeClr val="bg1"/>
                </a:solidFill>
              </a:rPr>
              <a:t>В  пределах общих утвержденных сумм бюджетных ассигнований  перераспределены бюджетные ассигнования между мероприятиями муниципальных программ, подразделами, целевыми статьями и видами расходов бюджетной классификации.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  районного бюджета (тыс.руб).</a:t>
            </a:r>
            <a:endParaRPr lang="ru-RU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/>
        </p:nvGraphicFramePr>
        <p:xfrm>
          <a:off x="755650" y="1412875"/>
          <a:ext cx="7561263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  <a:gridCol w="1524000"/>
                <a:gridCol w="1522413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2023г</a:t>
                      </a:r>
                      <a:endParaRPr kumimoji="0" lang="ru-RU" altLang="ru-RU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«Угранский район» Смоленской области в объекты капитального строительства на 2021 год и на плановый период 2022 и 2023 годов</a:t>
            </a: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8748712" cy="4427540"/>
        </p:xfrm>
        <a:graphic>
          <a:graphicData uri="http://schemas.openxmlformats.org/drawingml/2006/table">
            <a:tbl>
              <a:tblPr/>
              <a:tblGrid>
                <a:gridCol w="3816350"/>
                <a:gridCol w="1008062"/>
                <a:gridCol w="1152525"/>
                <a:gridCol w="1008063"/>
                <a:gridCol w="863600"/>
                <a:gridCol w="900112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110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1746,0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Очистные сооружения в с.Угра Угранского района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50194,3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12566,3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автодороги  Большевицы-Дубки-Выгорь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33628,0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автодороги Мытишино-Сергеево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13807,1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823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Сохранение и восстановление братской могилы №11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стадиона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9917,4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mtClean="0"/>
              <a:t>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724525" y="1844675"/>
            <a:ext cx="29511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Налоговые доходы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26739,0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27608,1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28995,9</a:t>
            </a: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250825" y="4694238"/>
            <a:ext cx="1944688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 на прибыль, доходы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20616,9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21662,5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22826,3</a:t>
            </a: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5" y="4694238"/>
            <a:ext cx="2120900" cy="2163762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 на совокупный доход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3066,6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2849,8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3032,7</a:t>
            </a: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8891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Государственная пошлина 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323,5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336,4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349,9</a:t>
            </a: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983413" y="3933825"/>
            <a:ext cx="2160587" cy="2987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Налоги, сборы и регулярные платежи за пользование природными ресурсами(тыс.руб)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2732,0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2759,4</a:t>
            </a:r>
          </a:p>
          <a:p>
            <a:pPr algn="ctr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2787,0</a:t>
            </a: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61448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2021г. – 1639,5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2022г. – 1678,0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2023г. – 1701,9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179388" y="3716338"/>
            <a:ext cx="2843212" cy="271303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–1609,0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1645,3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1667,9</a:t>
            </a: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3419475" y="3933825"/>
            <a:ext cx="2447925" cy="216376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Штрафы, санкции, возмещение ущерба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17,2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18,8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19,5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6443663" y="3429000"/>
            <a:ext cx="2449512" cy="243840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Платежи при пользовании природными ресурсами (тыс.руб)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2021г – 13,3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2022г – 13,9</a:t>
            </a:r>
          </a:p>
          <a:p>
            <a:pPr algn="ctr"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2023г – 14,5</a:t>
            </a: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2411413" y="3387725"/>
            <a:ext cx="431800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4572000" y="3387725"/>
            <a:ext cx="0" cy="5461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6156325" y="3387725"/>
            <a:ext cx="287338" cy="328613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1081088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Безвозмездные поступления (тыс.руб)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204677,9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 167185,9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159560,6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5" y="3213100"/>
            <a:ext cx="1657350" cy="2513013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115864,0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 90394,0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78725,0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85764,6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 76551,2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80594,9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5" y="3213100"/>
            <a:ext cx="1657350" cy="159702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Иные межбюджетные трансферты (тыс.руб)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 240,7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240,7</a:t>
            </a: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87483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(тыс.руб)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2021г – 2808,6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2022г –0,0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>
                <a:solidFill>
                  <a:schemeClr val="bg1"/>
                </a:solidFill>
              </a:rPr>
              <a:t>2023г – 0,0</a:t>
            </a: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84150"/>
            <a:ext cx="8642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на  2021 год ( в тыс. руб.)</a:t>
            </a:r>
          </a:p>
        </p:txBody>
      </p:sp>
      <p:graphicFrame>
        <p:nvGraphicFramePr>
          <p:cNvPr id="50178" name="Object 3"/>
          <p:cNvGraphicFramePr>
            <a:graphicFrameLocks/>
          </p:cNvGraphicFramePr>
          <p:nvPr/>
        </p:nvGraphicFramePr>
        <p:xfrm>
          <a:off x="-52388" y="966788"/>
          <a:ext cx="9501188" cy="6003925"/>
        </p:xfrm>
        <a:graphic>
          <a:graphicData uri="http://schemas.openxmlformats.org/presentationml/2006/ole">
            <p:oleObj spid="_x0000_s50178" name="Диаграмма" r:id="rId3" imgW="8848758" imgH="5600582" progId="Excel.Char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на   2021 и плановый период 2022 и 2023 годов. ( тыс.руб)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466850"/>
                <a:gridCol w="1465262"/>
                <a:gridCol w="1141413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2022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237308,2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240145,2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227860,6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233493,3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2837,0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2021 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37505,6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3125,47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5108,3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425,7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16790,3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1399,2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1962,1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163,5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2022 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59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32785,7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2732,1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4774,2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397,8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15438,9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1286,6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664,5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55,4 </a:t>
            </a:r>
            <a:r>
              <a:rPr lang="ru-RU" sz="200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Расходы в расчете на душу населения в 2023 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2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3" name="Picture 8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6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101388" name="Text Box 13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101390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34186,4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2848,9 </a:t>
            </a:r>
            <a:r>
              <a:rPr lang="ru-RU" sz="2000">
                <a:solidFill>
                  <a:schemeClr val="bg1"/>
                </a:solidFill>
              </a:rPr>
              <a:t>руб. в месяц 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4615,0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384,6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2" name="Text Box 17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15175,1</a:t>
            </a:r>
            <a:r>
              <a:rPr lang="ru-RU" sz="2000">
                <a:solidFill>
                  <a:schemeClr val="bg1"/>
                </a:solidFill>
              </a:rPr>
              <a:t> 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1264,6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686,4 </a:t>
            </a:r>
            <a:r>
              <a:rPr lang="ru-RU" sz="200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57,2</a:t>
            </a:r>
            <a:r>
              <a:rPr lang="ru-RU" sz="2000">
                <a:solidFill>
                  <a:schemeClr val="bg1"/>
                </a:solidFill>
              </a:rPr>
              <a:t> 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 (в тыс.руб.)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</p:nvPr>
        </p:nvGraphicFramePr>
        <p:xfrm>
          <a:off x="179388" y="866775"/>
          <a:ext cx="8853487" cy="5981700"/>
        </p:xfrm>
        <a:graphic>
          <a:graphicData uri="http://schemas.openxmlformats.org/drawingml/2006/table">
            <a:tbl>
              <a:tblPr/>
              <a:tblGrid>
                <a:gridCol w="2686050"/>
                <a:gridCol w="844550"/>
                <a:gridCol w="846137"/>
                <a:gridCol w="846138"/>
                <a:gridCol w="1762125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дорожно- транспортного комплекса в муниципальном образовании « Угранский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48165,4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696,0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Угранский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Угранский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"Угранский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</p:nvPr>
        </p:nvGraphicFramePr>
        <p:xfrm>
          <a:off x="179388" y="836613"/>
          <a:ext cx="8856662" cy="6161087"/>
        </p:xfrm>
        <a:graphic>
          <a:graphicData uri="http://schemas.openxmlformats.org/drawingml/2006/table">
            <a:tbl>
              <a:tblPr/>
              <a:tblGrid>
                <a:gridCol w="2879725"/>
                <a:gridCol w="865187"/>
                <a:gridCol w="863600"/>
                <a:gridCol w="863600"/>
                <a:gridCol w="1728788"/>
                <a:gridCol w="1655762"/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1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6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17806,1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15446,5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14648,5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(волонтерства) в муниципальном образовании "Угранский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</p:nvPr>
        </p:nvGraphicFramePr>
        <p:xfrm>
          <a:off x="107950" y="823913"/>
          <a:ext cx="8712200" cy="5880100"/>
        </p:xfrm>
        <a:graphic>
          <a:graphicData uri="http://schemas.openxmlformats.org/drawingml/2006/table">
            <a:tbl>
              <a:tblPr/>
              <a:tblGrid>
                <a:gridCol w="1938338"/>
                <a:gridCol w="1036637"/>
                <a:gridCol w="985838"/>
                <a:gridCol w="985837"/>
                <a:gridCol w="1927225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Угранский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125436,1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104761,6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100889,2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40379,5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36959,8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35554,7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 (тыс.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</p:nvPr>
        </p:nvGraphicFramePr>
        <p:xfrm>
          <a:off x="250825" y="981075"/>
          <a:ext cx="8712200" cy="5824538"/>
        </p:xfrm>
        <a:graphic>
          <a:graphicData uri="http://schemas.openxmlformats.org/drawingml/2006/table">
            <a:tbl>
              <a:tblPr/>
              <a:tblGrid>
                <a:gridCol w="2087563"/>
                <a:gridCol w="936625"/>
                <a:gridCol w="944562"/>
                <a:gridCol w="939800"/>
                <a:gridCol w="2003425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25323,5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24933,2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</p:nvPr>
        </p:nvGraphicFramePr>
        <p:xfrm>
          <a:off x="179388" y="788988"/>
          <a:ext cx="8964612" cy="6065837"/>
        </p:xfrm>
        <a:graphic>
          <a:graphicData uri="http://schemas.openxmlformats.org/drawingml/2006/table">
            <a:tbl>
              <a:tblPr/>
              <a:tblGrid>
                <a:gridCol w="2801937"/>
                <a:gridCol w="828675"/>
                <a:gridCol w="838200"/>
                <a:gridCol w="844550"/>
                <a:gridCol w="1849438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173,6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227,9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«Угранский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</p:nvPr>
        </p:nvGraphicFramePr>
        <p:xfrm>
          <a:off x="179388" y="769938"/>
          <a:ext cx="8785225" cy="5443537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6015,2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</p:nvPr>
        </p:nvGraphicFramePr>
        <p:xfrm>
          <a:off x="179388" y="769938"/>
          <a:ext cx="8785225" cy="4913312"/>
        </p:xfrm>
        <a:graphic>
          <a:graphicData uri="http://schemas.openxmlformats.org/drawingml/2006/table">
            <a:tbl>
              <a:tblPr/>
              <a:tblGrid>
                <a:gridCol w="3024187"/>
                <a:gridCol w="792163"/>
                <a:gridCol w="792162"/>
                <a:gridCol w="863600"/>
                <a:gridCol w="172878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3" y="68263"/>
            <a:ext cx="698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>
                <a:solidFill>
                  <a:srgbClr val="FF0000"/>
                </a:solidFill>
              </a:rPr>
              <a:t>Программная структура расходов  районного бюджета на 2021 год и плановый период 2022 и 2023 г.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3132138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«Демография», в нем региональный проект «Спорт – норма жизни». По проекту производится ремонт спортивного зала «Знаменской 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4"/>
          <p:cNvSpPr txBox="1">
            <a:spLocks noChangeArrowheads="1"/>
          </p:cNvSpPr>
          <p:nvPr/>
        </p:nvSpPr>
        <p:spPr bwMode="auto">
          <a:xfrm>
            <a:off x="323850" y="2497138"/>
            <a:ext cx="4176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1259288,4 руб.</a:t>
            </a:r>
          </a:p>
        </p:txBody>
      </p:sp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>
                <a:solidFill>
                  <a:srgbClr val="FF3300"/>
                </a:solidFill>
              </a:rPr>
              <a:t>Национальный проект «Демография», в нем региональный проект «Спорт – норма жизни».</a:t>
            </a: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468313" y="908050"/>
            <a:ext cx="826135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К новым победам в обновленном спортзале!</a:t>
            </a:r>
            <a:r>
              <a:rPr lang="ru-RU" sz="1600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«Проблем было много: инвентарь устарел требовали замены окна. Теперь в спортивном зале полностью заменены оконные блоки, электрическое освещение, осуществлена покраска стен и пола, установлена шведская стенка» 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Андреев А.В., директор</a:t>
            </a:r>
          </a:p>
          <a:p>
            <a:pPr algn="r" defTabSz="914400">
              <a:spcBef>
                <a:spcPct val="50000"/>
              </a:spcBef>
            </a:pPr>
            <a:r>
              <a:rPr lang="ru-RU" sz="1600">
                <a:solidFill>
                  <a:schemeClr val="bg1"/>
                </a:solidFill>
              </a:rPr>
              <a:t> «Знаменской СШ»</a:t>
            </a:r>
          </a:p>
        </p:txBody>
      </p:sp>
      <p:pic>
        <p:nvPicPr>
          <p:cNvPr id="122884" name="Picture 5" descr="xQlFpB9Yi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138" y="3716338"/>
            <a:ext cx="25177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6" descr="njtVixw0OX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3068638"/>
            <a:ext cx="2573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6" name="Picture 7" descr="jRfPYiQMUy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068638"/>
            <a:ext cx="24336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/>
        </p:nvGraphicFramePr>
        <p:xfrm>
          <a:off x="107950" y="1125538"/>
          <a:ext cx="9036050" cy="5454650"/>
        </p:xfrm>
        <a:graphic>
          <a:graphicData uri="http://schemas.openxmlformats.org/drawingml/2006/table">
            <a:tbl>
              <a:tblPr/>
              <a:tblGrid>
                <a:gridCol w="2259013"/>
                <a:gridCol w="2257425"/>
                <a:gridCol w="2260600"/>
                <a:gridCol w="2259012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237308,2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224932,6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230424,3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32630,3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29286,1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30697,8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204677,9</a:t>
                      </a: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167185,9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159560,6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2021 и плановый период 2022 и 2023 год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/>
        </p:nvGraphicFramePr>
        <p:xfrm>
          <a:off x="395288" y="1196975"/>
          <a:ext cx="8459787" cy="5240338"/>
        </p:xfrm>
        <a:graphic>
          <a:graphicData uri="http://schemas.openxmlformats.org/drawingml/2006/table">
            <a:tbl>
              <a:tblPr/>
              <a:tblGrid>
                <a:gridCol w="3703637"/>
                <a:gridCol w="1169988"/>
                <a:gridCol w="1793875"/>
                <a:gridCol w="1792287"/>
              </a:tblGrid>
              <a:tr h="4318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37864,4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32489,9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31662,2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3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169,0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126091,3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107300,7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103645,6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40370,4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33180,5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31520,6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13911,1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4618,2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4688,3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213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Обслуживание государственного и муниципального долга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20013,1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19915,7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8819159">
            <a:off x="2987675" y="3897313"/>
            <a:ext cx="720725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394325" y="4087813"/>
            <a:ext cx="935038" cy="1243012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288" y="4429125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3588" y="4778375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00750" y="4778375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2021 год</a:t>
            </a:r>
          </a:p>
          <a:p>
            <a:endParaRPr lang="ru-RU" b="1" i="1"/>
          </a:p>
        </p:txBody>
      </p:sp>
      <p:graphicFrame>
        <p:nvGraphicFramePr>
          <p:cNvPr id="67586" name="Диаграмма 5"/>
          <p:cNvGraphicFramePr>
            <a:graphicFrameLocks/>
          </p:cNvGraphicFramePr>
          <p:nvPr/>
        </p:nvGraphicFramePr>
        <p:xfrm>
          <a:off x="-52388" y="265113"/>
          <a:ext cx="9050338" cy="6148387"/>
        </p:xfrm>
        <a:graphic>
          <a:graphicData uri="http://schemas.openxmlformats.org/presentationml/2006/ole">
            <p:oleObj spid="_x0000_s67586" name="Диаграмма" r:id="rId3" imgW="8343786" imgH="5676973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68611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presentationml/2006/ole">
            <p:oleObj spid="_x0000_s68611" name="Диаграмма" r:id="rId4" imgW="8448617" imgH="599117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6963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presentationml/2006/ole">
            <p:oleObj spid="_x0000_s69634" name="Диаграмма" r:id="rId3" imgW="8524809" imgH="6029236" progId="Excel.Char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11558</TotalTime>
  <Words>6409</Words>
  <Application>Microsoft Office PowerPoint</Application>
  <PresentationFormat>Экран (4:3)</PresentationFormat>
  <Paragraphs>943</Paragraphs>
  <Slides>74</Slides>
  <Notes>3</Notes>
  <HiddenSlides>0</HiddenSlides>
  <MMClips>0</MMClips>
  <ScaleCrop>false</ScaleCrop>
  <HeadingPairs>
    <vt:vector size="8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74</vt:i4>
      </vt:variant>
      <vt:variant>
        <vt:lpstr>Произвольные показы</vt:lpstr>
      </vt:variant>
      <vt:variant>
        <vt:i4>1</vt:i4>
      </vt:variant>
    </vt:vector>
  </HeadingPairs>
  <TitlesOfParts>
    <vt:vector size="82" baseType="lpstr">
      <vt:lpstr>Mylar</vt:lpstr>
      <vt:lpstr>1_Mylar</vt:lpstr>
      <vt:lpstr>2_Mylar</vt:lpstr>
      <vt:lpstr>3_Mylar</vt:lpstr>
      <vt:lpstr>4_Mylar</vt:lpstr>
      <vt:lpstr>Лист</vt:lpstr>
      <vt:lpstr>Диаграмма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Слайд 2</vt:lpstr>
      <vt:lpstr>Муниципальное образование «Угранский район» Смоленской области</vt:lpstr>
      <vt:lpstr>Слайд 4</vt:lpstr>
      <vt:lpstr>Слайд 5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Слайд 8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</vt:lpstr>
      <vt:lpstr>Структура безвозмездных поступлений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Источники финансирования дефицита   районного бюджета (тыс.руб).</vt:lpstr>
      <vt:lpstr>Слайд 22</vt:lpstr>
      <vt:lpstr>Слайд 23</vt:lpstr>
      <vt:lpstr>Слайд 24</vt:lpstr>
      <vt:lpstr>Слайд 25</vt:lpstr>
      <vt:lpstr>Слайд 26</vt:lpstr>
      <vt:lpstr>Слайд 27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Слайд 30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Слайд 34</vt:lpstr>
      <vt:lpstr>Слайд 35</vt:lpstr>
      <vt:lpstr>Слайд 36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Слайд 40</vt:lpstr>
      <vt:lpstr>Слайд 41</vt:lpstr>
      <vt:lpstr>Основные характеристики  районного  бюджета на   2021 и плановый период 2022 и 2023 годов. ( тыс.руб)</vt:lpstr>
      <vt:lpstr>Слайд 43</vt:lpstr>
      <vt:lpstr>Слайд 44</vt:lpstr>
      <vt:lpstr>Слайд 45</vt:lpstr>
      <vt:lpstr>Программная структура расходов  районного бюджета на 2021 год и плановый период 2022 и 2023 г (в тыс.руб.)</vt:lpstr>
      <vt:lpstr>Слайд 47</vt:lpstr>
      <vt:lpstr>Слайд 48</vt:lpstr>
      <vt:lpstr>Программная структура расходов  районного бюджета на 2021 год и плановый период 2022 и 2023 г.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Слайд 52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на 2021 год и плановый период 2022 и 2023 г.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на 2021 год и плановый период 2022 и 2023 г.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Слайд 63</vt:lpstr>
      <vt:lpstr>Слайд 64</vt:lpstr>
      <vt:lpstr>Слайд 65</vt:lpstr>
      <vt:lpstr>Слайд 66</vt:lpstr>
      <vt:lpstr>Слайд 67</vt:lpstr>
      <vt:lpstr>Слайд 68</vt:lpstr>
      <vt:lpstr>Распределение  бюджетных ассигнований по разделам расходов  на 2021 и плановый период 2022 и 2023 год (тыс. руб.)</vt:lpstr>
      <vt:lpstr>Слайд 70</vt:lpstr>
      <vt:lpstr>Слайд 71</vt:lpstr>
      <vt:lpstr>Слайд 72</vt:lpstr>
      <vt:lpstr>Контактная информация</vt:lpstr>
      <vt:lpstr>Слайд 74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pcuser</cp:lastModifiedBy>
  <cp:revision>338</cp:revision>
  <dcterms:created xsi:type="dcterms:W3CDTF">2013-12-02T14:04:15Z</dcterms:created>
  <dcterms:modified xsi:type="dcterms:W3CDTF">2021-03-15T11:09:20Z</dcterms:modified>
</cp:coreProperties>
</file>