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9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37" r:id="rId20"/>
    <p:sldId id="324" r:id="rId21"/>
    <p:sldId id="346" r:id="rId22"/>
    <p:sldId id="373" r:id="rId23"/>
    <p:sldId id="374" r:id="rId24"/>
    <p:sldId id="274" r:id="rId25"/>
    <p:sldId id="327" r:id="rId26"/>
    <p:sldId id="328" r:id="rId27"/>
    <p:sldId id="345" r:id="rId28"/>
    <p:sldId id="338" r:id="rId29"/>
    <p:sldId id="330" r:id="rId30"/>
    <p:sldId id="331" r:id="rId31"/>
    <p:sldId id="332" r:id="rId32"/>
    <p:sldId id="333" r:id="rId33"/>
    <p:sldId id="339" r:id="rId34"/>
    <p:sldId id="314" r:id="rId35"/>
    <p:sldId id="315" r:id="rId36"/>
    <p:sldId id="266" r:id="rId37"/>
    <p:sldId id="290" r:id="rId38"/>
    <p:sldId id="291" r:id="rId39"/>
    <p:sldId id="302" r:id="rId40"/>
    <p:sldId id="350" r:id="rId41"/>
    <p:sldId id="351" r:id="rId42"/>
    <p:sldId id="268" r:id="rId43"/>
    <p:sldId id="272" r:id="rId44"/>
    <p:sldId id="261" r:id="rId45"/>
    <p:sldId id="299" r:id="rId46"/>
    <p:sldId id="352" r:id="rId47"/>
    <p:sldId id="263" r:id="rId48"/>
    <p:sldId id="367" r:id="rId49"/>
    <p:sldId id="368" r:id="rId50"/>
    <p:sldId id="369" r:id="rId51"/>
    <p:sldId id="294" r:id="rId52"/>
    <p:sldId id="355" r:id="rId53"/>
    <p:sldId id="356" r:id="rId54"/>
    <p:sldId id="296" r:id="rId55"/>
    <p:sldId id="357" r:id="rId56"/>
    <p:sldId id="358" r:id="rId57"/>
    <p:sldId id="295" r:id="rId58"/>
    <p:sldId id="359" r:id="rId59"/>
    <p:sldId id="360" r:id="rId60"/>
    <p:sldId id="297" r:id="rId61"/>
    <p:sldId id="361" r:id="rId62"/>
    <p:sldId id="362" r:id="rId63"/>
    <p:sldId id="363" r:id="rId64"/>
    <p:sldId id="298" r:id="rId65"/>
    <p:sldId id="364" r:id="rId66"/>
    <p:sldId id="365" r:id="rId67"/>
    <p:sldId id="366" r:id="rId68"/>
    <p:sldId id="370" r:id="rId69"/>
    <p:sldId id="371" r:id="rId70"/>
    <p:sldId id="372" r:id="rId71"/>
    <p:sldId id="347" r:id="rId72"/>
    <p:sldId id="273" r:id="rId73"/>
    <p:sldId id="349" r:id="rId74"/>
    <p:sldId id="353" r:id="rId75"/>
    <p:sldId id="354" r:id="rId76"/>
    <p:sldId id="348" r:id="rId77"/>
    <p:sldId id="278" r:id="rId78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45"/>
        <p:sld r:id="rId48"/>
        <p:sld r:id="rId37"/>
        <p:sld r:id="rId43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33D8A32-20FB-4B9A-AE8E-74521EC447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861EB-9274-4830-B482-1A748B6BD3F9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E1951-EE91-44AB-B3F5-B8C34CFD9CA5}" type="slidenum">
              <a:rPr lang="ru-RU" altLang="ru-RU" smtClean="0">
                <a:latin typeface="Calibri" pitchFamily="34" charset="0"/>
              </a:rPr>
              <a:pPr/>
              <a:t>22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1F9165-9987-4C77-A05F-C7C46DDA432D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54285-CDFB-4D79-A2F9-993768FAB72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3F8-8DDC-4F00-8722-D3EBC56501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8D397-4FA2-4154-9DEE-0BF516933D19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D09A8-C42E-4767-AE42-5C56742D49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AE67E-7541-4C25-A982-C25F4DB5FC3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18CBD-293C-4B97-A8E6-FFED29CBCA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A922D-2B89-42AA-9834-2C9C1696DC9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D781C-158B-4024-8102-B53B33E07E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678F2-0CE0-469B-8125-CA0B0EF4205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3F754-9325-4CCA-9EA5-9E6E27BACC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B559A-FC47-4C37-ACD8-4E132D6D0CD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7D8ED-9D41-4F48-81D9-BC94328B4C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D2182-E308-4C98-9D4C-F434850475A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6BE5C-8876-49C5-9CD2-DA68BC4905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F147C-23BB-43E2-B654-B311BB399A2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4893C-8B3A-43C9-885F-BD5BA35BFA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88875-3980-4E1E-9FBB-353A4C398E6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B0D30-275F-45B5-B769-79BC03E7EE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95D3-DFD3-4E4D-ABE2-2DA95DC5FB0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7074E-F1FF-441B-829C-46B504F4F8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558E2-F08A-4404-97EA-983CFB4E054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51CC2-250C-444C-9247-BA1C88E792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C519-55EA-4D41-BBDB-C29654EF212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C6211-D56D-4A3F-B30A-A1C175A63B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F313A-6A81-400F-B2F9-D431B9CA5F9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A46B-E845-403C-94A2-5960B4B5E4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5429-61FF-4ED1-A91D-4C74964E4D0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72497-B8E0-4189-8F84-13CDC94477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2C8A6-AAFB-45E6-8994-967969F1E82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14146-7415-47E2-BF59-5A2A4AFC09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404AD-A423-40FC-8728-E238E81F60C8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47832-BF41-4F97-BD36-838847B784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AA38E-4725-4DA1-8C63-D5F41404A3A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F9DD3-8AF1-4E72-ABAE-29E39B4236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F6480-B0FE-4633-86A3-C478B84A86E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F8270-F047-46A7-9875-F3D1C26F34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61539-94AB-4D45-940F-6E4AFAFAC4F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09C28-F8A9-4571-9380-2751BF8A79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4124F-41C3-4392-B998-09319487784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DB83B-FDA3-4A86-AA67-7D2FAEF384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65218-D804-4C28-9761-320AED9DAC5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7AC19-5361-40E9-BF48-F883F6B204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60798-5524-4A00-B0A7-E03F6CD5FC4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E5706-C71F-4A5D-9480-72A2CE6C7E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514C0-64DD-4472-B1ED-71080E764E9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B11FE-D954-4A21-8EB6-6943CB5924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2E4E2-0FD4-464F-B67E-7110EF62565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5E22C-F1F2-4DB9-844A-E6447E6963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0DC7-C639-4D64-A830-BCEDEC097F2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ED53B-D515-4E2D-BECA-2F1BC9E103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E9C78-BF36-4150-98AE-E1AD16ED3EC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A8E63-BBA0-4B28-8D2F-F12DA224BE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75A99-E6E9-45CB-8232-C0956F1E54D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40855-9703-4B82-AB2E-A932BD7248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A1EF-72F9-46DD-8366-9D03B787F362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71A-C727-46D0-836A-46B7B903F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68433-4EFD-49BC-A309-213B083A0A1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1378-00D5-4660-88ED-44017728EA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6D35-AA8B-4160-AD98-5136E189C93E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E5A4-E8C7-45D7-8E4F-4184C912D2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C4E5-82D7-4A11-9316-CBF0DED5518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2A7E-7E4B-488A-A751-CC3720617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5AF4-823E-4E06-999A-FBC4710EDDBC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2192-79D7-4DF2-810A-23DA6364F1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408D-666B-4230-9D6E-65FFF20ECFCA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8626-96C4-4900-9F85-D44BDBFA0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0AD52-2837-4185-AD43-01CD362E5CD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8B8A8-6326-4E95-8891-9639DBE98D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205-1FA9-49B7-8013-A3250FED0E7F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B37F-DA27-4CFB-94F7-12BF3ABD3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A301-CB50-4ABC-AF82-09F16E6B0AA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7AA1-B7FF-47B1-9EB4-199141DFFE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E159-DB30-4B85-A655-1F9751C01591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C97F-B827-4BA3-B530-1597920327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621B6-A244-497B-8E9E-D01B3145DEC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101C-C5F7-4370-977A-C696A6C19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07A8-8F85-4E36-84F0-6D7F200F23C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F79D-30F5-45D1-BCFC-6FA883A38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CB8FF-AD8B-45D2-B0D2-A1A41508F0F4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1E375-EE75-4469-AAAD-410313E6AD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01F9-7ED3-4BBC-A454-1065296B9043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F98E-6F03-44D4-89D4-CB209029C1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F4320-DD95-4BF4-BFE8-3A9A4CF84E30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EE402-09E6-44BF-9D63-97300C8082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C4B1B-6006-4D04-ACB3-A6C1638E8FC5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72782-9FED-42DF-912A-B97A41746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B650-907E-4A9D-8FE8-6A4C4DB449CD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ED997-7CE2-4A1F-BBF3-2FC253F6CF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84850E4-E264-4914-88B9-97C56570746B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53316F9-6909-439C-8FD1-75A506926B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06EEEB-6CD1-40B4-B476-8A77CE3A203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C6EA4E-69D1-444A-A195-BD05425CC6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3" r:id="rId1"/>
    <p:sldLayoutId id="2147484672" r:id="rId2"/>
    <p:sldLayoutId id="2147484671" r:id="rId3"/>
    <p:sldLayoutId id="2147484670" r:id="rId4"/>
    <p:sldLayoutId id="2147484669" r:id="rId5"/>
    <p:sldLayoutId id="2147484668" r:id="rId6"/>
    <p:sldLayoutId id="2147484667" r:id="rId7"/>
    <p:sldLayoutId id="2147484666" r:id="rId8"/>
    <p:sldLayoutId id="2147484665" r:id="rId9"/>
    <p:sldLayoutId id="2147484664" r:id="rId10"/>
    <p:sldLayoutId id="214748466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ABDDE4F-458F-459F-993E-58323997D857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DB6964A-F36C-4CE9-B0F8-9BAE85AB6E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7E8C7-C97D-45D7-98D4-D6659C926296}" type="datetimeFigureOut">
              <a:rPr lang="ru-RU"/>
              <a:pPr>
                <a:defRPr/>
              </a:pPr>
              <a:t>09.12.2020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83D062-4D03-4749-BFC5-D8FA327538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6802437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25 декабря 2019 года №103 «О бюджете муниципального образования «Угранский район» Смоленской области на 2020 год и  на плановый период  2021-2022 годов». ( в редакции от 06.10.2020г №15)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257565,8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116189,0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84199,0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84969,0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63136,8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77780,9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84746,5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89844,7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2788" y="1341438"/>
          <a:ext cx="7896225" cy="5299075"/>
        </p:xfrm>
        <a:graphic>
          <a:graphicData uri="http://schemas.openxmlformats.org/presentationml/2006/ole">
            <p:oleObj spid="_x0000_s25602" name="Лист" r:id="rId3" imgW="8686918" imgH="582921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3081,7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4671,3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1521,7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1560,0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1589,6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Решением Угранского районного Совета депутатов от 06.10.2020 №15 внесены изменения в решение «О бюджете муниципального образования «Угранский район» Смоленской области на 2020 год и  на плановый период  2021-2022 годов». </a:t>
            </a:r>
          </a:p>
          <a:p>
            <a:pPr algn="just" defTabSz="914400">
              <a:spcBef>
                <a:spcPct val="50000"/>
              </a:spcBef>
              <a:buFontTx/>
              <a:buAutoNum type="arabicPeriod"/>
            </a:pPr>
            <a:r>
              <a:rPr lang="ru-RU" sz="1400" b="1">
                <a:solidFill>
                  <a:srgbClr val="000000"/>
                </a:solidFill>
              </a:rPr>
              <a:t>В соответствии с уведомлениями по расчетам между бюджетами увеличить  доходную часть бюджета на: </a:t>
            </a:r>
            <a:endParaRPr lang="ru-RU" sz="1400">
              <a:solidFill>
                <a:srgbClr val="000000"/>
              </a:solidFill>
            </a:endParaRP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За счет резервного фонда Администрации Смоленской области – </a:t>
            </a:r>
            <a:r>
              <a:rPr lang="ru-RU" sz="1400" b="1">
                <a:solidFill>
                  <a:srgbClr val="000000"/>
                </a:solidFill>
              </a:rPr>
              <a:t>655,0</a:t>
            </a:r>
            <a:r>
              <a:rPr lang="ru-RU" sz="1400">
                <a:solidFill>
                  <a:srgbClr val="000000"/>
                </a:solidFill>
              </a:rPr>
              <a:t> тыс. руб.: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- Муниципальному бюджетному учреждению культуры «Угранский районный социально-культурный центр» на приобретение офисной мебели для Всходского сельского Дома культуры – 47,0 тыс. руб.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 - муниципальному бюджетному учреждению культуры «Угранский районный исторический музей» на приобретение закрытых музейных витрин для филиала «Мемориальный музей М.В. Исаковского» в с. Всходы Угранского района Смоленской области – 80,0 тыс.руб.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</a:pPr>
            <a:r>
              <a:rPr lang="ru-RU" sz="1400">
                <a:solidFill>
                  <a:srgbClr val="000000"/>
                </a:solidFill>
              </a:rPr>
              <a:t> - Муниципальному бюджетному учреждению дополнительного образования «Угранский Дом детского творчества» Угранского района Смоленской области на приобретение мебели – 41,0 тыс.руб.;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ru-RU" sz="1400">
                <a:solidFill>
                  <a:srgbClr val="000000"/>
                </a:solidFill>
              </a:rPr>
              <a:t>муниципальному бюджетному дошкольному образовательному учреждению Угранскому детскому саду «Филиппок» на приобретение мебели -41,0 тыс.руб.;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ru-RU" sz="1400">
                <a:solidFill>
                  <a:srgbClr val="000000"/>
                </a:solidFill>
              </a:rPr>
              <a:t> муниципальному бюджетному дошкольному образовательному учреждению Угранскому детскому саду «Филиппок» на приобретение мебели, моечной ванны для пищеблока, сантехнических перегородок  -128,0 тыс.руб.;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ru-RU" sz="1400">
                <a:solidFill>
                  <a:srgbClr val="000000"/>
                </a:solidFill>
              </a:rPr>
              <a:t> муниципальному бюджетному дошкольному образовательному учреждению Угранский детский сад «Катюша» на приобретение мебели– 41,0 тыс.руб.;</a:t>
            </a:r>
          </a:p>
          <a:p>
            <a:pPr algn="just" defTabSz="914400">
              <a:lnSpc>
                <a:spcPct val="90000"/>
              </a:lnSpc>
              <a:spcBef>
                <a:spcPct val="50000"/>
              </a:spcBef>
              <a:buFontTx/>
              <a:buChar char="-"/>
            </a:pPr>
            <a:r>
              <a:rPr lang="ru-RU" sz="1400">
                <a:solidFill>
                  <a:srgbClr val="000000"/>
                </a:solidFill>
              </a:rPr>
              <a:t>-муниципальному бюджетному общеобразовательному учреждению «Знаменская средняя школа» Угранского района Смоленской области на приобретение строительных материалов для благоустройства площадки перед входом в здание – 150,0 тыс.руб.</a:t>
            </a: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Изменения, внесенные в бюджет муниципального образования «Угранский район» Смоленской области на 2020 год и на плановый период 2021 и 2022 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352425" y="1039813"/>
            <a:ext cx="87915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За счет свободных остатков, сложившихся на едином счете по учету средств бюджета на 01.01.2020г.  в сумме 652,8 тыс. руб. и экономии по МП «Обеспечение жильем молодых семей» в сумме 150,4 тыс. руб. увеличить ЛБО:</a:t>
            </a: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- Угранская школа (оплата по госконтракту на аренду с правом последующего выкупа системы освещения – 454,0 тыс. руб.</a:t>
            </a: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- Администрация МО – выплата муниципальных пенсий – 152,3 тыс. руб., межевание земельных участков многодетным семьям – 28,0 тыс. руб., выполнение работ по подготовке схемы размещения рекламных конструкций – 40,0 тыс. руб.</a:t>
            </a: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rgbClr val="000000"/>
                </a:solidFill>
              </a:rPr>
              <a:t>- Знаменская школа – ремонт системы видеонаблюдения – 89,5 тыс. руб., ремонт коридора 1 этажа – 39,4 тыс. руб.</a:t>
            </a:r>
          </a:p>
          <a:p>
            <a:pPr algn="just" defTabSz="914400">
              <a:lnSpc>
                <a:spcPct val="80000"/>
              </a:lnSpc>
              <a:spcBef>
                <a:spcPct val="50000"/>
              </a:spcBef>
            </a:pPr>
            <a:endParaRPr lang="ru-RU" sz="1600">
              <a:solidFill>
                <a:srgbClr val="000000"/>
              </a:solidFill>
            </a:endParaRPr>
          </a:p>
          <a:p>
            <a:pPr defTabSz="914400">
              <a:lnSpc>
                <a:spcPct val="80000"/>
              </a:lnSpc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Дефицит бюджета муниципального образования «Угранский район» Смоленской области на 2020 год составил 6973,9 тыс.руб.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6973,9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2020 год и плановый период 2021 и 2022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2020 год и на плановый период 2021 и 2022 годов</a:t>
            </a:r>
          </a:p>
        </p:txBody>
      </p:sp>
      <p:graphicFrame>
        <p:nvGraphicFramePr>
          <p:cNvPr id="64545" name="Group 33"/>
          <p:cNvGraphicFramePr>
            <a:graphicFrameLocks noGrp="1"/>
          </p:cNvGraphicFramePr>
          <p:nvPr/>
        </p:nvGraphicFramePr>
        <p:xfrm>
          <a:off x="179388" y="1250950"/>
          <a:ext cx="8905875" cy="27416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  <a:gridCol w="20828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2020 год и на плановый период 2021 и 2022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2020 год и на плановый период 2021 и 2022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направлениях, в том числе на достижении целей и результатов региональных проектов направленных на реализацию национальных проектов;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с 1 октября 2020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6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достигнутых соотношений к среднемесячному доходу о трудовой деятельности средней заработной отдельных категорий работников бюджетной сферы, поименованных в указах Президента Российской Федерации;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на 2020 год и плановый период 2021-2022 годов являются  сохранение сбалансированности консолидированного бюджета муниципального образования, создание предсказуемой налоговой системы, направленной на стимулирование деловой активности, рост экономики и инвестиций.</a:t>
            </a:r>
          </a:p>
          <a:p>
            <a:pPr eaLnBrk="1" hangingPunct="1"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деятельности, поддержка малого и среднего бизнеса;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оценка эффективности налоговых расходов муниципального образования  «Угранский район» Смоленской области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совершенствование налогового администрирования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2020 год и плановый период 2021-2022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2804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актуализация сведений, предоставляемых органами, осуществляющими регистрацию и учет объектов недвижимого имущества, в УФНС России по Смоленской области;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органами местного самоуправления муниципального образования «Угранский район» Смоленской области совместно с территориальными налоговыми органами индивидуальной работы с физическими лицами, имеющими задолженность в бюджет по имущественным налогам, информирование работодателей о сотрудниках, имеющих задолженность по имущественным налогам.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наполнения доходной базы местных бюджетов за счет увеличения собираемости земельного налога будет активизирована работа в рамках муниципального земельного контроля и государственного земельного надзора с целью выявления фактов использования земельных участков не по целевому назначению (неиспользования), а также фактов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2020 год и плановый период 2021-2022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28444,1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29427,3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29953,0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22288,7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23179,5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24086,8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2219,0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1824,5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311,1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3705,3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3705,3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1793,1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1774,0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1839,2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–1573,1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1634,8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1699,9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136,1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137,2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2,1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257565,8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169007,3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174877,8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116189,0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84199,0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84969,0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77780,9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84746,5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89844,7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259,1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61,8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64,1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2020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501188" cy="6003925"/>
        </p:xfrm>
        <a:graphic>
          <a:graphicData uri="http://schemas.openxmlformats.org/presentationml/2006/ole">
            <p:oleObj spid="_x0000_s50178" name="Диаграмма" r:id="rId3" imgW="8848758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2020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2020 и плановый период 2021 и 2022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288348,5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295322,4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201768,6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208259,6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6973,9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1589,6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31887,8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2657,3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4940,8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411,7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16796,8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1708,6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142,4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28458,2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2371,5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4492,5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374,4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14316,4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1193,0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1738,1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144,8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29373,7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2447,8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4413,4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15042,6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1253,5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1743,4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145,3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 (в тыс.руб.)</a:t>
            </a:r>
          </a:p>
        </p:txBody>
      </p:sp>
      <p:graphicFrame>
        <p:nvGraphicFramePr>
          <p:cNvPr id="90153" name="Group 41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564562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844550"/>
                <a:gridCol w="846137"/>
                <a:gridCol w="846138"/>
                <a:gridCol w="1762125"/>
                <a:gridCol w="1868487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48165,4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314,5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17901,3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16418,8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17601,2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7" name="Group 41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127513,3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107181,7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112440,0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42648,3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35283,3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34649,9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2020 год и плановый период 2021 и 2022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25606,6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25634,2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2020 год и плановый период 2021 и 2022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698,1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07522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07523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07524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07525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07526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08546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08547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08548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09570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09571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09572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288348,5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200208,6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30639,7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31201,3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31792,2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257565,8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169007,3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174877,8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28859,0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30013,0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2020 и плановый период 2021 и 2022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31241,7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34028,7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35866,2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208,1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48640,6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118074,4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101503,2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106651,7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35030,3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31851,6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31290,8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5844,5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12323,2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12360,4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20379,3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20435,5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580563" cy="6373812"/>
        </p:xfrm>
        <a:graphic>
          <a:graphicData uri="http://schemas.openxmlformats.org/presentationml/2006/ole">
            <p:oleObj spid="_x0000_s67586" name="Диаграмма" r:id="rId3" imgW="8848758" imgH="610562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488488" cy="6373813"/>
        </p:xfrm>
        <a:graphic>
          <a:graphicData uri="http://schemas.openxmlformats.org/presentationml/2006/ole">
            <p:oleObj spid="_x0000_s68611" name="Диаграмма" r:id="rId4" imgW="8848758" imgH="609591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10886</TotalTime>
  <Words>5410</Words>
  <Application>Microsoft Office PowerPoint</Application>
  <PresentationFormat>Экран (4:3)</PresentationFormat>
  <Paragraphs>812</Paragraphs>
  <Slides>74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102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3_Mylar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Источники финансирования дефицита   районного бюджета (тыс.руб).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направления налоговой политики  муниципального образования  «Угранский район» Смоленской области на 2020 год и плановый период 2021-2022 годов</vt:lpstr>
      <vt:lpstr>Слайд 29</vt:lpstr>
      <vt:lpstr>Слайд 30</vt:lpstr>
      <vt:lpstr>Основные показатели социально-экономического развития муниципального образования «Угранский район» Смоленской области на 2020 год и плановый период 2021  и 2022 годов</vt:lpstr>
      <vt:lpstr>Слайд 32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36</vt:lpstr>
      <vt:lpstr>Слайд 37</vt:lpstr>
      <vt:lpstr>Слайд 38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2020 год</vt:lpstr>
      <vt:lpstr> </vt:lpstr>
      <vt:lpstr>Слайд 42</vt:lpstr>
      <vt:lpstr>Слайд 43</vt:lpstr>
      <vt:lpstr>Основные характеристики  районного  бюджета на   2020 и плановый период 2021 и 2022 годов. ( тыс.руб)</vt:lpstr>
      <vt:lpstr>Слайд 45</vt:lpstr>
      <vt:lpstr>Слайд 46</vt:lpstr>
      <vt:lpstr>Слайд 47</vt:lpstr>
      <vt:lpstr>Программная структура расходов  районного бюджета на 2020 год и плановый период 2021 и 2022 г (в тыс.руб.)</vt:lpstr>
      <vt:lpstr>Слайд 49</vt:lpstr>
      <vt:lpstr>Слайд 50</vt:lpstr>
      <vt:lpstr>Программная структура расходов  районного бюджета на 2020 год и плановый период 2021 и 2022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54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2020 год и плановый период 2021 и 2022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65</vt:lpstr>
      <vt:lpstr>Слайд 66</vt:lpstr>
      <vt:lpstr>Слайд 67</vt:lpstr>
      <vt:lpstr>Слайд 68</vt:lpstr>
      <vt:lpstr>Распределение  бюджетных ассигнований по разделам расходов  на 2020 и плановый период 2021 и 2022 год (тыс. руб.)</vt:lpstr>
      <vt:lpstr>Слайд 70</vt:lpstr>
      <vt:lpstr>Слайд 71</vt:lpstr>
      <vt:lpstr>Слайд 72</vt:lpstr>
      <vt:lpstr>Контактная информация</vt:lpstr>
      <vt:lpstr>Слайд 74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332</cp:revision>
  <dcterms:created xsi:type="dcterms:W3CDTF">2013-12-02T14:04:15Z</dcterms:created>
  <dcterms:modified xsi:type="dcterms:W3CDTF">2020-12-09T12:38:42Z</dcterms:modified>
</cp:coreProperties>
</file>