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</p:sldMasterIdLst>
  <p:notesMasterIdLst>
    <p:notesMasterId r:id="rId73"/>
  </p:notesMasterIdLst>
  <p:sldIdLst>
    <p:sldId id="256" r:id="rId4"/>
    <p:sldId id="340" r:id="rId5"/>
    <p:sldId id="336" r:id="rId6"/>
    <p:sldId id="313" r:id="rId7"/>
    <p:sldId id="257" r:id="rId8"/>
    <p:sldId id="316" r:id="rId9"/>
    <p:sldId id="341" r:id="rId10"/>
    <p:sldId id="319" r:id="rId11"/>
    <p:sldId id="320" r:id="rId12"/>
    <p:sldId id="342" r:id="rId13"/>
    <p:sldId id="343" r:id="rId14"/>
    <p:sldId id="321" r:id="rId15"/>
    <p:sldId id="322" r:id="rId16"/>
    <p:sldId id="344" r:id="rId17"/>
    <p:sldId id="323" r:id="rId18"/>
    <p:sldId id="337" r:id="rId19"/>
    <p:sldId id="324" r:id="rId20"/>
    <p:sldId id="346" r:id="rId21"/>
    <p:sldId id="274" r:id="rId22"/>
    <p:sldId id="327" r:id="rId23"/>
    <p:sldId id="328" r:id="rId24"/>
    <p:sldId id="345" r:id="rId25"/>
    <p:sldId id="338" r:id="rId26"/>
    <p:sldId id="330" r:id="rId27"/>
    <p:sldId id="331" r:id="rId28"/>
    <p:sldId id="332" r:id="rId29"/>
    <p:sldId id="333" r:id="rId30"/>
    <p:sldId id="339" r:id="rId31"/>
    <p:sldId id="314" r:id="rId32"/>
    <p:sldId id="315" r:id="rId33"/>
    <p:sldId id="266" r:id="rId34"/>
    <p:sldId id="290" r:id="rId35"/>
    <p:sldId id="291" r:id="rId36"/>
    <p:sldId id="302" r:id="rId37"/>
    <p:sldId id="350" r:id="rId38"/>
    <p:sldId id="351" r:id="rId39"/>
    <p:sldId id="268" r:id="rId40"/>
    <p:sldId id="272" r:id="rId41"/>
    <p:sldId id="261" r:id="rId42"/>
    <p:sldId id="299" r:id="rId43"/>
    <p:sldId id="352" r:id="rId44"/>
    <p:sldId id="263" r:id="rId45"/>
    <p:sldId id="367" r:id="rId46"/>
    <p:sldId id="368" r:id="rId47"/>
    <p:sldId id="369" r:id="rId48"/>
    <p:sldId id="294" r:id="rId49"/>
    <p:sldId id="355" r:id="rId50"/>
    <p:sldId id="356" r:id="rId51"/>
    <p:sldId id="296" r:id="rId52"/>
    <p:sldId id="357" r:id="rId53"/>
    <p:sldId id="358" r:id="rId54"/>
    <p:sldId id="295" r:id="rId55"/>
    <p:sldId id="359" r:id="rId56"/>
    <p:sldId id="360" r:id="rId57"/>
    <p:sldId id="297" r:id="rId58"/>
    <p:sldId id="361" r:id="rId59"/>
    <p:sldId id="362" r:id="rId60"/>
    <p:sldId id="363" r:id="rId61"/>
    <p:sldId id="298" r:id="rId62"/>
    <p:sldId id="364" r:id="rId63"/>
    <p:sldId id="365" r:id="rId64"/>
    <p:sldId id="366" r:id="rId65"/>
    <p:sldId id="347" r:id="rId66"/>
    <p:sldId id="273" r:id="rId67"/>
    <p:sldId id="349" r:id="rId68"/>
    <p:sldId id="353" r:id="rId69"/>
    <p:sldId id="354" r:id="rId70"/>
    <p:sldId id="348" r:id="rId71"/>
    <p:sldId id="278" r:id="rId72"/>
  </p:sldIdLst>
  <p:sldSz cx="9144000" cy="6858000" type="screen4x3"/>
  <p:notesSz cx="6858000" cy="9144000"/>
  <p:custShowLst>
    <p:custShow name="Произвольный показ 1" id="0">
      <p:sldLst>
        <p:sld r:id="rId4"/>
        <p:sld r:id="rId8"/>
        <p:sld r:id="rId42"/>
        <p:sld r:id="rId45"/>
        <p:sld r:id="rId34"/>
        <p:sld r:id="rId40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92" autoAdjust="0"/>
    <p:restoredTop sz="95439" autoAdjust="0"/>
  </p:normalViewPr>
  <p:slideViewPr>
    <p:cSldViewPr snapToObjects="1">
      <p:cViewPr varScale="1">
        <p:scale>
          <a:sx n="71" d="100"/>
          <a:sy n="71" d="100"/>
        </p:scale>
        <p:origin x="-5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E20FAA3-35F2-41F1-98D5-4E8A9872CC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9EAB7F-88E3-4C23-8D66-E00B80CB8CB6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FFCA08-0654-45CC-AE21-69EEA29955BA}" type="slidenum">
              <a:rPr lang="ru-RU" altLang="ru-RU" smtClean="0">
                <a:latin typeface="Calibri" pitchFamily="34" charset="0"/>
              </a:rPr>
              <a:pPr/>
              <a:t>20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DA0ABC-2222-48A8-88F1-CD0FF41B75AF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A1A00-0E22-49A6-A78E-863A290FE71D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2A0AC-A219-40D1-A4C4-EB5D31DBCB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412DC-C270-44A2-90D8-9DE8A9E395A9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32F29-0D16-4B61-8782-2D98A87498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32473-B351-4CB9-9347-551BCD2884A9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03460-257C-4523-866F-EDF15F9E83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DBD9E-33A1-436D-BEC4-241F674CEBB8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95AF0-FA80-47C8-9A3F-12B3EE9C89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CCD15-28F8-42C3-B042-2FDAF88FABD1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5A3C9-D832-4ADC-AAA2-A5F737602D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DD779-0C26-4839-82AF-F4668F8A5B59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8975F-696C-494E-B1D7-7C24A97895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97395-E09B-4FDE-98BC-29A7210786FD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CBBDE-6784-4BDD-AA82-C179AFD654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2F5DB-7ABD-49A2-BD70-03B1CF6AAA55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BED71-ED40-43F5-8836-F71E7F3F4A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D480A-0413-4D86-A234-4E4D5B5ECE4A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F0B7D-445A-4AB0-A4A2-0368C623BC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952AF-933E-4AA8-ABAB-F03280E8289F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AB4C0-541E-4C81-8FBD-7804F9A87B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00AB8-D77B-494B-9256-DB457EBB1DB5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C6E3C-A852-4812-9846-7488CD2E74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D5496-F152-4B9F-AA26-DE7E76FBE477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53554-1A4F-402B-AD5B-6CED4EF7DC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CB450-30A6-4851-806C-1198CB49A46C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4F16D-C655-4253-8CE0-446DCE8B0C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A56C0-6437-4790-8048-DF5730328B46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42947-1EED-49A5-8AD3-D540EC4BEC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2E7CB-8BD0-4AE5-970A-2A430CD3B1D8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8ED14-DFCE-4D39-9449-9142647ACF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93C31-B86E-4600-A5E2-8BB59D2CFBAF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4151D-FC73-4F1D-9500-60DCFD97D6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A64F3-12AC-40CA-A028-1FF2F5CCEC96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48293-5D18-406A-BC47-FDB5719FC9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1DCA8-BFD6-4C23-82A8-54EEEF24F06F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34489-BBE3-4EC3-93BF-8DBCFD86DF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C693A-64BF-4C0E-992F-8AFD72BECF58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F01B7-F91F-4419-AC90-076E336D22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982F4-75C0-48D3-AF69-7A0247924E34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C8142-78A6-48AA-9A74-D5CFEA4E1C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2A623-9F1D-463C-97CF-998E32E86816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CFFFF-F391-4941-96B1-68D6990C73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73C7B-995D-467B-ADC6-3479AE042F64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BC697-25EA-4D3F-BC8F-3DE1D614E1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2414D-D0BA-4222-8FC3-D0F1A773AE9A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2A02C-F415-45F6-A567-F2524D5722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6CB04-32A0-46A2-B773-5D0E085E501A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36E86-8A36-4D6B-AB3D-A5F73D585D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8E0BB-FEEF-46D2-8145-F850FB0DEF5E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1523C-0064-4F81-9335-AB3BE88D20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63F01-B92F-4FD6-A5C4-809AD9BE2255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6FC64-9390-4191-A139-84EABC25AF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16B6F-DA64-4A31-973E-DF00B5B498B9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C8AF4-C2F8-4226-9E83-247616DC7C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E5BEF-3514-4E49-9C96-12A7A6116BDA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18101-1072-48E2-8726-6B9E07896C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6E57E-6BB4-47B5-9839-06C2394F3D1E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EA788-A7F7-4687-8574-C0B1F93DE4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1F2C8-4970-4A37-8709-368EE2C71152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0F8CB-AA1A-43FE-A5EB-868A26ED6D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4F339-F8F7-407C-8BD2-04427E1371BC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FAAFD-4B3C-4D9E-8478-67D1ED9CF5A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1B8FA-8416-4D9B-A18E-DE6E9D1AE4CD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8EF57-24EC-43AB-A88E-9AB2EC6774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1337F-5459-4232-9BDE-8ACC531E328E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91071-A517-451F-ADF6-43296CC0AE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D03CE1B-6F3B-4655-9A62-64B053DCABD1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E596D73-75E9-4B44-8D30-4B8E261968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684" r:id="rId1"/>
    <p:sldLayoutId id="2147484685" r:id="rId2"/>
    <p:sldLayoutId id="2147484686" r:id="rId3"/>
    <p:sldLayoutId id="2147484687" r:id="rId4"/>
    <p:sldLayoutId id="2147484688" r:id="rId5"/>
    <p:sldLayoutId id="2147484689" r:id="rId6"/>
    <p:sldLayoutId id="2147484690" r:id="rId7"/>
    <p:sldLayoutId id="2147484691" r:id="rId8"/>
    <p:sldLayoutId id="2147484692" r:id="rId9"/>
    <p:sldLayoutId id="2147484693" r:id="rId10"/>
    <p:sldLayoutId id="214748469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A814A88-9E61-44A1-9867-D6B4DD8668F5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A0AB11B-CC40-4267-9ACE-009ED6E3B8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72" r:id="rId1"/>
    <p:sldLayoutId id="2147484671" r:id="rId2"/>
    <p:sldLayoutId id="2147484670" r:id="rId3"/>
    <p:sldLayoutId id="2147484669" r:id="rId4"/>
    <p:sldLayoutId id="2147484668" r:id="rId5"/>
    <p:sldLayoutId id="2147484667" r:id="rId6"/>
    <p:sldLayoutId id="2147484666" r:id="rId7"/>
    <p:sldLayoutId id="2147484665" r:id="rId8"/>
    <p:sldLayoutId id="2147484664" r:id="rId9"/>
    <p:sldLayoutId id="2147484663" r:id="rId10"/>
    <p:sldLayoutId id="2147484662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03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12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3F75D68-10FB-4626-A8AC-8502DA9E376A}" type="datetimeFigureOut">
              <a:rPr lang="ru-RU"/>
              <a:pPr>
                <a:defRPr/>
              </a:pPr>
              <a:t>08.10.2019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514703E-A1CA-479E-B5E3-3BCEAA435C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3" r:id="rId1"/>
    <p:sldLayoutId id="2147484682" r:id="rId2"/>
    <p:sldLayoutId id="2147484681" r:id="rId3"/>
    <p:sldLayoutId id="2147484680" r:id="rId4"/>
    <p:sldLayoutId id="2147484679" r:id="rId5"/>
    <p:sldLayoutId id="2147484678" r:id="rId6"/>
    <p:sldLayoutId id="2147484677" r:id="rId7"/>
    <p:sldLayoutId id="2147484676" r:id="rId8"/>
    <p:sldLayoutId id="2147484675" r:id="rId9"/>
    <p:sldLayoutId id="2147484674" r:id="rId10"/>
    <p:sldLayoutId id="2147484673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0513" y="4652963"/>
            <a:ext cx="7161212" cy="12414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решению от 25 декабря 2018 года №52 «О бюджете муниципального образования «Угранский район» Смоленской области на 2019 год и  на плановый период  2020-2021 годов». (в редакции от 19.09.2019 года №88)</a:t>
            </a:r>
            <a:r>
              <a:rPr lang="ru-RU" altLang="ru-RU" sz="2000" i="1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000000"/>
                    </a:outerShdw>
                  </a:cont>
                  <a:cont type="tree" name="">
                    <a:effect ref="fillLine"/>
                    <a:outerShdw dist="38100" dir="2700000" algn="tl">
                      <a:srgbClr val="000000"/>
                    </a:outerShdw>
                  </a:cont>
                  <a:effect ref="fillLine"/>
                </a:effectDag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8915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38916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38917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0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187569,0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173002,6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174742,3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94260,0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75385,0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67054,0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18247,0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18341,0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18443,0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75005,3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79217,7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89184,2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623888" y="1341438"/>
          <a:ext cx="8075612" cy="5299075"/>
        </p:xfrm>
        <a:graphic>
          <a:graphicData uri="http://schemas.openxmlformats.org/presentationml/2006/ole">
            <p:oleObj spid="_x0000_s25602" name="Лист" r:id="rId3" imgW="8753383" imgH="5743647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2020 года – 1194,0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2021 года – 2418,0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3688,0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11000,0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11000,0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11000,0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5,0 тыс. рублей</a:t>
            </a:r>
          </a:p>
        </p:txBody>
      </p:sp>
      <p:pic>
        <p:nvPicPr>
          <p:cNvPr id="573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662737" cy="4005263"/>
        </p:xfrm>
        <a:graphic>
          <a:graphicData uri="http://schemas.openxmlformats.org/presentationml/2006/ole">
            <p:oleObj spid="_x0000_s32770" name="Лист" r:id="rId3" imgW="8696375" imgH="3638435" progId="Excel.Shee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46" name="Group 30"/>
          <p:cNvGraphicFramePr>
            <a:graphicFrameLocks noGrp="1"/>
          </p:cNvGraphicFramePr>
          <p:nvPr/>
        </p:nvGraphicFramePr>
        <p:xfrm>
          <a:off x="755650" y="1412875"/>
          <a:ext cx="7561263" cy="3054350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5008,3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61442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61443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61445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2019 год и плановый период 2020 и 2021 годов. Проект местного бюджета рассмотрен на заседании Угранским районным Советом депутатов, затем проходят публичные слушанья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2019 год и на плановый период 2020 и 2021 годов</a:t>
            </a:r>
          </a:p>
        </p:txBody>
      </p:sp>
      <p:graphicFrame>
        <p:nvGraphicFramePr>
          <p:cNvPr id="64561" name="Group 49"/>
          <p:cNvGraphicFramePr>
            <a:graphicFrameLocks noGrp="1"/>
          </p:cNvGraphicFramePr>
          <p:nvPr/>
        </p:nvGraphicFramePr>
        <p:xfrm>
          <a:off x="179388" y="1250950"/>
          <a:ext cx="8697912" cy="5256213"/>
        </p:xfrm>
        <a:graphic>
          <a:graphicData uri="http://schemas.openxmlformats.org/drawingml/2006/table">
            <a:tbl>
              <a:tblPr/>
              <a:tblGrid>
                <a:gridCol w="2217737"/>
                <a:gridCol w="1117600"/>
                <a:gridCol w="1235075"/>
                <a:gridCol w="1439863"/>
                <a:gridCol w="1296987"/>
                <a:gridCol w="1390650"/>
              </a:tblGrid>
              <a:tr h="3429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по годам: (тыс. рублей)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7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а/д Ломенка-Староселье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8412132,0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8412132,0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систем коммунальных инфраструктур, для создания условий по передаче объектов ЖКХ в концессию, за счет средств, поступивших от Фонда содействия по реформированию ЖКХ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34129727,16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34129727,16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65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21825,0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6111,0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3492,0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2019 год и на плановый период 2020 и 2021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65538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Бюджетная политика муниципального образования «Угранский район»  Смоленской области определяет основные ориентиры и стратегические цели развития муниципального образования «Угранский район» Смоленской области на трехлетний период. </a:t>
            </a:r>
          </a:p>
          <a:p>
            <a:pPr indent="457200">
              <a:buClr>
                <a:srgbClr val="37435C"/>
              </a:buClr>
            </a:pPr>
            <a:r>
              <a:rPr lang="ru-RU">
                <a:solidFill>
                  <a:schemeClr val="bg1"/>
                </a:solidFill>
              </a:rPr>
              <a:t>Основными целями бюджетной политики муниципального образования «Угранский район» Смоленской области на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ru-RU">
                <a:solidFill>
                  <a:schemeClr val="bg1"/>
                </a:solidFill>
              </a:rPr>
              <a:t> 2019 год и на плановый период 2020 и 2021 годов являются обеспечение долгосрочной сбалансированности и финансовой устойчивости бюджетной системы муниципального образования «Угранский район» Смоленской области, создание условий для обеспечения максимально эффективного управления общественными финансами с учетом современных условий и перспектив развития экономики муниципального образования «Угранский район» Смоленской области.</a:t>
            </a:r>
          </a:p>
          <a:p>
            <a:pPr indent="457200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576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реалистичности и минимизация рисков несбалансированности бюджета;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поддержка инвестиционной активности субъектов предпринимательской деятельности;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концентрация расходов на первоочередных и приоритетных направлениях;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обеспечение реализации задач, поставленных в указах Президента РФ, в том числе в части исполнения социальных обязательств по финансовому обеспечению реализации указов Президента РФ по повышению оплаты труда работников образования и культуры в соотношении с показателем среднемесячного дохода от трудовой деятельности;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повышение с 1 октября 2019 года оплаты труда отдельных категорий работников муниципальных учреждений, на которых не распространяется действие указов Президента РФ;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повышение эффективности бюджетных расходов, формирование бюджетных параметров исходя из необходимости безусловного исполнения действующих расходных обязательств, осуществление взвешенного подхода к принятию новых расходных обязательств;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860800"/>
            <a:ext cx="467995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68521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недопущение установленных расходных обязательств, не связанных с решением вопросов, отнесенных Конституцией РФ и федеральными законами к полномочиям органов местного самоуправления;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долговой политики муниципального образования «Угранский район» Смоленской области с учетом сохранения безопасного уровня долговой нагрузки на районный бюджет;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обеспечение прозрачности (открытости) и публичности процесса управления общественными финансами, гарантирующих обществу право на доступ к открытым муниципальным данным, в том числе в рамках размещения финансовой и иной информации о бюджете и бюджетном процессе на официальном сайте Администрации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целями</a:t>
            </a: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налоговой политики  муниципального образования  «Угранский район» Смоленской области является сохранение бюджетной устойчивости, создание предсказуемой налоговой системы, направленной на стимулирование деловой активности, рост экономики и инвестиций, упорядочение системы существующих налоговых льгот путем отмены неэффективных льгот и предоставление льгот, носящих адресный характер.</a:t>
            </a:r>
          </a:p>
          <a:p>
            <a:pPr algn="ctr" eaLnBrk="1" hangingPunct="1">
              <a:lnSpc>
                <a:spcPct val="70000"/>
              </a:lnSpc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задачами налоговой политики на ближайшую перспективу будут являться: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стимулирование инвестиционной деятельности;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мобилизация доходов</a:t>
            </a:r>
          </a:p>
          <a:p>
            <a:pPr algn="ctr" eaLnBrk="1" hangingPunct="1"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целях мобилизации доходов в консолидированный бюджет муниципального образования планируется проведение следующих мероприятий: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актуализация работы по расширению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 или зарегистрированы с указанием неполных (неактуальных) сведений, необходимых для исчисления налогов;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усиление работы по погашению задолженности по налоговым платежам;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переход с 1 января 2019 года к исчислению налога на имущество физических лиц исходя из кадастровой стоимости объектов налогообложения;</a:t>
            </a:r>
          </a:p>
        </p:txBody>
      </p:sp>
      <p:sp>
        <p:nvSpPr>
          <p:cNvPr id="11264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2019 год и плановый период 2020-2021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3"/>
          <p:cNvSpPr txBox="1">
            <a:spLocks noChangeArrowheads="1"/>
          </p:cNvSpPr>
          <p:nvPr/>
        </p:nvSpPr>
        <p:spPr bwMode="auto">
          <a:xfrm>
            <a:off x="539750" y="333375"/>
            <a:ext cx="82804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оптимизация налоговых льгот;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совершенствование налогового администрирования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Для увеличения доходов консолидированного бюджета муниципального образования будет продолжена работа по следующим направлениям: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максимально эффективное использование доходных источников, отказ от реализации задач, не носящих первоочередной характер;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оперативный контроль за поступлением доходов в консолидированный бюджет муниципального образования;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формирование устойчивости налоговой базы для обеспечения сбалансированности бюджета, обеспечение своевременности и полноты поступлений в бюджет по доходным источникам, укрепление платежной и налоговой дисциплины;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проведение инвентаризации муниципальной собственности, усиление контроля за полнотой и своевременностью перечисления в бюджет доходов от ее использования;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повышение эффективности управления муниципальной собственностью, в том числе за счет повышения качества претензионно-исковой работы;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 повышение эффективности деятельности Межведомственной комиссии при Администрации муниципального образования «Угранский район» Смоленской области по укреплению налоговой дисциплины.</a:t>
            </a:r>
          </a:p>
          <a:p>
            <a:pPr defTabSz="914400">
              <a:spcBef>
                <a:spcPct val="50000"/>
              </a:spcBef>
            </a:pPr>
            <a:endParaRPr lang="ru-RU" sz="16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68313" y="1773238"/>
            <a:ext cx="8280400" cy="4608512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увеличения доходной базы и собираемости земельного налога будет осуществляться активизация проведения муниципального земельного контроля и государственного земельного надзора с целью:</a:t>
            </a:r>
          </a:p>
          <a:p>
            <a:pPr eaLnBrk="1" hangingPunct="1">
              <a:buFontTx/>
              <a:buChar char="-"/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выявления факта неиспользования земельных участков с целью применения повышенной налоговой ставки 1,5% (вместо 0,3%) в отношении земель сельскохозяйственного назначения в связи с неиспользованием в целях сельскохозяйственного производства;</a:t>
            </a:r>
          </a:p>
          <a:p>
            <a:pPr eaLnBrk="1" hangingPunct="1">
              <a:buFontTx/>
              <a:buChar char="-"/>
              <a:defRPr/>
            </a:pPr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выявление факта самовольного занятия земельных участков и использования земельных участков без оформленных в установленном порядке правоустанавливающих документов.</a:t>
            </a:r>
          </a:p>
        </p:txBody>
      </p:sp>
      <p:sp>
        <p:nvSpPr>
          <p:cNvPr id="70658" name="TextBox 3"/>
          <p:cNvSpPr txBox="1">
            <a:spLocks noChangeArrowheads="1"/>
          </p:cNvSpPr>
          <p:nvPr/>
        </p:nvSpPr>
        <p:spPr bwMode="auto">
          <a:xfrm>
            <a:off x="303213" y="188913"/>
            <a:ext cx="866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налоговой политики  муниципального образования 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> </a:t>
            </a:r>
            <a:r>
              <a:rPr lang="ru-RU" sz="2400" b="1" i="1">
                <a:solidFill>
                  <a:srgbClr val="002060"/>
                </a:solidFill>
              </a:rPr>
              <a:t>на 2019 год и плановый период 2020-2021 годов</a:t>
            </a:r>
            <a:endParaRPr lang="ru-R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7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2019 год и плановый период 2020  и 2021 годов</a:t>
            </a:r>
          </a:p>
        </p:txBody>
      </p:sp>
      <p:pic>
        <p:nvPicPr>
          <p:cNvPr id="71736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164" name="Group 84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5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650,61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0,1830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0,1860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0,1960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0,2050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20415,0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20656,0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22057,2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24485,3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25401,5</a:t>
            </a:r>
          </a:p>
        </p:txBody>
      </p:sp>
      <p:sp>
        <p:nvSpPr>
          <p:cNvPr id="73733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 на доходы физических лиц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16844,1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17498,7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18283,6</a:t>
            </a:r>
          </a:p>
        </p:txBody>
      </p:sp>
      <p:sp>
        <p:nvSpPr>
          <p:cNvPr id="73734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2433,6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2309,8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2361,4</a:t>
            </a:r>
          </a:p>
        </p:txBody>
      </p:sp>
      <p:sp>
        <p:nvSpPr>
          <p:cNvPr id="73735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451,0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468,0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487,0</a:t>
            </a:r>
          </a:p>
        </p:txBody>
      </p:sp>
      <p:sp>
        <p:nvSpPr>
          <p:cNvPr id="73736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2328,5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2328,5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2328,5</a:t>
            </a:r>
          </a:p>
        </p:txBody>
      </p:sp>
      <p:sp>
        <p:nvSpPr>
          <p:cNvPr id="73737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38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39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3740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54" name="Text Box 4"/>
          <p:cNvSpPr txBox="1">
            <a:spLocks noChangeArrowheads="1"/>
          </p:cNvSpPr>
          <p:nvPr/>
        </p:nvSpPr>
        <p:spPr bwMode="auto">
          <a:xfrm>
            <a:off x="2411413" y="1984375"/>
            <a:ext cx="4537075" cy="1284288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2019г. – 1829,0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2020г. – 1837,6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2021г. – 1891,9</a:t>
            </a:r>
          </a:p>
        </p:txBody>
      </p: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179388" y="3716338"/>
            <a:ext cx="2232025" cy="2628900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1609,0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1540,8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1594,7</a:t>
            </a:r>
          </a:p>
        </p:txBody>
      </p:sp>
      <p:sp>
        <p:nvSpPr>
          <p:cNvPr id="74756" name="Text Box 6"/>
          <p:cNvSpPr txBox="1">
            <a:spLocks noChangeArrowheads="1"/>
          </p:cNvSpPr>
          <p:nvPr/>
        </p:nvSpPr>
        <p:spPr bwMode="auto">
          <a:xfrm>
            <a:off x="2627313" y="3933825"/>
            <a:ext cx="1944687" cy="204946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218,3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220,5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222,5</a:t>
            </a:r>
          </a:p>
        </p:txBody>
      </p:sp>
      <p:sp>
        <p:nvSpPr>
          <p:cNvPr id="74757" name="Text Box 7"/>
          <p:cNvSpPr txBox="1">
            <a:spLocks noChangeArrowheads="1"/>
          </p:cNvSpPr>
          <p:nvPr/>
        </p:nvSpPr>
        <p:spPr bwMode="auto">
          <a:xfrm>
            <a:off x="6948488" y="3906838"/>
            <a:ext cx="2087562" cy="226853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1,7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1,8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1,9</a:t>
            </a:r>
          </a:p>
        </p:txBody>
      </p:sp>
      <p:sp>
        <p:nvSpPr>
          <p:cNvPr id="74758" name="Line 8"/>
          <p:cNvSpPr>
            <a:spLocks noChangeShapeType="1"/>
          </p:cNvSpPr>
          <p:nvPr/>
        </p:nvSpPr>
        <p:spPr bwMode="auto">
          <a:xfrm flipH="1">
            <a:off x="2268538" y="3294063"/>
            <a:ext cx="574675" cy="422275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59" name="Line 9"/>
          <p:cNvSpPr>
            <a:spLocks noChangeShapeType="1"/>
          </p:cNvSpPr>
          <p:nvPr/>
        </p:nvSpPr>
        <p:spPr bwMode="auto">
          <a:xfrm flipH="1">
            <a:off x="3779838" y="3294063"/>
            <a:ext cx="0" cy="639762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60" name="Line 10"/>
          <p:cNvSpPr>
            <a:spLocks noChangeShapeType="1"/>
          </p:cNvSpPr>
          <p:nvPr/>
        </p:nvSpPr>
        <p:spPr bwMode="auto">
          <a:xfrm>
            <a:off x="6804025" y="3294063"/>
            <a:ext cx="504825" cy="612775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4761" name="Text Box 6"/>
          <p:cNvSpPr txBox="1">
            <a:spLocks noChangeArrowheads="1"/>
          </p:cNvSpPr>
          <p:nvPr/>
        </p:nvSpPr>
        <p:spPr bwMode="auto">
          <a:xfrm>
            <a:off x="4787900" y="3933825"/>
            <a:ext cx="1944688" cy="2706688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оказания платных услуг и компенсации затрат государства (тыс.руб)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0,0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74,5</a:t>
            </a:r>
          </a:p>
          <a:p>
            <a:pPr algn="ctr" defTabSz="914400">
              <a:lnSpc>
                <a:spcPct val="8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72,8</a:t>
            </a:r>
          </a:p>
        </p:txBody>
      </p:sp>
      <p:sp>
        <p:nvSpPr>
          <p:cNvPr id="74762" name="Line 9"/>
          <p:cNvSpPr>
            <a:spLocks noChangeShapeType="1"/>
          </p:cNvSpPr>
          <p:nvPr/>
        </p:nvSpPr>
        <p:spPr bwMode="auto">
          <a:xfrm flipH="1">
            <a:off x="5508625" y="3294063"/>
            <a:ext cx="0" cy="639762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75778" name="Text Box 5"/>
          <p:cNvSpPr txBox="1">
            <a:spLocks noChangeArrowheads="1"/>
          </p:cNvSpPr>
          <p:nvPr/>
        </p:nvSpPr>
        <p:spPr bwMode="auto">
          <a:xfrm>
            <a:off x="1908175" y="1412875"/>
            <a:ext cx="4968875" cy="136683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187569,0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173002,6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174742,3</a:t>
            </a:r>
          </a:p>
        </p:txBody>
      </p:sp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250825" y="3036888"/>
            <a:ext cx="2376488" cy="266858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Дотации бюджетам субъектов Российской Федерации и муниципальных образований(тыс.руб)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94260,0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75385,0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67054,0</a:t>
            </a:r>
          </a:p>
        </p:txBody>
      </p:sp>
      <p:sp>
        <p:nvSpPr>
          <p:cNvPr id="75780" name="Text Box 7"/>
          <p:cNvSpPr txBox="1">
            <a:spLocks noChangeArrowheads="1"/>
          </p:cNvSpPr>
          <p:nvPr/>
        </p:nvSpPr>
        <p:spPr bwMode="auto">
          <a:xfrm>
            <a:off x="2843213" y="3036888"/>
            <a:ext cx="2952750" cy="266858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Субсидии для софинансирования расходов по выравниванию уровня бюджетной обеспеченности поселений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18247,0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 г – 18341,0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18443,0</a:t>
            </a:r>
          </a:p>
        </p:txBody>
      </p:sp>
      <p:sp>
        <p:nvSpPr>
          <p:cNvPr id="75781" name="Text Box 8"/>
          <p:cNvSpPr txBox="1">
            <a:spLocks noChangeArrowheads="1"/>
          </p:cNvSpPr>
          <p:nvPr/>
        </p:nvSpPr>
        <p:spPr bwMode="auto">
          <a:xfrm>
            <a:off x="6011863" y="3036888"/>
            <a:ext cx="2881312" cy="3683000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Межбюджетные трансферты, передаваемые бюджетам мун. р-ов из бюджетов поселений на осущ. части полномочий по решению вопросов местного значения в соответствии с заключенными соглашениями 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2019г – 56,7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2020г – 58,9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61,1</a:t>
            </a:r>
          </a:p>
        </p:txBody>
      </p:sp>
      <p:sp>
        <p:nvSpPr>
          <p:cNvPr id="75782" name="Line 9"/>
          <p:cNvSpPr>
            <a:spLocks noChangeShapeType="1"/>
          </p:cNvSpPr>
          <p:nvPr/>
        </p:nvSpPr>
        <p:spPr bwMode="auto">
          <a:xfrm flipH="1">
            <a:off x="2303463" y="2779713"/>
            <a:ext cx="21590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5783" name="Line 10"/>
          <p:cNvSpPr>
            <a:spLocks noChangeShapeType="1"/>
          </p:cNvSpPr>
          <p:nvPr/>
        </p:nvSpPr>
        <p:spPr bwMode="auto">
          <a:xfrm flipH="1">
            <a:off x="4265613" y="2779713"/>
            <a:ext cx="0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75784" name="Line 11"/>
          <p:cNvSpPr>
            <a:spLocks noChangeShapeType="1"/>
          </p:cNvSpPr>
          <p:nvPr/>
        </p:nvSpPr>
        <p:spPr bwMode="auto">
          <a:xfrm>
            <a:off x="6372225" y="2779713"/>
            <a:ext cx="504825" cy="2571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2019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-131763" y="966788"/>
          <a:ext cx="9117013" cy="5765800"/>
        </p:xfrm>
        <a:graphic>
          <a:graphicData uri="http://schemas.openxmlformats.org/presentationml/2006/ole">
            <p:oleObj spid="_x0000_s50178" name="Диаграмма" r:id="rId3" imgW="8839301" imgH="5600582" progId="Excel.Chart.8">
              <p:embed/>
            </p:oleObj>
          </a:graphicData>
        </a:graphic>
      </p:graphicFrame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4211638" y="4365625"/>
            <a:ext cx="865187" cy="366713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1829,0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77826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8850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 Угранский район» Смоленской  области  на 2019 год</a:t>
            </a:r>
          </a:p>
        </p:txBody>
      </p:sp>
      <p:graphicFrame>
        <p:nvGraphicFramePr>
          <p:cNvPr id="29766" name="Group 70"/>
          <p:cNvGraphicFramePr>
            <a:graphicFrameLocks noGrp="1"/>
          </p:cNvGraphicFramePr>
          <p:nvPr/>
        </p:nvGraphicFramePr>
        <p:xfrm>
          <a:off x="250825" y="1444625"/>
          <a:ext cx="8713788" cy="50434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088">
                  <a:extLst>
                    <a:ext uri="{9D8B030D-6E8A-4147-A177-3AD203B41FA5}"/>
                  </a:extLst>
                </a:gridCol>
                <a:gridCol w="2097087">
                  <a:extLst>
                    <a:ext uri="{9D8B030D-6E8A-4147-A177-3AD203B41FA5}"/>
                  </a:extLst>
                </a:gridCol>
                <a:gridCol w="1852613">
                  <a:extLst>
                    <a:ext uri="{9D8B030D-6E8A-4147-A177-3AD203B41FA5}"/>
                  </a:extLst>
                </a:gridCol>
              </a:tblGrid>
              <a:tr h="385809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8468"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166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Федеральные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Налог на доходы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14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Налог со специальными налоговыми режимами,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Единый налог на вмененный доход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8260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2.2. Единый сельскохозяйственный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5048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4572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Налог на добычу общераспространенных полезных ископаемых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Местные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Налоги на имущество в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32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налог на имущество физических лиц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000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1.2. Земельный налог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994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84995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2019 и плановый период 2020  и 2021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2020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235149,9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197487,9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200143,8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240422,6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198711,9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201413,8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5272,7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1224,0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2019 г.</a:t>
            </a:r>
          </a:p>
        </p:txBody>
      </p:sp>
      <p:sp>
        <p:nvSpPr>
          <p:cNvPr id="87042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3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4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45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7046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7" name="Picture 15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8" name="Picture 16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7049" name="Picture 17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7050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7051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7052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7053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7054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29654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2471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7055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4352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363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7056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15567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1297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7057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1746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146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2020 г.</a:t>
            </a:r>
          </a:p>
        </p:txBody>
      </p:sp>
      <p:sp>
        <p:nvSpPr>
          <p:cNvPr id="88066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7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8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9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8070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1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2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3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8074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8075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8076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8077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8078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27599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2300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8079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3971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331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8080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13629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1136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8081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984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89090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1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2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9093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9094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5" name="Picture 8" descr="образ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6" name="Picture 9" descr="со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9097" name="Picture 10" descr="куль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9098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89099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89100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89101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89102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28408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2367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89103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3738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312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9104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13301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1109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89105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1005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84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2019 год и плановый период 2020 и 2021 г (в тыс.руб.)</a:t>
            </a:r>
          </a:p>
        </p:txBody>
      </p:sp>
      <p:graphicFrame>
        <p:nvGraphicFramePr>
          <p:cNvPr id="90152" name="Group 40"/>
          <p:cNvGraphicFramePr>
            <a:graphicFrameLocks noGrp="1"/>
          </p:cNvGraphicFramePr>
          <p:nvPr>
            <p:ph idx="4294967295"/>
          </p:nvPr>
        </p:nvGraphicFramePr>
        <p:xfrm>
          <a:off x="468313" y="866775"/>
          <a:ext cx="8496300" cy="5926138"/>
        </p:xfrm>
        <a:graphic>
          <a:graphicData uri="http://schemas.openxmlformats.org/drawingml/2006/table">
            <a:tbl>
              <a:tblPr/>
              <a:tblGrid>
                <a:gridCol w="2397125"/>
                <a:gridCol w="776287"/>
                <a:gridCol w="846138"/>
                <a:gridCol w="846137"/>
                <a:gridCol w="1762125"/>
                <a:gridCol w="1868488"/>
              </a:tblGrid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677,84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661,6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</a:r>
          </a:p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91139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91140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7" descr="d2991a52-6871-41fa-80c5-1b3bf7384c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9" descr="photo_2018-02-04_17-02-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11" descr="inx960x6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92162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92163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92164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2019 год и плановый период 2020 и 2021 г.</a:t>
            </a:r>
          </a:p>
        </p:txBody>
      </p:sp>
      <p:graphicFrame>
        <p:nvGraphicFramePr>
          <p:cNvPr id="93224" name="Group 40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5924550"/>
        </p:xfrm>
        <a:graphic>
          <a:graphicData uri="http://schemas.openxmlformats.org/drawingml/2006/table">
            <a:tbl>
              <a:tblPr/>
              <a:tblGrid>
                <a:gridCol w="2454275"/>
                <a:gridCol w="995362"/>
                <a:gridCol w="1042988"/>
                <a:gridCol w="903287"/>
                <a:gridCol w="18049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16980,3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17155,6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15103,0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44034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44035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5446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94211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94212" name="Picture 5" descr="kartink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95235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95236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7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8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39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5240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1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2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3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4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5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6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5247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6" name="Group 40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6010275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118934,0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117107,1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108706,8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 на 2016-2020 годы»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35472,6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35436,4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31870,8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294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2019 год и плановый период 2020 и 2021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9728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7285" name="Picture 7" descr="68dfe3_b5ce37238ac944a886a24533589b8a0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98308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09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0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11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8312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3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4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5" name="Picture 20" descr="fizra-1024x7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6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8317" name="Picture 24" descr="spo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2019 год и плановый период 2020 и 2021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24058,8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24069,8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24084,0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842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0035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7" name="Picture 8" descr="Bez-nazvaniya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10" descr="orig_ce092da28bf6aaaaa901a2efcd13b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4001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 на 2014-2017 год и на период до 2020 года»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01379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01380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на 2016-2020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02403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02404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2019 год и плановый период 2020 и 2021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6065837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529,2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529,2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529,2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45059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0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1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5062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45063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45064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5065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450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 на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04451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04452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12" descr="0ab3dd00c964553729411b2f72720b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2010-2020 годы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474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05475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05476" name="Picture 8" descr="1494446531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10" descr="energy_efficienc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12" descr="energosberezen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06500" name="Picture 10" descr="3335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12" descr="571125-1680x1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77871" name="Group 47"/>
          <p:cNvGraphicFramePr>
            <a:graphicFrameLocks noGrp="1"/>
          </p:cNvGraphicFramePr>
          <p:nvPr/>
        </p:nvGraphicFramePr>
        <p:xfrm>
          <a:off x="107950" y="1125538"/>
          <a:ext cx="9036050" cy="5614987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235149,9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197487,9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200143,8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23962,5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24485,1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25401,5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187707,0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173002,6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174742,3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28877,2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27428,9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28229,0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2019 и плановый период 2020 и 2021 год(тыс. руб.)</a:t>
            </a:r>
          </a:p>
        </p:txBody>
      </p:sp>
      <p:graphicFrame>
        <p:nvGraphicFramePr>
          <p:cNvPr id="63553" name="Group 65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37487,9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23738,4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23222,4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1247,8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1031,6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113639,9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98127,1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94306,9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31770,5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28589,8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26500,6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12741,8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7087,7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7122,6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19110,4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19231,2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19362,6</a:t>
                      </a:r>
                      <a:endParaRPr kumimoji="0" lang="ru-RU" altLang="ru-RU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2019 год</a:t>
            </a:r>
          </a:p>
          <a:p>
            <a:endParaRPr lang="ru-RU" b="1" i="1"/>
          </a:p>
        </p:txBody>
      </p:sp>
      <p:graphicFrame>
        <p:nvGraphicFramePr>
          <p:cNvPr id="67586" name="Диаграмма 5"/>
          <p:cNvGraphicFramePr>
            <a:graphicFrameLocks/>
          </p:cNvGraphicFramePr>
          <p:nvPr/>
        </p:nvGraphicFramePr>
        <p:xfrm>
          <a:off x="-52388" y="265113"/>
          <a:ext cx="9488488" cy="6373812"/>
        </p:xfrm>
        <a:graphic>
          <a:graphicData uri="http://schemas.openxmlformats.org/presentationml/2006/ole">
            <p:oleObj spid="_x0000_s67586" name="Диаграмма" r:id="rId3" imgW="8848758" imgH="6105628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2020 год</a:t>
            </a:r>
          </a:p>
          <a:p>
            <a:endParaRPr lang="ru-RU" b="1" i="1"/>
          </a:p>
        </p:txBody>
      </p:sp>
      <p:graphicFrame>
        <p:nvGraphicFramePr>
          <p:cNvPr id="68611" name="Диаграмма 5"/>
          <p:cNvGraphicFramePr>
            <a:graphicFrameLocks/>
          </p:cNvGraphicFramePr>
          <p:nvPr/>
        </p:nvGraphicFramePr>
        <p:xfrm>
          <a:off x="-52388" y="450850"/>
          <a:ext cx="9275763" cy="6321425"/>
        </p:xfrm>
        <a:graphic>
          <a:graphicData uri="http://schemas.openxmlformats.org/presentationml/2006/ole">
            <p:oleObj spid="_x0000_s68611" name="Диаграмма" r:id="rId4" imgW="8848758" imgH="617230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2021 год</a:t>
            </a:r>
          </a:p>
          <a:p>
            <a:endParaRPr lang="ru-RU" b="1" i="1"/>
          </a:p>
        </p:txBody>
      </p:sp>
      <p:graphicFrame>
        <p:nvGraphicFramePr>
          <p:cNvPr id="6963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presentationml/2006/ole">
            <p:oleObj spid="_x0000_s69634" name="Диаграмма" r:id="rId3" imgW="8524809" imgH="602923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15714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7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089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2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10267</TotalTime>
  <Words>5086</Words>
  <Application>Microsoft Office PowerPoint</Application>
  <PresentationFormat>Экран (4:3)</PresentationFormat>
  <Paragraphs>800</Paragraphs>
  <Slides>69</Slides>
  <Notes>3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14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69</vt:i4>
      </vt:variant>
      <vt:variant>
        <vt:lpstr>Произвольные показы</vt:lpstr>
      </vt:variant>
      <vt:variant>
        <vt:i4>1</vt:i4>
      </vt:variant>
    </vt:vector>
  </HeadingPairs>
  <TitlesOfParts>
    <vt:vector size="96" baseType="lpstr">
      <vt:lpstr>Times New Roman</vt:lpstr>
      <vt:lpstr>Arial</vt:lpstr>
      <vt:lpstr>Corbel</vt:lpstr>
      <vt:lpstr>Tunga</vt:lpstr>
      <vt:lpstr>Tahoma</vt:lpstr>
      <vt:lpstr>Wingdings</vt:lpstr>
      <vt:lpstr>Verdana</vt:lpstr>
      <vt:lpstr>Bodoni MT Black</vt:lpstr>
      <vt:lpstr>华文楷体</vt:lpstr>
      <vt:lpstr>Calibri</vt:lpstr>
      <vt:lpstr>Mylar</vt:lpstr>
      <vt:lpstr>1_Mylar</vt:lpstr>
      <vt:lpstr>2_Mylar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Mylar</vt:lpstr>
      <vt:lpstr>Лист</vt:lpstr>
      <vt:lpstr>Диаграмма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Слайд 6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Источники финансирования дефицита   районного бюджета (тыс.руб).</vt:lpstr>
      <vt:lpstr>Слайд 20</vt:lpstr>
      <vt:lpstr>Слайд 21</vt:lpstr>
      <vt:lpstr>Слайд 22</vt:lpstr>
      <vt:lpstr>Слайд 23</vt:lpstr>
      <vt:lpstr>Слайд 24</vt:lpstr>
      <vt:lpstr>Слайд 25</vt:lpstr>
      <vt:lpstr>Основные направления налоговой политики  муниципального образования  «Угранский район» Смоленской области на 2019 год и плановый период 2020-2021 годов</vt:lpstr>
      <vt:lpstr>Слайд 27</vt:lpstr>
      <vt:lpstr>Слайд 28</vt:lpstr>
      <vt:lpstr>Основные показатели социально-экономического развития муниципального образования «Угранский район» Смоленской области на 2019 год и плановый период 2020  и 2021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Слайд 35</vt:lpstr>
      <vt:lpstr>Слайд 36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 Угранский район» Смоленской  области  на 2019 год</vt:lpstr>
      <vt:lpstr> </vt:lpstr>
      <vt:lpstr>Слайд 40</vt:lpstr>
      <vt:lpstr>Слайд 41</vt:lpstr>
      <vt:lpstr>Основные характеристики  районного  бюджета на   2019 и плановый период 2020  и 2021 годов. ( тыс.руб)</vt:lpstr>
      <vt:lpstr>Слайд 43</vt:lpstr>
      <vt:lpstr>Слайд 44</vt:lpstr>
      <vt:lpstr>Слайд 45</vt:lpstr>
      <vt:lpstr>Программная структура расходов  районного бюджета на 2019 год и плановый период 2020 и 2021 г (в тыс.руб.)</vt:lpstr>
      <vt:lpstr>Слайд 47</vt:lpstr>
      <vt:lpstr>Слайд 48</vt:lpstr>
      <vt:lpstr>Программная структура расходов  районного бюджета на 2019 год и плановый период 2020 и 2021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 на 2016-2020 годы» 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на 2014-2020 годы» </vt:lpstr>
      <vt:lpstr>Слайд 52</vt:lpstr>
      <vt:lpstr>Муниципальная программа «Развитие  образования в муниципальном образовании « Угранский район» Смоленской области» на 2014-2020 годы» </vt:lpstr>
      <vt:lpstr>Муниципальная программа «Развитие культуры и туризма в муниципальном образовании «Угранский район» Смоленской области» на 2014-2020 годы» </vt:lpstr>
      <vt:lpstr>Программная структура расходов  районного бюджета на 2019 год и плановый период 2020 и 2021 г.</vt:lpstr>
      <vt:lpstr>Муниципальная программа  «Управление муниципальными финансами в муниципальном образовании  «Угранский район» Смоленской области» на 2014-2020 годы» </vt:lpstr>
      <vt:lpstr>Муниципальная программа  «Устойчивое развитие сельских территорий в муниципальном образовании  «Угранский район» Смоленской области» на 2014-2017 год и на период до 2020 года» </vt:lpstr>
      <vt:lpstr>Муниципальная программа  « Поддержка общественных организаций  муниципального образования « Угранский район» Смоленской области» на 2016-2020 годы» </vt:lpstr>
      <vt:lpstr>Программная структура расходов  районного бюджета на 2019 год и плановый период 2020 и 2021 г.</vt:lpstr>
      <vt:lpstr>Муниципальная программа  «Обеспечение жильем молодых семей» на  2015-2020 годы» </vt:lpstr>
      <vt:lpstr>Муниципальная программа  «Энергосбережение и повышение энергетической эффективности на 2010-2020 годы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  на 2015-2020 годы» </vt:lpstr>
      <vt:lpstr>Слайд 63</vt:lpstr>
      <vt:lpstr>Распределение  бюджетных ассигнований по разделам расходов  на 2019 и плановый период 2020 и 2021 год(тыс. руб.)</vt:lpstr>
      <vt:lpstr>Слайд 65</vt:lpstr>
      <vt:lpstr>Слайд 66</vt:lpstr>
      <vt:lpstr>Слайд 67</vt:lpstr>
      <vt:lpstr>Контактная информация</vt:lpstr>
      <vt:lpstr>Слайд 69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Пк</cp:lastModifiedBy>
  <cp:revision>332</cp:revision>
  <dcterms:created xsi:type="dcterms:W3CDTF">2013-12-02T14:04:15Z</dcterms:created>
  <dcterms:modified xsi:type="dcterms:W3CDTF">2019-10-08T08:03:22Z</dcterms:modified>
</cp:coreProperties>
</file>