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19" r:id="rId1"/>
  </p:sldMasterIdLst>
  <p:notesMasterIdLst>
    <p:notesMasterId r:id="rId48"/>
  </p:notesMasterIdLst>
  <p:sldIdLst>
    <p:sldId id="256" r:id="rId2"/>
    <p:sldId id="337" r:id="rId3"/>
    <p:sldId id="336" r:id="rId4"/>
    <p:sldId id="313" r:id="rId5"/>
    <p:sldId id="257" r:id="rId6"/>
    <p:sldId id="316" r:id="rId7"/>
    <p:sldId id="317" r:id="rId8"/>
    <p:sldId id="339" r:id="rId9"/>
    <p:sldId id="340" r:id="rId10"/>
    <p:sldId id="342" r:id="rId11"/>
    <p:sldId id="344" r:id="rId12"/>
    <p:sldId id="338" r:id="rId13"/>
    <p:sldId id="335" r:id="rId14"/>
    <p:sldId id="327" r:id="rId15"/>
    <p:sldId id="328" r:id="rId16"/>
    <p:sldId id="323" r:id="rId17"/>
    <p:sldId id="324" r:id="rId18"/>
    <p:sldId id="341" r:id="rId19"/>
    <p:sldId id="329" r:id="rId20"/>
    <p:sldId id="330" r:id="rId21"/>
    <p:sldId id="331" r:id="rId22"/>
    <p:sldId id="332" r:id="rId23"/>
    <p:sldId id="333" r:id="rId24"/>
    <p:sldId id="314" r:id="rId25"/>
    <p:sldId id="315" r:id="rId26"/>
    <p:sldId id="266" r:id="rId27"/>
    <p:sldId id="290" r:id="rId28"/>
    <p:sldId id="343" r:id="rId29"/>
    <p:sldId id="291" r:id="rId30"/>
    <p:sldId id="268" r:id="rId31"/>
    <p:sldId id="272" r:id="rId32"/>
    <p:sldId id="261" r:id="rId33"/>
    <p:sldId id="299" r:id="rId34"/>
    <p:sldId id="263" r:id="rId35"/>
    <p:sldId id="274" r:id="rId36"/>
    <p:sldId id="294" r:id="rId37"/>
    <p:sldId id="296" r:id="rId38"/>
    <p:sldId id="295" r:id="rId39"/>
    <p:sldId id="297" r:id="rId40"/>
    <p:sldId id="298" r:id="rId41"/>
    <p:sldId id="346" r:id="rId42"/>
    <p:sldId id="303" r:id="rId43"/>
    <p:sldId id="273" r:id="rId44"/>
    <p:sldId id="345" r:id="rId45"/>
    <p:sldId id="334" r:id="rId46"/>
    <p:sldId id="278" r:id="rId47"/>
  </p:sldIdLst>
  <p:sldSz cx="9144000" cy="6858000" type="screen4x3"/>
  <p:notesSz cx="6858000" cy="9144000"/>
  <p:custShowLst>
    <p:custShow name="Произвольный показ 1" id="0">
      <p:sldLst>
        <p:sld r:id="rId2"/>
        <p:sld r:id="rId6"/>
        <p:sld r:id="rId33"/>
        <p:sld r:id="rId35"/>
        <p:sld r:id="rId27"/>
        <p:sld r:id="rId31"/>
      </p:sldLst>
    </p:custShow>
  </p:custShow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729"/>
    <a:srgbClr val="000000"/>
    <a:srgbClr val="CCECFF"/>
    <a:srgbClr val="FF3399"/>
    <a:srgbClr val="CC3300"/>
    <a:srgbClr val="3399FF"/>
    <a:srgbClr val="CCFFCC"/>
    <a:srgbClr val="0066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62" autoAdjust="0"/>
    <p:restoredTop sz="95374" autoAdjust="0"/>
  </p:normalViewPr>
  <p:slideViewPr>
    <p:cSldViewPr snapToObjects="1">
      <p:cViewPr varScale="1">
        <p:scale>
          <a:sx n="66" d="100"/>
          <a:sy n="66" d="100"/>
        </p:scale>
        <p:origin x="-1596" y="-108"/>
      </p:cViewPr>
      <p:guideLst>
        <p:guide orient="horz" pos="2160"/>
        <p:guide pos="2880"/>
      </p:guideLst>
    </p:cSldViewPr>
  </p:slideViewPr>
  <p:outlineViewPr>
    <p:cViewPr>
      <p:scale>
        <a:sx n="33" d="100"/>
        <a:sy n="33" d="100"/>
      </p:scale>
      <p:origin x="0" y="38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Дотации</c:v>
                </c:pt>
              </c:strCache>
            </c:strRef>
          </c:tx>
          <c:invertIfNegative val="0"/>
          <c:dLbls>
            <c:txPr>
              <a:bodyPr/>
              <a:lstStyle/>
              <a:p>
                <a:pPr>
                  <a:defRPr sz="16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2016 год</c:v>
                </c:pt>
                <c:pt idx="1">
                  <c:v>2017 год</c:v>
                </c:pt>
                <c:pt idx="2">
                  <c:v>2018 год</c:v>
                </c:pt>
                <c:pt idx="3">
                  <c:v>2019 год</c:v>
                </c:pt>
              </c:strCache>
            </c:strRef>
          </c:cat>
          <c:val>
            <c:numRef>
              <c:f>Лист1!$B$2:$B$5</c:f>
              <c:numCache>
                <c:formatCode>General</c:formatCode>
                <c:ptCount val="4"/>
                <c:pt idx="0">
                  <c:v>60499</c:v>
                </c:pt>
                <c:pt idx="1">
                  <c:v>69507</c:v>
                </c:pt>
                <c:pt idx="2">
                  <c:v>58730</c:v>
                </c:pt>
                <c:pt idx="3">
                  <c:v>58942</c:v>
                </c:pt>
              </c:numCache>
            </c:numRef>
          </c:val>
        </c:ser>
        <c:ser>
          <c:idx val="1"/>
          <c:order val="1"/>
          <c:tx>
            <c:strRef>
              <c:f>Лист1!$C$1</c:f>
              <c:strCache>
                <c:ptCount val="1"/>
                <c:pt idx="0">
                  <c:v>Субсидии</c:v>
                </c:pt>
              </c:strCache>
            </c:strRef>
          </c:tx>
          <c:invertIfNegative val="0"/>
          <c:dLbls>
            <c:txPr>
              <a:bodyPr/>
              <a:lstStyle/>
              <a:p>
                <a:pPr>
                  <a:defRPr sz="16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2016 год</c:v>
                </c:pt>
                <c:pt idx="1">
                  <c:v>2017 год</c:v>
                </c:pt>
                <c:pt idx="2">
                  <c:v>2018 год</c:v>
                </c:pt>
                <c:pt idx="3">
                  <c:v>2019 год</c:v>
                </c:pt>
              </c:strCache>
            </c:strRef>
          </c:cat>
          <c:val>
            <c:numRef>
              <c:f>Лист1!$C$2:$C$5</c:f>
              <c:numCache>
                <c:formatCode>General</c:formatCode>
                <c:ptCount val="4"/>
                <c:pt idx="0">
                  <c:v>109066.2</c:v>
                </c:pt>
                <c:pt idx="1">
                  <c:v>20014</c:v>
                </c:pt>
                <c:pt idx="2">
                  <c:v>21736.2</c:v>
                </c:pt>
                <c:pt idx="3">
                  <c:v>20721.2</c:v>
                </c:pt>
              </c:numCache>
            </c:numRef>
          </c:val>
        </c:ser>
        <c:ser>
          <c:idx val="2"/>
          <c:order val="2"/>
          <c:tx>
            <c:strRef>
              <c:f>Лист1!$D$1</c:f>
              <c:strCache>
                <c:ptCount val="1"/>
                <c:pt idx="0">
                  <c:v>Субвенции</c:v>
                </c:pt>
              </c:strCache>
            </c:strRef>
          </c:tx>
          <c:invertIfNegative val="0"/>
          <c:dLbls>
            <c:txPr>
              <a:bodyPr/>
              <a:lstStyle/>
              <a:p>
                <a:pPr>
                  <a:defRPr sz="16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2016 год</c:v>
                </c:pt>
                <c:pt idx="1">
                  <c:v>2017 год</c:v>
                </c:pt>
                <c:pt idx="2">
                  <c:v>2018 год</c:v>
                </c:pt>
                <c:pt idx="3">
                  <c:v>2019 год</c:v>
                </c:pt>
              </c:strCache>
            </c:strRef>
          </c:cat>
          <c:val>
            <c:numRef>
              <c:f>Лист1!$D$2:$D$5</c:f>
              <c:numCache>
                <c:formatCode>General</c:formatCode>
                <c:ptCount val="4"/>
                <c:pt idx="0">
                  <c:v>76914.3</c:v>
                </c:pt>
                <c:pt idx="1">
                  <c:v>70822.399999999994</c:v>
                </c:pt>
                <c:pt idx="2">
                  <c:v>72449.2</c:v>
                </c:pt>
                <c:pt idx="3">
                  <c:v>80479</c:v>
                </c:pt>
              </c:numCache>
            </c:numRef>
          </c:val>
        </c:ser>
        <c:ser>
          <c:idx val="3"/>
          <c:order val="3"/>
          <c:tx>
            <c:strRef>
              <c:f>Лист1!$E$1</c:f>
              <c:strCache>
                <c:ptCount val="1"/>
                <c:pt idx="0">
                  <c:v>Прочие межбюджетные трансферты</c:v>
                </c:pt>
              </c:strCache>
            </c:strRef>
          </c:tx>
          <c:invertIfNegative val="0"/>
          <c:dLbls>
            <c:txPr>
              <a:bodyPr/>
              <a:lstStyle/>
              <a:p>
                <a:pPr>
                  <a:defRPr sz="16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2016 год</c:v>
                </c:pt>
                <c:pt idx="1">
                  <c:v>2017 год</c:v>
                </c:pt>
                <c:pt idx="2">
                  <c:v>2018 год</c:v>
                </c:pt>
                <c:pt idx="3">
                  <c:v>2019 год</c:v>
                </c:pt>
              </c:strCache>
            </c:strRef>
          </c:cat>
          <c:val>
            <c:numRef>
              <c:f>Лист1!$E$2:$E$5</c:f>
              <c:numCache>
                <c:formatCode>General</c:formatCode>
                <c:ptCount val="4"/>
                <c:pt idx="0">
                  <c:v>387.6</c:v>
                </c:pt>
                <c:pt idx="1">
                  <c:v>284.60000000000002</c:v>
                </c:pt>
                <c:pt idx="2">
                  <c:v>284.60000000000002</c:v>
                </c:pt>
                <c:pt idx="3">
                  <c:v>284.60000000000002</c:v>
                </c:pt>
              </c:numCache>
            </c:numRef>
          </c:val>
        </c:ser>
        <c:dLbls>
          <c:showLegendKey val="0"/>
          <c:showVal val="1"/>
          <c:showCatName val="0"/>
          <c:showSerName val="0"/>
          <c:showPercent val="0"/>
          <c:showBubbleSize val="0"/>
        </c:dLbls>
        <c:gapWidth val="75"/>
        <c:shape val="box"/>
        <c:axId val="288198656"/>
        <c:axId val="288212096"/>
        <c:axId val="0"/>
      </c:bar3DChart>
      <c:catAx>
        <c:axId val="288198656"/>
        <c:scaling>
          <c:orientation val="minMax"/>
        </c:scaling>
        <c:delete val="0"/>
        <c:axPos val="b"/>
        <c:majorTickMark val="none"/>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ru-RU"/>
          </a:p>
        </c:txPr>
        <c:crossAx val="288212096"/>
        <c:crosses val="autoZero"/>
        <c:auto val="1"/>
        <c:lblAlgn val="ctr"/>
        <c:lblOffset val="100"/>
        <c:noMultiLvlLbl val="0"/>
      </c:catAx>
      <c:valAx>
        <c:axId val="288212096"/>
        <c:scaling>
          <c:orientation val="minMax"/>
        </c:scaling>
        <c:delete val="0"/>
        <c:axPos val="l"/>
        <c:numFmt formatCode="General" sourceLinked="1"/>
        <c:majorTickMark val="none"/>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ru-RU"/>
          </a:p>
        </c:txPr>
        <c:crossAx val="288198656"/>
        <c:crosses val="autoZero"/>
        <c:crossBetween val="between"/>
      </c:valAx>
    </c:plotArea>
    <c:legend>
      <c:legendPos val="b"/>
      <c:layout/>
      <c:overlay val="0"/>
      <c:txPr>
        <a:bodyPr/>
        <a:lstStyle/>
        <a:p>
          <a:pPr>
            <a:defRPr sz="16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Лист1!$B$1</c:f>
              <c:strCache>
                <c:ptCount val="1"/>
                <c:pt idx="0">
                  <c:v>2017</c:v>
                </c:pt>
              </c:strCache>
            </c:strRef>
          </c:tx>
          <c:invertIfNegative val="0"/>
          <c:cat>
            <c:strRef>
              <c:f>Лист1!$A$2:$A$5</c:f>
              <c:strCache>
                <c:ptCount val="1"/>
                <c:pt idx="0">
                  <c:v>Предельный объем муниципального долга</c:v>
                </c:pt>
              </c:strCache>
            </c:strRef>
          </c:cat>
          <c:val>
            <c:numRef>
              <c:f>Лист1!$B$2:$B$5</c:f>
              <c:numCache>
                <c:formatCode>General</c:formatCode>
                <c:ptCount val="4"/>
                <c:pt idx="0">
                  <c:v>11722</c:v>
                </c:pt>
              </c:numCache>
            </c:numRef>
          </c:val>
        </c:ser>
        <c:ser>
          <c:idx val="1"/>
          <c:order val="1"/>
          <c:tx>
            <c:strRef>
              <c:f>Лист1!$C$1</c:f>
              <c:strCache>
                <c:ptCount val="1"/>
                <c:pt idx="0">
                  <c:v>2018</c:v>
                </c:pt>
              </c:strCache>
            </c:strRef>
          </c:tx>
          <c:invertIfNegative val="0"/>
          <c:cat>
            <c:strRef>
              <c:f>Лист1!$A$2:$A$5</c:f>
              <c:strCache>
                <c:ptCount val="1"/>
                <c:pt idx="0">
                  <c:v>Предельный объем муниципального долга</c:v>
                </c:pt>
              </c:strCache>
            </c:strRef>
          </c:cat>
          <c:val>
            <c:numRef>
              <c:f>Лист1!$C$2:$C$5</c:f>
              <c:numCache>
                <c:formatCode>General</c:formatCode>
                <c:ptCount val="4"/>
                <c:pt idx="0">
                  <c:v>11027</c:v>
                </c:pt>
              </c:numCache>
            </c:numRef>
          </c:val>
        </c:ser>
        <c:ser>
          <c:idx val="2"/>
          <c:order val="2"/>
          <c:tx>
            <c:strRef>
              <c:f>Лист1!$D$1</c:f>
              <c:strCache>
                <c:ptCount val="1"/>
                <c:pt idx="0">
                  <c:v>2019</c:v>
                </c:pt>
              </c:strCache>
            </c:strRef>
          </c:tx>
          <c:invertIfNegative val="0"/>
          <c:cat>
            <c:strRef>
              <c:f>Лист1!$A$2:$A$5</c:f>
              <c:strCache>
                <c:ptCount val="1"/>
                <c:pt idx="0">
                  <c:v>Предельный объем муниципального долга</c:v>
                </c:pt>
              </c:strCache>
            </c:strRef>
          </c:cat>
          <c:val>
            <c:numRef>
              <c:f>Лист1!$D$2:$D$5</c:f>
              <c:numCache>
                <c:formatCode>General</c:formatCode>
                <c:ptCount val="4"/>
                <c:pt idx="0">
                  <c:v>12954</c:v>
                </c:pt>
              </c:numCache>
            </c:numRef>
          </c:val>
        </c:ser>
        <c:dLbls>
          <c:showLegendKey val="0"/>
          <c:showVal val="0"/>
          <c:showCatName val="0"/>
          <c:showSerName val="0"/>
          <c:showPercent val="0"/>
          <c:showBubbleSize val="0"/>
        </c:dLbls>
        <c:gapWidth val="75"/>
        <c:overlap val="-25"/>
        <c:axId val="20102144"/>
        <c:axId val="20153088"/>
      </c:barChart>
      <c:dateAx>
        <c:axId val="20102144"/>
        <c:scaling>
          <c:orientation val="minMax"/>
        </c:scaling>
        <c:delete val="0"/>
        <c:axPos val="b"/>
        <c:majorTickMark val="none"/>
        <c:minorTickMark val="none"/>
        <c:tickLblPos val="none"/>
        <c:crossAx val="20153088"/>
        <c:crosses val="autoZero"/>
        <c:auto val="0"/>
        <c:lblOffset val="100"/>
        <c:baseTimeUnit val="days"/>
      </c:dateAx>
      <c:valAx>
        <c:axId val="20153088"/>
        <c:scaling>
          <c:orientation val="minMax"/>
        </c:scaling>
        <c:delete val="0"/>
        <c:axPos val="l"/>
        <c:majorGridlines/>
        <c:numFmt formatCode="General" sourceLinked="1"/>
        <c:majorTickMark val="none"/>
        <c:minorTickMark val="none"/>
        <c:tickLblPos val="nextTo"/>
        <c:spPr>
          <a:ln w="9525">
            <a:noFill/>
          </a:ln>
        </c:spPr>
        <c:crossAx val="20102144"/>
        <c:crosses val="autoZero"/>
        <c:crossBetween val="between"/>
      </c:valAx>
    </c:plotArea>
    <c:legend>
      <c:legendPos val="b"/>
      <c:layout/>
      <c:overlay val="0"/>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Налоговые доходы</c:v>
                </c:pt>
              </c:strCache>
            </c:strRef>
          </c:tx>
          <c:invertIfNegative val="0"/>
          <c:dLbls>
            <c:txPr>
              <a:bodyPr/>
              <a:lstStyle/>
              <a:p>
                <a:pPr>
                  <a:defRPr sz="16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3"/>
                <c:pt idx="0">
                  <c:v>2017 год</c:v>
                </c:pt>
                <c:pt idx="1">
                  <c:v>2018 год</c:v>
                </c:pt>
                <c:pt idx="2">
                  <c:v>2019 год</c:v>
                </c:pt>
              </c:strCache>
            </c:strRef>
          </c:cat>
          <c:val>
            <c:numRef>
              <c:f>Лист1!$B$2:$B$5</c:f>
              <c:numCache>
                <c:formatCode>General</c:formatCode>
                <c:ptCount val="4"/>
                <c:pt idx="0">
                  <c:v>21724.6</c:v>
                </c:pt>
                <c:pt idx="1">
                  <c:v>20170.7</c:v>
                </c:pt>
                <c:pt idx="2">
                  <c:v>23948.6</c:v>
                </c:pt>
              </c:numCache>
            </c:numRef>
          </c:val>
        </c:ser>
        <c:ser>
          <c:idx val="1"/>
          <c:order val="1"/>
          <c:tx>
            <c:strRef>
              <c:f>Лист1!$C$1</c:f>
              <c:strCache>
                <c:ptCount val="1"/>
                <c:pt idx="0">
                  <c:v>Неналоговые доходы</c:v>
                </c:pt>
              </c:strCache>
            </c:strRef>
          </c:tx>
          <c:invertIfNegative val="0"/>
          <c:dLbls>
            <c:txPr>
              <a:bodyPr/>
              <a:lstStyle/>
              <a:p>
                <a:pPr>
                  <a:defRPr sz="16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3"/>
                <c:pt idx="0">
                  <c:v>2017 год</c:v>
                </c:pt>
                <c:pt idx="1">
                  <c:v>2018 год</c:v>
                </c:pt>
                <c:pt idx="2">
                  <c:v>2019 год</c:v>
                </c:pt>
              </c:strCache>
            </c:strRef>
          </c:cat>
          <c:val>
            <c:numRef>
              <c:f>Лист1!$C$2:$C$5</c:f>
              <c:numCache>
                <c:formatCode>General</c:formatCode>
                <c:ptCount val="4"/>
                <c:pt idx="0">
                  <c:v>1719.5</c:v>
                </c:pt>
                <c:pt idx="1">
                  <c:v>1885.1</c:v>
                </c:pt>
                <c:pt idx="2">
                  <c:v>1959.6</c:v>
                </c:pt>
              </c:numCache>
            </c:numRef>
          </c:val>
        </c:ser>
        <c:dLbls>
          <c:showLegendKey val="0"/>
          <c:showVal val="1"/>
          <c:showCatName val="0"/>
          <c:showSerName val="0"/>
          <c:showPercent val="0"/>
          <c:showBubbleSize val="0"/>
        </c:dLbls>
        <c:gapWidth val="75"/>
        <c:shape val="box"/>
        <c:axId val="135863680"/>
        <c:axId val="134480640"/>
        <c:axId val="0"/>
      </c:bar3DChart>
      <c:catAx>
        <c:axId val="135863680"/>
        <c:scaling>
          <c:orientation val="minMax"/>
        </c:scaling>
        <c:delete val="0"/>
        <c:axPos val="b"/>
        <c:majorTickMark val="none"/>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ru-RU"/>
          </a:p>
        </c:txPr>
        <c:crossAx val="134480640"/>
        <c:crosses val="autoZero"/>
        <c:auto val="1"/>
        <c:lblAlgn val="ctr"/>
        <c:lblOffset val="100"/>
        <c:noMultiLvlLbl val="0"/>
      </c:catAx>
      <c:valAx>
        <c:axId val="134480640"/>
        <c:scaling>
          <c:orientation val="minMax"/>
        </c:scaling>
        <c:delete val="0"/>
        <c:axPos val="l"/>
        <c:numFmt formatCode="General" sourceLinked="1"/>
        <c:majorTickMark val="none"/>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ru-RU"/>
          </a:p>
        </c:txPr>
        <c:crossAx val="135863680"/>
        <c:crosses val="autoZero"/>
        <c:crossBetween val="between"/>
      </c:valAx>
    </c:plotArea>
    <c:legend>
      <c:legendPos val="b"/>
      <c:layout/>
      <c:overlay val="0"/>
      <c:txPr>
        <a:bodyPr/>
        <a:lstStyle/>
        <a:p>
          <a:pPr>
            <a:defRPr>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4761725769990391E-2"/>
          <c:y val="0.182310200802519"/>
          <c:w val="0.59777067242651027"/>
          <c:h val="0.47478561340008035"/>
        </c:manualLayout>
      </c:layout>
      <c:pie3DChart>
        <c:varyColors val="1"/>
        <c:ser>
          <c:idx val="0"/>
          <c:order val="0"/>
          <c:tx>
            <c:strRef>
              <c:f>Лист1!$B$1</c:f>
              <c:strCache>
                <c:ptCount val="1"/>
                <c:pt idx="0">
                  <c:v>Столбец1</c:v>
                </c:pt>
              </c:strCache>
            </c:strRef>
          </c:tx>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Lbls>
            <c:txPr>
              <a:bodyPr rot="0" vert="horz"/>
              <a:lstStyle/>
              <a:p>
                <a:pPr>
                  <a:defRPr sz="1600">
                    <a:latin typeface="Times New Roman" panose="02020603050405020304" pitchFamily="18" charset="0"/>
                    <a:cs typeface="Times New Roman" panose="02020603050405020304" pitchFamily="18" charset="0"/>
                  </a:defRPr>
                </a:pPr>
                <a:endParaRPr lang="ru-RU"/>
              </a:p>
            </c:txPr>
            <c:dLblPos val="bestFit"/>
            <c:showLegendKey val="0"/>
            <c:showVal val="1"/>
            <c:showCatName val="0"/>
            <c:showSerName val="0"/>
            <c:showPercent val="0"/>
            <c:showBubbleSize val="0"/>
            <c:showLeaderLines val="1"/>
          </c:dLbls>
          <c:cat>
            <c:strRef>
              <c:f>Лист1!$A$2:$A$11</c:f>
              <c:strCache>
                <c:ptCount val="10"/>
                <c:pt idx="0">
                  <c:v>общегосудаственные вопросы </c:v>
                </c:pt>
                <c:pt idx="1">
                  <c:v>национальная безопасность и правоохранительная деятельность</c:v>
                </c:pt>
                <c:pt idx="2">
                  <c:v> национальная экономика</c:v>
                </c:pt>
                <c:pt idx="3">
                  <c:v>жилищно-коммунальное хозяйство</c:v>
                </c:pt>
                <c:pt idx="4">
                  <c:v>образование</c:v>
                </c:pt>
                <c:pt idx="5">
                  <c:v>культура,кинематография</c:v>
                </c:pt>
                <c:pt idx="6">
                  <c:v>социальная политика</c:v>
                </c:pt>
                <c:pt idx="7">
                  <c:v>физическая культура и спорт</c:v>
                </c:pt>
                <c:pt idx="8">
                  <c:v>средства массовой информации</c:v>
                </c:pt>
                <c:pt idx="9">
                  <c:v>межбюджетные трансферты</c:v>
                </c:pt>
              </c:strCache>
            </c:strRef>
          </c:cat>
          <c:val>
            <c:numRef>
              <c:f>Лист1!$B$2:$B$11</c:f>
              <c:numCache>
                <c:formatCode>General</c:formatCode>
                <c:ptCount val="10"/>
                <c:pt idx="0">
                  <c:v>16.100000000000001</c:v>
                </c:pt>
                <c:pt idx="1">
                  <c:v>0.05</c:v>
                </c:pt>
                <c:pt idx="2">
                  <c:v>0.64</c:v>
                </c:pt>
                <c:pt idx="3">
                  <c:v>0.05</c:v>
                </c:pt>
                <c:pt idx="4">
                  <c:v>0.51</c:v>
                </c:pt>
                <c:pt idx="5">
                  <c:v>0.13</c:v>
                </c:pt>
                <c:pt idx="6">
                  <c:v>7.0000000000000007E-2</c:v>
                </c:pt>
                <c:pt idx="7">
                  <c:v>0.19</c:v>
                </c:pt>
                <c:pt idx="8">
                  <c:v>8.0000000000000002E-3</c:v>
                </c:pt>
                <c:pt idx="9">
                  <c:v>11.25</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5543120164171309"/>
          <c:y val="0"/>
          <c:w val="0.34300415910681026"/>
          <c:h val="1"/>
        </c:manualLayout>
      </c:layout>
      <c:overlay val="0"/>
      <c:txPr>
        <a:bodyPr rot="0" vert="horz"/>
        <a:lstStyle/>
        <a:p>
          <a:pPr>
            <a:defRPr sz="140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solidFill>
                  <a:srgbClr val="FF0000"/>
                </a:solidFill>
              </a:defRPr>
            </a:pPr>
            <a:r>
              <a:rPr lang="ru-RU" dirty="0" smtClean="0">
                <a:solidFill>
                  <a:srgbClr val="FF0000"/>
                </a:solidFill>
              </a:rPr>
              <a:t>Структура бюджетных</a:t>
            </a:r>
            <a:r>
              <a:rPr lang="ru-RU" baseline="0" dirty="0" smtClean="0">
                <a:solidFill>
                  <a:srgbClr val="FF0000"/>
                </a:solidFill>
              </a:rPr>
              <a:t> ассигнований по разделам расходов на 2017 год и плановый период 2018-2019 </a:t>
            </a:r>
            <a:r>
              <a:rPr lang="ru-RU" baseline="0" dirty="0" err="1" smtClean="0">
                <a:solidFill>
                  <a:srgbClr val="FF0000"/>
                </a:solidFill>
              </a:rPr>
              <a:t>гг</a:t>
            </a:r>
            <a:r>
              <a:rPr lang="ru-RU" baseline="0" dirty="0" smtClean="0">
                <a:solidFill>
                  <a:srgbClr val="FF0000"/>
                </a:solidFill>
              </a:rPr>
              <a:t> </a:t>
            </a:r>
            <a:endParaRPr lang="ru-RU" dirty="0">
              <a:solidFill>
                <a:srgbClr val="FF0000"/>
              </a:solidFill>
            </a:endParaRPr>
          </a:p>
        </c:rich>
      </c:tx>
      <c:layout>
        <c:manualLayout>
          <c:xMode val="edge"/>
          <c:yMode val="edge"/>
          <c:x val="0.16018055555555555"/>
          <c:y val="1.8623213764946044E-2"/>
        </c:manualLayout>
      </c:layout>
      <c:overlay val="0"/>
    </c:title>
    <c:autoTitleDeleted val="0"/>
    <c:plotArea>
      <c:layout>
        <c:manualLayout>
          <c:layoutTarget val="inner"/>
          <c:xMode val="edge"/>
          <c:yMode val="edge"/>
          <c:x val="0.11363185523048688"/>
          <c:y val="7.7984000529279521E-2"/>
          <c:w val="0.87079172514304226"/>
          <c:h val="0.56386275432567423"/>
        </c:manualLayout>
      </c:layout>
      <c:barChart>
        <c:barDir val="col"/>
        <c:grouping val="clustered"/>
        <c:varyColors val="0"/>
        <c:ser>
          <c:idx val="0"/>
          <c:order val="0"/>
          <c:tx>
            <c:strRef>
              <c:f>Лист1!$B$1</c:f>
              <c:strCache>
                <c:ptCount val="1"/>
                <c:pt idx="0">
                  <c:v>2017 год</c:v>
                </c:pt>
              </c:strCache>
            </c:strRef>
          </c:tx>
          <c:invertIfNegative val="0"/>
          <c:cat>
            <c:strRef>
              <c:f>Лист1!$A$2:$A$11</c:f>
              <c:strCache>
                <c:ptCount val="10"/>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кинематография</c:v>
                </c:pt>
                <c:pt idx="6">
                  <c:v>Социальная политика</c:v>
                </c:pt>
                <c:pt idx="7">
                  <c:v>Физическая культура</c:v>
                </c:pt>
                <c:pt idx="8">
                  <c:v>Обслуживание государственного и муниципального долга</c:v>
                </c:pt>
                <c:pt idx="9">
                  <c:v>Межбюджетные трансферты</c:v>
                </c:pt>
              </c:strCache>
            </c:strRef>
          </c:cat>
          <c:val>
            <c:numRef>
              <c:f>Лист1!$B$2:$B$11</c:f>
              <c:numCache>
                <c:formatCode>0.00</c:formatCode>
                <c:ptCount val="10"/>
                <c:pt idx="0">
                  <c:v>29936.799999999999</c:v>
                </c:pt>
                <c:pt idx="1">
                  <c:v>90</c:v>
                </c:pt>
                <c:pt idx="2">
                  <c:v>80782.5</c:v>
                </c:pt>
                <c:pt idx="3">
                  <c:v>15154.8</c:v>
                </c:pt>
                <c:pt idx="4">
                  <c:v>96900.1</c:v>
                </c:pt>
                <c:pt idx="5">
                  <c:v>31341.599999999999</c:v>
                </c:pt>
                <c:pt idx="6">
                  <c:v>16514</c:v>
                </c:pt>
                <c:pt idx="7">
                  <c:v>350</c:v>
                </c:pt>
                <c:pt idx="8">
                  <c:v>15</c:v>
                </c:pt>
                <c:pt idx="9">
                  <c:v>21866</c:v>
                </c:pt>
              </c:numCache>
            </c:numRef>
          </c:val>
        </c:ser>
        <c:ser>
          <c:idx val="1"/>
          <c:order val="1"/>
          <c:tx>
            <c:strRef>
              <c:f>Лист1!$C$1</c:f>
              <c:strCache>
                <c:ptCount val="1"/>
                <c:pt idx="0">
                  <c:v>2018 год</c:v>
                </c:pt>
              </c:strCache>
            </c:strRef>
          </c:tx>
          <c:invertIfNegative val="0"/>
          <c:cat>
            <c:strRef>
              <c:f>Лист1!$A$2:$A$11</c:f>
              <c:strCache>
                <c:ptCount val="10"/>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кинематография</c:v>
                </c:pt>
                <c:pt idx="6">
                  <c:v>Социальная политика</c:v>
                </c:pt>
                <c:pt idx="7">
                  <c:v>Физическая культура</c:v>
                </c:pt>
                <c:pt idx="8">
                  <c:v>Обслуживание государственного и муниципального долга</c:v>
                </c:pt>
                <c:pt idx="9">
                  <c:v>Межбюджетные трансферты</c:v>
                </c:pt>
              </c:strCache>
            </c:strRef>
          </c:cat>
          <c:val>
            <c:numRef>
              <c:f>Лист1!$C$2:$C$11</c:f>
              <c:numCache>
                <c:formatCode>0.00</c:formatCode>
                <c:ptCount val="10"/>
                <c:pt idx="0">
                  <c:v>28086</c:v>
                </c:pt>
                <c:pt idx="1">
                  <c:v>95</c:v>
                </c:pt>
                <c:pt idx="2">
                  <c:v>2389</c:v>
                </c:pt>
                <c:pt idx="3">
                  <c:v>10</c:v>
                </c:pt>
                <c:pt idx="4">
                  <c:v>86472.4</c:v>
                </c:pt>
                <c:pt idx="5">
                  <c:v>22754.9</c:v>
                </c:pt>
                <c:pt idx="6">
                  <c:v>14893.5</c:v>
                </c:pt>
                <c:pt idx="7">
                  <c:v>250</c:v>
                </c:pt>
                <c:pt idx="8">
                  <c:v>15</c:v>
                </c:pt>
                <c:pt idx="9">
                  <c:v>21392</c:v>
                </c:pt>
              </c:numCache>
            </c:numRef>
          </c:val>
        </c:ser>
        <c:ser>
          <c:idx val="2"/>
          <c:order val="2"/>
          <c:tx>
            <c:strRef>
              <c:f>Лист1!$D$1</c:f>
              <c:strCache>
                <c:ptCount val="1"/>
                <c:pt idx="0">
                  <c:v>2019 год</c:v>
                </c:pt>
              </c:strCache>
            </c:strRef>
          </c:tx>
          <c:invertIfNegative val="0"/>
          <c:cat>
            <c:strRef>
              <c:f>Лист1!$A$2:$A$11</c:f>
              <c:strCache>
                <c:ptCount val="10"/>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кинематография</c:v>
                </c:pt>
                <c:pt idx="6">
                  <c:v>Социальная политика</c:v>
                </c:pt>
                <c:pt idx="7">
                  <c:v>Физическая культура</c:v>
                </c:pt>
                <c:pt idx="8">
                  <c:v>Обслуживание государственного и муниципального долга</c:v>
                </c:pt>
                <c:pt idx="9">
                  <c:v>Межбюджетные трансферты</c:v>
                </c:pt>
              </c:strCache>
            </c:strRef>
          </c:cat>
          <c:val>
            <c:numRef>
              <c:f>Лист1!$D$2:$D$11</c:f>
              <c:numCache>
                <c:formatCode>0.00</c:formatCode>
                <c:ptCount val="10"/>
                <c:pt idx="0">
                  <c:v>28386</c:v>
                </c:pt>
                <c:pt idx="1">
                  <c:v>95</c:v>
                </c:pt>
                <c:pt idx="2">
                  <c:v>1189</c:v>
                </c:pt>
                <c:pt idx="3">
                  <c:v>10</c:v>
                </c:pt>
                <c:pt idx="4">
                  <c:v>90313.7</c:v>
                </c:pt>
                <c:pt idx="5">
                  <c:v>22869.1</c:v>
                </c:pt>
                <c:pt idx="6">
                  <c:v>22896</c:v>
                </c:pt>
                <c:pt idx="7">
                  <c:v>250</c:v>
                </c:pt>
                <c:pt idx="8">
                  <c:v>15</c:v>
                </c:pt>
                <c:pt idx="9">
                  <c:v>21606.2</c:v>
                </c:pt>
              </c:numCache>
            </c:numRef>
          </c:val>
        </c:ser>
        <c:dLbls>
          <c:showLegendKey val="0"/>
          <c:showVal val="0"/>
          <c:showCatName val="0"/>
          <c:showSerName val="0"/>
          <c:showPercent val="0"/>
          <c:showBubbleSize val="0"/>
        </c:dLbls>
        <c:gapWidth val="150"/>
        <c:axId val="165519360"/>
        <c:axId val="165520896"/>
      </c:barChart>
      <c:catAx>
        <c:axId val="165519360"/>
        <c:scaling>
          <c:orientation val="minMax"/>
        </c:scaling>
        <c:delete val="0"/>
        <c:axPos val="b"/>
        <c:majorTickMark val="none"/>
        <c:minorTickMark val="none"/>
        <c:tickLblPos val="nextTo"/>
        <c:crossAx val="165520896"/>
        <c:crosses val="autoZero"/>
        <c:auto val="1"/>
        <c:lblAlgn val="ctr"/>
        <c:lblOffset val="100"/>
        <c:noMultiLvlLbl val="0"/>
      </c:catAx>
      <c:valAx>
        <c:axId val="165520896"/>
        <c:scaling>
          <c:orientation val="minMax"/>
        </c:scaling>
        <c:delete val="0"/>
        <c:axPos val="l"/>
        <c:majorGridlines/>
        <c:numFmt formatCode="0.00" sourceLinked="1"/>
        <c:majorTickMark val="none"/>
        <c:minorTickMark val="none"/>
        <c:tickLblPos val="nextTo"/>
        <c:crossAx val="165519360"/>
        <c:crosses val="autoZero"/>
        <c:crossBetween val="between"/>
      </c:valAx>
      <c:dTable>
        <c:showHorzBorder val="1"/>
        <c:showVertBorder val="1"/>
        <c:showOutline val="1"/>
        <c:showKeys val="1"/>
      </c:dTable>
    </c:plotArea>
    <c:plotVisOnly val="1"/>
    <c:dispBlanksAs val="gap"/>
    <c:showDLblsOverMax val="0"/>
  </c:chart>
  <c:txPr>
    <a:bodyPr/>
    <a:lstStyle/>
    <a:p>
      <a:pPr>
        <a:defRPr sz="14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08F5E-1538-4B26-A040-51D2A4B26CFD}" type="doc">
      <dgm:prSet loTypeId="urn:microsoft.com/office/officeart/2005/8/layout/orgChart1" loCatId="hierarchy" qsTypeId="urn:microsoft.com/office/officeart/2005/8/quickstyle/3d1" qsCatId="3D" csTypeId="urn:microsoft.com/office/officeart/2005/8/colors/accent1_4" csCatId="accent1" phldr="1"/>
      <dgm:spPr/>
    </dgm:pt>
    <dgm:pt modelId="{0C73346A-DA87-4019-976E-125E5C6522B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effectLst/>
              <a:latin typeface="Arial" panose="020B0604020202020204" pitchFamily="34" charset="0"/>
            </a:rPr>
            <a:t> </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Налоговые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доходы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бюджета МО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a:t>
          </a:r>
          <a:r>
            <a:rPr kumimoji="0" lang="ru-RU" altLang="ru-RU" sz="1400" b="1" i="0" u="none" strike="noStrike" cap="none" normalizeH="0" baseline="0" dirty="0" err="1" smtClean="0">
              <a:ln/>
              <a:effectLst/>
              <a:latin typeface="Times New Roman" panose="02020603050405020304" pitchFamily="18" charset="0"/>
              <a:cs typeface="Times New Roman" panose="02020603050405020304" pitchFamily="18" charset="0"/>
            </a:rPr>
            <a:t>Угранский</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район»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Смоленской области(</a:t>
          </a:r>
          <a:r>
            <a:rPr kumimoji="0" lang="ru-RU" altLang="ru-RU" sz="1400" b="1" i="0" u="none" strike="noStrike" cap="none" normalizeH="0" baseline="0" dirty="0" err="1" smtClean="0">
              <a:ln/>
              <a:effectLst/>
              <a:latin typeface="Times New Roman" panose="02020603050405020304" pitchFamily="18" charset="0"/>
              <a:cs typeface="Times New Roman" panose="02020603050405020304" pitchFamily="18" charset="0"/>
            </a:rPr>
            <a:t>тыс.руб</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  2017 год- 21724,6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 2018 – 20170,7</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 2019 год – 23948,6</a:t>
          </a:r>
        </a:p>
      </dgm:t>
    </dgm:pt>
    <dgm:pt modelId="{83C2D078-457C-42C8-9832-8C2DFE7CDB7F}" type="parTrans" cxnId="{C940CA14-793D-4C55-A9F4-82A96DEF2760}">
      <dgm:prSet/>
      <dgm:spPr/>
      <dgm:t>
        <a:bodyPr/>
        <a:lstStyle/>
        <a:p>
          <a:endParaRPr lang="ru-RU"/>
        </a:p>
      </dgm:t>
    </dgm:pt>
    <dgm:pt modelId="{D8AF5014-2017-4443-AF7B-03BC22DEC2D0}" type="sibTrans" cxnId="{C940CA14-793D-4C55-A9F4-82A96DEF2760}">
      <dgm:prSet/>
      <dgm:spPr/>
      <dgm:t>
        <a:bodyPr/>
        <a:lstStyle/>
        <a:p>
          <a:endParaRPr lang="ru-RU"/>
        </a:p>
      </dgm:t>
    </dgm:pt>
    <dgm:pt modelId="{49B49468-0394-4F04-AEDE-47484E9EE7E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effectLst/>
              <a:latin typeface="Times New Roman" panose="02020603050405020304" pitchFamily="18" charset="0"/>
              <a:cs typeface="Times New Roman" panose="02020603050405020304" pitchFamily="18" charset="0"/>
            </a:rPr>
            <a:t> </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Налог на доходы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физических лиц</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2017- 15311,5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2018- 16844,9</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2019- 17351,3</a:t>
          </a:r>
        </a:p>
      </dgm:t>
    </dgm:pt>
    <dgm:pt modelId="{680B4E68-73BB-470D-91E9-71631C64105A}" type="parTrans" cxnId="{64A48968-486E-4DD7-8FB5-777302D80E0B}">
      <dgm:prSet/>
      <dgm:spPr>
        <a:ln>
          <a:solidFill>
            <a:schemeClr val="accent1"/>
          </a:solidFill>
        </a:ln>
      </dgm:spPr>
      <dgm:t>
        <a:bodyPr/>
        <a:lstStyle/>
        <a:p>
          <a:endParaRPr lang="ru-RU">
            <a:solidFill>
              <a:schemeClr val="tx1"/>
            </a:solidFill>
          </a:endParaRPr>
        </a:p>
      </dgm:t>
    </dgm:pt>
    <dgm:pt modelId="{8A671A6C-70D8-41F0-9684-EC22DADB22CA}" type="sibTrans" cxnId="{64A48968-486E-4DD7-8FB5-777302D80E0B}">
      <dgm:prSet/>
      <dgm:spPr/>
      <dgm:t>
        <a:bodyPr/>
        <a:lstStyle/>
        <a:p>
          <a:endParaRPr lang="ru-RU"/>
        </a:p>
      </dgm:t>
    </dgm:pt>
    <dgm:pt modelId="{D21C9E3F-B4BF-408E-9FBD-44285AC82E3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Налоги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на совокупный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Доход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2017- 2917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2018- 2995,8</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2019- 3073,3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0"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F216E566-727E-4517-B842-491DD7EF702A}" type="parTrans" cxnId="{E50898D1-3B70-41CF-B5C2-A37501C0FA38}">
      <dgm:prSet/>
      <dgm:spPr/>
      <dgm:t>
        <a:bodyPr/>
        <a:lstStyle/>
        <a:p>
          <a:endParaRPr lang="ru-RU"/>
        </a:p>
      </dgm:t>
    </dgm:pt>
    <dgm:pt modelId="{EC564007-6900-4F71-9799-91DDBCCD8A68}" type="sibTrans" cxnId="{E50898D1-3B70-41CF-B5C2-A37501C0FA38}">
      <dgm:prSet/>
      <dgm:spPr/>
      <dgm:t>
        <a:bodyPr/>
        <a:lstStyle/>
        <a:p>
          <a:endParaRPr lang="ru-RU"/>
        </a:p>
      </dgm:t>
    </dgm:pt>
    <dgm:pt modelId="{ECCFD4B5-AEE3-4596-AE43-52CAB6BE202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Налог на добычу полезных ископаемых</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 – 381</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2019-381</a:t>
          </a:r>
        </a:p>
      </dgm:t>
    </dgm:pt>
    <dgm:pt modelId="{66FF6897-0F70-43C7-BA25-BB91DDFD800F}" type="parTrans" cxnId="{1EE06E29-E614-44ED-B528-2E38CEF6B606}">
      <dgm:prSet/>
      <dgm:spPr/>
      <dgm:t>
        <a:bodyPr/>
        <a:lstStyle/>
        <a:p>
          <a:endParaRPr lang="ru-RU"/>
        </a:p>
      </dgm:t>
    </dgm:pt>
    <dgm:pt modelId="{29DE674B-7C46-4FBF-BBE3-B9B40D35839F}" type="sibTrans" cxnId="{1EE06E29-E614-44ED-B528-2E38CEF6B606}">
      <dgm:prSet/>
      <dgm:spPr/>
      <dgm:t>
        <a:bodyPr/>
        <a:lstStyle/>
        <a:p>
          <a:endParaRPr lang="ru-RU"/>
        </a:p>
      </dgm:t>
    </dgm:pt>
    <dgm:pt modelId="{1E70317E-2FF2-43CE-A967-BBAB21718B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Государственная пошлина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2017- 315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2018-330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2019-343</a:t>
          </a:r>
        </a:p>
      </dgm:t>
    </dgm:pt>
    <dgm:pt modelId="{A2DF45CB-100C-4076-9216-9AD6A56D8882}" type="parTrans" cxnId="{44F00EBF-CBE8-439B-AB96-9BBA3474BAF8}">
      <dgm:prSet/>
      <dgm:spPr/>
      <dgm:t>
        <a:bodyPr/>
        <a:lstStyle/>
        <a:p>
          <a:endParaRPr lang="ru-RU"/>
        </a:p>
      </dgm:t>
    </dgm:pt>
    <dgm:pt modelId="{79CA014A-249E-4DC3-8A4F-8871D9E7F7EA}" type="sibTrans" cxnId="{44F00EBF-CBE8-439B-AB96-9BBA3474BAF8}">
      <dgm:prSet/>
      <dgm:spPr/>
      <dgm:t>
        <a:bodyPr/>
        <a:lstStyle/>
        <a:p>
          <a:endParaRPr lang="ru-RU"/>
        </a:p>
      </dgm:t>
    </dgm:pt>
    <dgm:pt modelId="{7CD59A4B-D980-4C1F-A83B-CB71EBF95551}" type="pres">
      <dgm:prSet presAssocID="{02208F5E-1538-4B26-A040-51D2A4B26CFD}" presName="hierChild1" presStyleCnt="0">
        <dgm:presLayoutVars>
          <dgm:orgChart val="1"/>
          <dgm:chPref val="1"/>
          <dgm:dir/>
          <dgm:animOne val="branch"/>
          <dgm:animLvl val="lvl"/>
          <dgm:resizeHandles/>
        </dgm:presLayoutVars>
      </dgm:prSet>
      <dgm:spPr/>
    </dgm:pt>
    <dgm:pt modelId="{11159795-52DD-4164-9897-58EF9E2CB4F4}" type="pres">
      <dgm:prSet presAssocID="{0C73346A-DA87-4019-976E-125E5C6522B0}" presName="hierRoot1" presStyleCnt="0">
        <dgm:presLayoutVars>
          <dgm:hierBranch/>
        </dgm:presLayoutVars>
      </dgm:prSet>
      <dgm:spPr/>
    </dgm:pt>
    <dgm:pt modelId="{5D4759D2-4866-43DE-AB50-582FF4F8EA40}" type="pres">
      <dgm:prSet presAssocID="{0C73346A-DA87-4019-976E-125E5C6522B0}" presName="rootComposite1" presStyleCnt="0"/>
      <dgm:spPr/>
    </dgm:pt>
    <dgm:pt modelId="{D5CC10AF-CAD5-4F47-9E52-5F79764A6D46}" type="pres">
      <dgm:prSet presAssocID="{0C73346A-DA87-4019-976E-125E5C6522B0}" presName="rootText1" presStyleLbl="node0" presStyleIdx="0" presStyleCnt="1" custScaleX="591960" custScaleY="297145" custLinFactNeighborX="1644" custLinFactNeighborY="-2037">
        <dgm:presLayoutVars>
          <dgm:chPref val="3"/>
        </dgm:presLayoutVars>
      </dgm:prSet>
      <dgm:spPr/>
      <dgm:t>
        <a:bodyPr/>
        <a:lstStyle/>
        <a:p>
          <a:endParaRPr lang="ru-RU"/>
        </a:p>
      </dgm:t>
    </dgm:pt>
    <dgm:pt modelId="{FE10919E-70E7-43B0-8078-B6C760B1FE64}" type="pres">
      <dgm:prSet presAssocID="{0C73346A-DA87-4019-976E-125E5C6522B0}" presName="rootConnector1" presStyleLbl="node1" presStyleIdx="0" presStyleCnt="0"/>
      <dgm:spPr/>
      <dgm:t>
        <a:bodyPr/>
        <a:lstStyle/>
        <a:p>
          <a:endParaRPr lang="ru-RU"/>
        </a:p>
      </dgm:t>
    </dgm:pt>
    <dgm:pt modelId="{7C635323-4527-40DA-8E3D-EAB0E16D989A}" type="pres">
      <dgm:prSet presAssocID="{0C73346A-DA87-4019-976E-125E5C6522B0}" presName="hierChild2" presStyleCnt="0"/>
      <dgm:spPr/>
    </dgm:pt>
    <dgm:pt modelId="{5BFC2807-40FD-4A51-85A6-7E88B2B8AB39}" type="pres">
      <dgm:prSet presAssocID="{680B4E68-73BB-470D-91E9-71631C64105A}" presName="Name35" presStyleLbl="parChTrans1D2" presStyleIdx="0" presStyleCnt="4"/>
      <dgm:spPr/>
      <dgm:t>
        <a:bodyPr/>
        <a:lstStyle/>
        <a:p>
          <a:endParaRPr lang="ru-RU"/>
        </a:p>
      </dgm:t>
    </dgm:pt>
    <dgm:pt modelId="{84C8C64F-A5DA-4921-822F-CF30C444DC78}" type="pres">
      <dgm:prSet presAssocID="{49B49468-0394-4F04-AEDE-47484E9EE7EB}" presName="hierRoot2" presStyleCnt="0">
        <dgm:presLayoutVars>
          <dgm:hierBranch/>
        </dgm:presLayoutVars>
      </dgm:prSet>
      <dgm:spPr/>
    </dgm:pt>
    <dgm:pt modelId="{69D93197-4549-4774-B5E4-AE0E3CC5117A}" type="pres">
      <dgm:prSet presAssocID="{49B49468-0394-4F04-AEDE-47484E9EE7EB}" presName="rootComposite" presStyleCnt="0"/>
      <dgm:spPr/>
    </dgm:pt>
    <dgm:pt modelId="{7B756329-E069-4D0D-9D3B-E0EDCE38E6B7}" type="pres">
      <dgm:prSet presAssocID="{49B49468-0394-4F04-AEDE-47484E9EE7EB}" presName="rootText" presStyleLbl="node2" presStyleIdx="0" presStyleCnt="4" custScaleX="132623" custScaleY="231433" custLinFactNeighborX="-85909" custLinFactNeighborY="12071">
        <dgm:presLayoutVars>
          <dgm:chPref val="3"/>
        </dgm:presLayoutVars>
      </dgm:prSet>
      <dgm:spPr/>
      <dgm:t>
        <a:bodyPr/>
        <a:lstStyle/>
        <a:p>
          <a:endParaRPr lang="ru-RU"/>
        </a:p>
      </dgm:t>
    </dgm:pt>
    <dgm:pt modelId="{21C2CA3D-A091-4DCD-BF2E-F24B2B248A02}" type="pres">
      <dgm:prSet presAssocID="{49B49468-0394-4F04-AEDE-47484E9EE7EB}" presName="rootConnector" presStyleLbl="node2" presStyleIdx="0" presStyleCnt="4"/>
      <dgm:spPr/>
      <dgm:t>
        <a:bodyPr/>
        <a:lstStyle/>
        <a:p>
          <a:endParaRPr lang="ru-RU"/>
        </a:p>
      </dgm:t>
    </dgm:pt>
    <dgm:pt modelId="{54FA583B-6A0F-4FE8-8047-2AE8D34F630E}" type="pres">
      <dgm:prSet presAssocID="{49B49468-0394-4F04-AEDE-47484E9EE7EB}" presName="hierChild4" presStyleCnt="0"/>
      <dgm:spPr/>
    </dgm:pt>
    <dgm:pt modelId="{04B2AFC2-E349-4C87-AA79-7FC75897EC5B}" type="pres">
      <dgm:prSet presAssocID="{49B49468-0394-4F04-AEDE-47484E9EE7EB}" presName="hierChild5" presStyleCnt="0"/>
      <dgm:spPr/>
    </dgm:pt>
    <dgm:pt modelId="{690A42ED-D2A7-413A-8517-1BDCE3BFE9F5}" type="pres">
      <dgm:prSet presAssocID="{F216E566-727E-4517-B842-491DD7EF702A}" presName="Name35" presStyleLbl="parChTrans1D2" presStyleIdx="1" presStyleCnt="4"/>
      <dgm:spPr/>
      <dgm:t>
        <a:bodyPr/>
        <a:lstStyle/>
        <a:p>
          <a:endParaRPr lang="ru-RU"/>
        </a:p>
      </dgm:t>
    </dgm:pt>
    <dgm:pt modelId="{4BEF8757-3508-4ECC-9704-B6A1F1DCF63A}" type="pres">
      <dgm:prSet presAssocID="{D21C9E3F-B4BF-408E-9FBD-44285AC82E38}" presName="hierRoot2" presStyleCnt="0">
        <dgm:presLayoutVars>
          <dgm:hierBranch/>
        </dgm:presLayoutVars>
      </dgm:prSet>
      <dgm:spPr/>
    </dgm:pt>
    <dgm:pt modelId="{FDF4F3E2-4CDE-448A-BAF8-A9C121B84D0D}" type="pres">
      <dgm:prSet presAssocID="{D21C9E3F-B4BF-408E-9FBD-44285AC82E38}" presName="rootComposite" presStyleCnt="0"/>
      <dgm:spPr/>
    </dgm:pt>
    <dgm:pt modelId="{497860C5-AB2F-44DA-A309-7BF5BE2E2483}" type="pres">
      <dgm:prSet presAssocID="{D21C9E3F-B4BF-408E-9FBD-44285AC82E38}" presName="rootText" presStyleLbl="node2" presStyleIdx="1" presStyleCnt="4" custScaleX="151051" custScaleY="262518" custLinFactNeighborX="-26285" custLinFactNeighborY="16560">
        <dgm:presLayoutVars>
          <dgm:chPref val="3"/>
        </dgm:presLayoutVars>
      </dgm:prSet>
      <dgm:spPr/>
      <dgm:t>
        <a:bodyPr/>
        <a:lstStyle/>
        <a:p>
          <a:endParaRPr lang="ru-RU"/>
        </a:p>
      </dgm:t>
    </dgm:pt>
    <dgm:pt modelId="{B61B8ABB-DC93-4089-8226-60A713423D47}" type="pres">
      <dgm:prSet presAssocID="{D21C9E3F-B4BF-408E-9FBD-44285AC82E38}" presName="rootConnector" presStyleLbl="node2" presStyleIdx="1" presStyleCnt="4"/>
      <dgm:spPr/>
      <dgm:t>
        <a:bodyPr/>
        <a:lstStyle/>
        <a:p>
          <a:endParaRPr lang="ru-RU"/>
        </a:p>
      </dgm:t>
    </dgm:pt>
    <dgm:pt modelId="{A7877B85-7C19-4D68-86B2-7CB7C1DAF8A7}" type="pres">
      <dgm:prSet presAssocID="{D21C9E3F-B4BF-408E-9FBD-44285AC82E38}" presName="hierChild4" presStyleCnt="0"/>
      <dgm:spPr/>
    </dgm:pt>
    <dgm:pt modelId="{11C93FFB-5F5C-444D-85E9-6FC853C99BD5}" type="pres">
      <dgm:prSet presAssocID="{D21C9E3F-B4BF-408E-9FBD-44285AC82E38}" presName="hierChild5" presStyleCnt="0"/>
      <dgm:spPr/>
    </dgm:pt>
    <dgm:pt modelId="{5FE860E3-D200-49C0-A8C9-AE00728E2DC8}" type="pres">
      <dgm:prSet presAssocID="{66FF6897-0F70-43C7-BA25-BB91DDFD800F}" presName="Name35" presStyleLbl="parChTrans1D2" presStyleIdx="2" presStyleCnt="4"/>
      <dgm:spPr/>
      <dgm:t>
        <a:bodyPr/>
        <a:lstStyle/>
        <a:p>
          <a:endParaRPr lang="ru-RU"/>
        </a:p>
      </dgm:t>
    </dgm:pt>
    <dgm:pt modelId="{16BCE38D-2574-442B-9348-DFD0BE2DFDFE}" type="pres">
      <dgm:prSet presAssocID="{ECCFD4B5-AEE3-4596-AE43-52CAB6BE2025}" presName="hierRoot2" presStyleCnt="0">
        <dgm:presLayoutVars>
          <dgm:hierBranch/>
        </dgm:presLayoutVars>
      </dgm:prSet>
      <dgm:spPr/>
    </dgm:pt>
    <dgm:pt modelId="{4D4CB8E5-6055-4952-8569-4C7526CB9023}" type="pres">
      <dgm:prSet presAssocID="{ECCFD4B5-AEE3-4596-AE43-52CAB6BE2025}" presName="rootComposite" presStyleCnt="0"/>
      <dgm:spPr/>
    </dgm:pt>
    <dgm:pt modelId="{8CC1C1A0-029C-4541-A5F8-8FD0C1051B7F}" type="pres">
      <dgm:prSet presAssocID="{ECCFD4B5-AEE3-4596-AE43-52CAB6BE2025}" presName="rootText" presStyleLbl="node2" presStyleIdx="2" presStyleCnt="4" custScaleX="159895" custScaleY="206786" custLinFactNeighborX="-16629" custLinFactNeighborY="4788">
        <dgm:presLayoutVars>
          <dgm:chPref val="3"/>
        </dgm:presLayoutVars>
      </dgm:prSet>
      <dgm:spPr/>
      <dgm:t>
        <a:bodyPr/>
        <a:lstStyle/>
        <a:p>
          <a:endParaRPr lang="ru-RU"/>
        </a:p>
      </dgm:t>
    </dgm:pt>
    <dgm:pt modelId="{62D3E51A-EE7E-4547-A8F8-23083C9BA915}" type="pres">
      <dgm:prSet presAssocID="{ECCFD4B5-AEE3-4596-AE43-52CAB6BE2025}" presName="rootConnector" presStyleLbl="node2" presStyleIdx="2" presStyleCnt="4"/>
      <dgm:spPr/>
      <dgm:t>
        <a:bodyPr/>
        <a:lstStyle/>
        <a:p>
          <a:endParaRPr lang="ru-RU"/>
        </a:p>
      </dgm:t>
    </dgm:pt>
    <dgm:pt modelId="{1CCA156C-B4E0-4438-B584-FB2F9977D161}" type="pres">
      <dgm:prSet presAssocID="{ECCFD4B5-AEE3-4596-AE43-52CAB6BE2025}" presName="hierChild4" presStyleCnt="0"/>
      <dgm:spPr/>
    </dgm:pt>
    <dgm:pt modelId="{4A3DC70B-81E5-4EB4-A724-970EEC57FF99}" type="pres">
      <dgm:prSet presAssocID="{ECCFD4B5-AEE3-4596-AE43-52CAB6BE2025}" presName="hierChild5" presStyleCnt="0"/>
      <dgm:spPr/>
    </dgm:pt>
    <dgm:pt modelId="{B185D066-621E-42C5-9FEB-6EE72D8B947F}" type="pres">
      <dgm:prSet presAssocID="{A2DF45CB-100C-4076-9216-9AD6A56D8882}" presName="Name35" presStyleLbl="parChTrans1D2" presStyleIdx="3" presStyleCnt="4"/>
      <dgm:spPr/>
      <dgm:t>
        <a:bodyPr/>
        <a:lstStyle/>
        <a:p>
          <a:endParaRPr lang="ru-RU"/>
        </a:p>
      </dgm:t>
    </dgm:pt>
    <dgm:pt modelId="{A9EE58E0-2991-4697-83B7-2AB0AAF6DC2E}" type="pres">
      <dgm:prSet presAssocID="{1E70317E-2FF2-43CE-A967-BBAB21718BD4}" presName="hierRoot2" presStyleCnt="0">
        <dgm:presLayoutVars>
          <dgm:hierBranch/>
        </dgm:presLayoutVars>
      </dgm:prSet>
      <dgm:spPr/>
    </dgm:pt>
    <dgm:pt modelId="{33CFDBE0-2B8D-4F85-84F9-C533917AADF0}" type="pres">
      <dgm:prSet presAssocID="{1E70317E-2FF2-43CE-A967-BBAB21718BD4}" presName="rootComposite" presStyleCnt="0"/>
      <dgm:spPr/>
    </dgm:pt>
    <dgm:pt modelId="{328D7783-A8B0-493D-9655-E1866AE5B806}" type="pres">
      <dgm:prSet presAssocID="{1E70317E-2FF2-43CE-A967-BBAB21718BD4}" presName="rootText" presStyleLbl="node2" presStyleIdx="3" presStyleCnt="4" custScaleX="193553" custScaleY="260171">
        <dgm:presLayoutVars>
          <dgm:chPref val="3"/>
        </dgm:presLayoutVars>
      </dgm:prSet>
      <dgm:spPr/>
      <dgm:t>
        <a:bodyPr/>
        <a:lstStyle/>
        <a:p>
          <a:endParaRPr lang="ru-RU"/>
        </a:p>
      </dgm:t>
    </dgm:pt>
    <dgm:pt modelId="{20ADC09B-0B32-4D16-91CD-9D9B5F64DBAA}" type="pres">
      <dgm:prSet presAssocID="{1E70317E-2FF2-43CE-A967-BBAB21718BD4}" presName="rootConnector" presStyleLbl="node2" presStyleIdx="3" presStyleCnt="4"/>
      <dgm:spPr/>
      <dgm:t>
        <a:bodyPr/>
        <a:lstStyle/>
        <a:p>
          <a:endParaRPr lang="ru-RU"/>
        </a:p>
      </dgm:t>
    </dgm:pt>
    <dgm:pt modelId="{3D1954A0-3806-41AF-9A70-2E8DC8424182}" type="pres">
      <dgm:prSet presAssocID="{1E70317E-2FF2-43CE-A967-BBAB21718BD4}" presName="hierChild4" presStyleCnt="0"/>
      <dgm:spPr/>
    </dgm:pt>
    <dgm:pt modelId="{DA5B8DA7-9C30-4FAE-BBF7-C86567BCDF64}" type="pres">
      <dgm:prSet presAssocID="{1E70317E-2FF2-43CE-A967-BBAB21718BD4}" presName="hierChild5" presStyleCnt="0"/>
      <dgm:spPr/>
    </dgm:pt>
    <dgm:pt modelId="{C0B1D45F-51A6-40A6-80EF-8844C912766C}" type="pres">
      <dgm:prSet presAssocID="{0C73346A-DA87-4019-976E-125E5C6522B0}" presName="hierChild3" presStyleCnt="0"/>
      <dgm:spPr/>
    </dgm:pt>
  </dgm:ptLst>
  <dgm:cxnLst>
    <dgm:cxn modelId="{FAB8A31D-7E92-4725-9E87-3D4CEEDFDD4D}" type="presOf" srcId="{1E70317E-2FF2-43CE-A967-BBAB21718BD4}" destId="{20ADC09B-0B32-4D16-91CD-9D9B5F64DBAA}" srcOrd="1" destOrd="0" presId="urn:microsoft.com/office/officeart/2005/8/layout/orgChart1"/>
    <dgm:cxn modelId="{9A0CF221-3EC0-4285-B75F-037471B9C59E}" type="presOf" srcId="{D21C9E3F-B4BF-408E-9FBD-44285AC82E38}" destId="{497860C5-AB2F-44DA-A309-7BF5BE2E2483}" srcOrd="0" destOrd="0" presId="urn:microsoft.com/office/officeart/2005/8/layout/orgChart1"/>
    <dgm:cxn modelId="{E50898D1-3B70-41CF-B5C2-A37501C0FA38}" srcId="{0C73346A-DA87-4019-976E-125E5C6522B0}" destId="{D21C9E3F-B4BF-408E-9FBD-44285AC82E38}" srcOrd="1" destOrd="0" parTransId="{F216E566-727E-4517-B842-491DD7EF702A}" sibTransId="{EC564007-6900-4F71-9799-91DDBCCD8A68}"/>
    <dgm:cxn modelId="{46AFEB6E-28D3-4E6D-B30D-F013F9091A88}" type="presOf" srcId="{680B4E68-73BB-470D-91E9-71631C64105A}" destId="{5BFC2807-40FD-4A51-85A6-7E88B2B8AB39}" srcOrd="0" destOrd="0" presId="urn:microsoft.com/office/officeart/2005/8/layout/orgChart1"/>
    <dgm:cxn modelId="{355EBC93-E25D-40CB-94E2-C48B50C9834B}" type="presOf" srcId="{66FF6897-0F70-43C7-BA25-BB91DDFD800F}" destId="{5FE860E3-D200-49C0-A8C9-AE00728E2DC8}" srcOrd="0" destOrd="0" presId="urn:microsoft.com/office/officeart/2005/8/layout/orgChart1"/>
    <dgm:cxn modelId="{F82844F0-5B5A-4722-AD47-595380139ABC}" type="presOf" srcId="{1E70317E-2FF2-43CE-A967-BBAB21718BD4}" destId="{328D7783-A8B0-493D-9655-E1866AE5B806}" srcOrd="0" destOrd="0" presId="urn:microsoft.com/office/officeart/2005/8/layout/orgChart1"/>
    <dgm:cxn modelId="{1EE06E29-E614-44ED-B528-2E38CEF6B606}" srcId="{0C73346A-DA87-4019-976E-125E5C6522B0}" destId="{ECCFD4B5-AEE3-4596-AE43-52CAB6BE2025}" srcOrd="2" destOrd="0" parTransId="{66FF6897-0F70-43C7-BA25-BB91DDFD800F}" sibTransId="{29DE674B-7C46-4FBF-BBE3-B9B40D35839F}"/>
    <dgm:cxn modelId="{0DB43E0E-076F-4EB0-BDFC-45957A8F55F4}" type="presOf" srcId="{ECCFD4B5-AEE3-4596-AE43-52CAB6BE2025}" destId="{62D3E51A-EE7E-4547-A8F8-23083C9BA915}" srcOrd="1" destOrd="0" presId="urn:microsoft.com/office/officeart/2005/8/layout/orgChart1"/>
    <dgm:cxn modelId="{C356A964-9C5B-4110-AC18-D64776F5AB48}" type="presOf" srcId="{0C73346A-DA87-4019-976E-125E5C6522B0}" destId="{FE10919E-70E7-43B0-8078-B6C760B1FE64}" srcOrd="1" destOrd="0" presId="urn:microsoft.com/office/officeart/2005/8/layout/orgChart1"/>
    <dgm:cxn modelId="{C553FF33-D268-41A0-B03E-22FA4B92A5F4}" type="presOf" srcId="{ECCFD4B5-AEE3-4596-AE43-52CAB6BE2025}" destId="{8CC1C1A0-029C-4541-A5F8-8FD0C1051B7F}" srcOrd="0" destOrd="0" presId="urn:microsoft.com/office/officeart/2005/8/layout/orgChart1"/>
    <dgm:cxn modelId="{44F00EBF-CBE8-439B-AB96-9BBA3474BAF8}" srcId="{0C73346A-DA87-4019-976E-125E5C6522B0}" destId="{1E70317E-2FF2-43CE-A967-BBAB21718BD4}" srcOrd="3" destOrd="0" parTransId="{A2DF45CB-100C-4076-9216-9AD6A56D8882}" sibTransId="{79CA014A-249E-4DC3-8A4F-8871D9E7F7EA}"/>
    <dgm:cxn modelId="{D9ABFA72-AE64-42EC-8347-ADA2DAEDA24C}" type="presOf" srcId="{02208F5E-1538-4B26-A040-51D2A4B26CFD}" destId="{7CD59A4B-D980-4C1F-A83B-CB71EBF95551}" srcOrd="0" destOrd="0" presId="urn:microsoft.com/office/officeart/2005/8/layout/orgChart1"/>
    <dgm:cxn modelId="{3FF03CCB-371D-4874-8E20-9A89C3FA3CC8}" type="presOf" srcId="{D21C9E3F-B4BF-408E-9FBD-44285AC82E38}" destId="{B61B8ABB-DC93-4089-8226-60A713423D47}" srcOrd="1" destOrd="0" presId="urn:microsoft.com/office/officeart/2005/8/layout/orgChart1"/>
    <dgm:cxn modelId="{16C67982-79D3-467F-A38B-9E3836FAE0C7}" type="presOf" srcId="{0C73346A-DA87-4019-976E-125E5C6522B0}" destId="{D5CC10AF-CAD5-4F47-9E52-5F79764A6D46}" srcOrd="0" destOrd="0" presId="urn:microsoft.com/office/officeart/2005/8/layout/orgChart1"/>
    <dgm:cxn modelId="{474ED92F-F66A-4E1A-8FF0-3735C81755F5}" type="presOf" srcId="{F216E566-727E-4517-B842-491DD7EF702A}" destId="{690A42ED-D2A7-413A-8517-1BDCE3BFE9F5}" srcOrd="0" destOrd="0" presId="urn:microsoft.com/office/officeart/2005/8/layout/orgChart1"/>
    <dgm:cxn modelId="{C940CA14-793D-4C55-A9F4-82A96DEF2760}" srcId="{02208F5E-1538-4B26-A040-51D2A4B26CFD}" destId="{0C73346A-DA87-4019-976E-125E5C6522B0}" srcOrd="0" destOrd="0" parTransId="{83C2D078-457C-42C8-9832-8C2DFE7CDB7F}" sibTransId="{D8AF5014-2017-4443-AF7B-03BC22DEC2D0}"/>
    <dgm:cxn modelId="{656BD74E-B786-4277-9044-BB893D668BD6}" type="presOf" srcId="{A2DF45CB-100C-4076-9216-9AD6A56D8882}" destId="{B185D066-621E-42C5-9FEB-6EE72D8B947F}" srcOrd="0" destOrd="0" presId="urn:microsoft.com/office/officeart/2005/8/layout/orgChart1"/>
    <dgm:cxn modelId="{33E169BD-F132-40BB-81BC-286D88B9AE67}" type="presOf" srcId="{49B49468-0394-4F04-AEDE-47484E9EE7EB}" destId="{7B756329-E069-4D0D-9D3B-E0EDCE38E6B7}" srcOrd="0" destOrd="0" presId="urn:microsoft.com/office/officeart/2005/8/layout/orgChart1"/>
    <dgm:cxn modelId="{7438FABB-3A1D-43B4-9692-EFEB938EC4D6}" type="presOf" srcId="{49B49468-0394-4F04-AEDE-47484E9EE7EB}" destId="{21C2CA3D-A091-4DCD-BF2E-F24B2B248A02}" srcOrd="1" destOrd="0" presId="urn:microsoft.com/office/officeart/2005/8/layout/orgChart1"/>
    <dgm:cxn modelId="{64A48968-486E-4DD7-8FB5-777302D80E0B}" srcId="{0C73346A-DA87-4019-976E-125E5C6522B0}" destId="{49B49468-0394-4F04-AEDE-47484E9EE7EB}" srcOrd="0" destOrd="0" parTransId="{680B4E68-73BB-470D-91E9-71631C64105A}" sibTransId="{8A671A6C-70D8-41F0-9684-EC22DADB22CA}"/>
    <dgm:cxn modelId="{F449D8AD-2900-42DB-8C4B-AA8C6DB4B5D8}" type="presParOf" srcId="{7CD59A4B-D980-4C1F-A83B-CB71EBF95551}" destId="{11159795-52DD-4164-9897-58EF9E2CB4F4}" srcOrd="0" destOrd="0" presId="urn:microsoft.com/office/officeart/2005/8/layout/orgChart1"/>
    <dgm:cxn modelId="{6B830DB1-499A-4483-B27C-713AC9D6134E}" type="presParOf" srcId="{11159795-52DD-4164-9897-58EF9E2CB4F4}" destId="{5D4759D2-4866-43DE-AB50-582FF4F8EA40}" srcOrd="0" destOrd="0" presId="urn:microsoft.com/office/officeart/2005/8/layout/orgChart1"/>
    <dgm:cxn modelId="{A2CCA655-AF69-4474-B1FD-F29757175025}" type="presParOf" srcId="{5D4759D2-4866-43DE-AB50-582FF4F8EA40}" destId="{D5CC10AF-CAD5-4F47-9E52-5F79764A6D46}" srcOrd="0" destOrd="0" presId="urn:microsoft.com/office/officeart/2005/8/layout/orgChart1"/>
    <dgm:cxn modelId="{9AC6EB00-7162-4049-BDEF-6AC8EF73A945}" type="presParOf" srcId="{5D4759D2-4866-43DE-AB50-582FF4F8EA40}" destId="{FE10919E-70E7-43B0-8078-B6C760B1FE64}" srcOrd="1" destOrd="0" presId="urn:microsoft.com/office/officeart/2005/8/layout/orgChart1"/>
    <dgm:cxn modelId="{BE1819A6-EBCC-46AF-8B0B-853F4C88DF57}" type="presParOf" srcId="{11159795-52DD-4164-9897-58EF9E2CB4F4}" destId="{7C635323-4527-40DA-8E3D-EAB0E16D989A}" srcOrd="1" destOrd="0" presId="urn:microsoft.com/office/officeart/2005/8/layout/orgChart1"/>
    <dgm:cxn modelId="{B7407822-6D89-4FE1-8B73-5D99CA746046}" type="presParOf" srcId="{7C635323-4527-40DA-8E3D-EAB0E16D989A}" destId="{5BFC2807-40FD-4A51-85A6-7E88B2B8AB39}" srcOrd="0" destOrd="0" presId="urn:microsoft.com/office/officeart/2005/8/layout/orgChart1"/>
    <dgm:cxn modelId="{A2D11303-C1E6-42A6-A9D2-A895DF546F56}" type="presParOf" srcId="{7C635323-4527-40DA-8E3D-EAB0E16D989A}" destId="{84C8C64F-A5DA-4921-822F-CF30C444DC78}" srcOrd="1" destOrd="0" presId="urn:microsoft.com/office/officeart/2005/8/layout/orgChart1"/>
    <dgm:cxn modelId="{D0363A2A-38FE-4A7C-B47F-99676062E0D9}" type="presParOf" srcId="{84C8C64F-A5DA-4921-822F-CF30C444DC78}" destId="{69D93197-4549-4774-B5E4-AE0E3CC5117A}" srcOrd="0" destOrd="0" presId="urn:microsoft.com/office/officeart/2005/8/layout/orgChart1"/>
    <dgm:cxn modelId="{77DB1810-D117-4D70-AB65-B390ABB7787B}" type="presParOf" srcId="{69D93197-4549-4774-B5E4-AE0E3CC5117A}" destId="{7B756329-E069-4D0D-9D3B-E0EDCE38E6B7}" srcOrd="0" destOrd="0" presId="urn:microsoft.com/office/officeart/2005/8/layout/orgChart1"/>
    <dgm:cxn modelId="{D8AD2C82-C4A7-412B-BAD4-045EF1995A01}" type="presParOf" srcId="{69D93197-4549-4774-B5E4-AE0E3CC5117A}" destId="{21C2CA3D-A091-4DCD-BF2E-F24B2B248A02}" srcOrd="1" destOrd="0" presId="urn:microsoft.com/office/officeart/2005/8/layout/orgChart1"/>
    <dgm:cxn modelId="{FD0C476C-3780-4C68-9BE6-3CD153031CEE}" type="presParOf" srcId="{84C8C64F-A5DA-4921-822F-CF30C444DC78}" destId="{54FA583B-6A0F-4FE8-8047-2AE8D34F630E}" srcOrd="1" destOrd="0" presId="urn:microsoft.com/office/officeart/2005/8/layout/orgChart1"/>
    <dgm:cxn modelId="{26471DBE-B110-4B83-B4C9-266558835738}" type="presParOf" srcId="{84C8C64F-A5DA-4921-822F-CF30C444DC78}" destId="{04B2AFC2-E349-4C87-AA79-7FC75897EC5B}" srcOrd="2" destOrd="0" presId="urn:microsoft.com/office/officeart/2005/8/layout/orgChart1"/>
    <dgm:cxn modelId="{E7E412D6-EEA9-42AF-9E62-833BDB88D422}" type="presParOf" srcId="{7C635323-4527-40DA-8E3D-EAB0E16D989A}" destId="{690A42ED-D2A7-413A-8517-1BDCE3BFE9F5}" srcOrd="2" destOrd="0" presId="urn:microsoft.com/office/officeart/2005/8/layout/orgChart1"/>
    <dgm:cxn modelId="{461919ED-F147-4722-9DB0-2C5030060B1B}" type="presParOf" srcId="{7C635323-4527-40DA-8E3D-EAB0E16D989A}" destId="{4BEF8757-3508-4ECC-9704-B6A1F1DCF63A}" srcOrd="3" destOrd="0" presId="urn:microsoft.com/office/officeart/2005/8/layout/orgChart1"/>
    <dgm:cxn modelId="{DDC02641-D540-4C22-9EF3-CA894721F5E7}" type="presParOf" srcId="{4BEF8757-3508-4ECC-9704-B6A1F1DCF63A}" destId="{FDF4F3E2-4CDE-448A-BAF8-A9C121B84D0D}" srcOrd="0" destOrd="0" presId="urn:microsoft.com/office/officeart/2005/8/layout/orgChart1"/>
    <dgm:cxn modelId="{2CE17A71-B782-4E7E-AC5C-AF3F9A6FBFB8}" type="presParOf" srcId="{FDF4F3E2-4CDE-448A-BAF8-A9C121B84D0D}" destId="{497860C5-AB2F-44DA-A309-7BF5BE2E2483}" srcOrd="0" destOrd="0" presId="urn:microsoft.com/office/officeart/2005/8/layout/orgChart1"/>
    <dgm:cxn modelId="{E597789E-2BFC-486F-96B4-ACCD27199074}" type="presParOf" srcId="{FDF4F3E2-4CDE-448A-BAF8-A9C121B84D0D}" destId="{B61B8ABB-DC93-4089-8226-60A713423D47}" srcOrd="1" destOrd="0" presId="urn:microsoft.com/office/officeart/2005/8/layout/orgChart1"/>
    <dgm:cxn modelId="{86E95DAA-00C6-4890-A3F6-E1B93A6BCE7D}" type="presParOf" srcId="{4BEF8757-3508-4ECC-9704-B6A1F1DCF63A}" destId="{A7877B85-7C19-4D68-86B2-7CB7C1DAF8A7}" srcOrd="1" destOrd="0" presId="urn:microsoft.com/office/officeart/2005/8/layout/orgChart1"/>
    <dgm:cxn modelId="{888089EB-6466-4AF7-86C2-AF845614A0D2}" type="presParOf" srcId="{4BEF8757-3508-4ECC-9704-B6A1F1DCF63A}" destId="{11C93FFB-5F5C-444D-85E9-6FC853C99BD5}" srcOrd="2" destOrd="0" presId="urn:microsoft.com/office/officeart/2005/8/layout/orgChart1"/>
    <dgm:cxn modelId="{69CB454A-5C90-4792-8DEC-26380DB8AD59}" type="presParOf" srcId="{7C635323-4527-40DA-8E3D-EAB0E16D989A}" destId="{5FE860E3-D200-49C0-A8C9-AE00728E2DC8}" srcOrd="4" destOrd="0" presId="urn:microsoft.com/office/officeart/2005/8/layout/orgChart1"/>
    <dgm:cxn modelId="{D137B90A-E077-488F-9947-B76CB78C4AD0}" type="presParOf" srcId="{7C635323-4527-40DA-8E3D-EAB0E16D989A}" destId="{16BCE38D-2574-442B-9348-DFD0BE2DFDFE}" srcOrd="5" destOrd="0" presId="urn:microsoft.com/office/officeart/2005/8/layout/orgChart1"/>
    <dgm:cxn modelId="{EFE3FAA6-4140-4CD2-A233-E6AA11AC985F}" type="presParOf" srcId="{16BCE38D-2574-442B-9348-DFD0BE2DFDFE}" destId="{4D4CB8E5-6055-4952-8569-4C7526CB9023}" srcOrd="0" destOrd="0" presId="urn:microsoft.com/office/officeart/2005/8/layout/orgChart1"/>
    <dgm:cxn modelId="{C986C77F-A149-4913-9230-0A4F371ECF39}" type="presParOf" srcId="{4D4CB8E5-6055-4952-8569-4C7526CB9023}" destId="{8CC1C1A0-029C-4541-A5F8-8FD0C1051B7F}" srcOrd="0" destOrd="0" presId="urn:microsoft.com/office/officeart/2005/8/layout/orgChart1"/>
    <dgm:cxn modelId="{5C05A429-BE69-4F52-839F-ED65F36C81A0}" type="presParOf" srcId="{4D4CB8E5-6055-4952-8569-4C7526CB9023}" destId="{62D3E51A-EE7E-4547-A8F8-23083C9BA915}" srcOrd="1" destOrd="0" presId="urn:microsoft.com/office/officeart/2005/8/layout/orgChart1"/>
    <dgm:cxn modelId="{B1D51486-19CC-4EE7-87C1-C8D905D52443}" type="presParOf" srcId="{16BCE38D-2574-442B-9348-DFD0BE2DFDFE}" destId="{1CCA156C-B4E0-4438-B584-FB2F9977D161}" srcOrd="1" destOrd="0" presId="urn:microsoft.com/office/officeart/2005/8/layout/orgChart1"/>
    <dgm:cxn modelId="{17E52772-B679-4566-9E32-1B4338F31C19}" type="presParOf" srcId="{16BCE38D-2574-442B-9348-DFD0BE2DFDFE}" destId="{4A3DC70B-81E5-4EB4-A724-970EEC57FF99}" srcOrd="2" destOrd="0" presId="urn:microsoft.com/office/officeart/2005/8/layout/orgChart1"/>
    <dgm:cxn modelId="{3961BD4D-455E-406A-98FF-618F33CFE48F}" type="presParOf" srcId="{7C635323-4527-40DA-8E3D-EAB0E16D989A}" destId="{B185D066-621E-42C5-9FEB-6EE72D8B947F}" srcOrd="6" destOrd="0" presId="urn:microsoft.com/office/officeart/2005/8/layout/orgChart1"/>
    <dgm:cxn modelId="{C6D93F15-4A6B-4563-91D2-87B7303D5CAE}" type="presParOf" srcId="{7C635323-4527-40DA-8E3D-EAB0E16D989A}" destId="{A9EE58E0-2991-4697-83B7-2AB0AAF6DC2E}" srcOrd="7" destOrd="0" presId="urn:microsoft.com/office/officeart/2005/8/layout/orgChart1"/>
    <dgm:cxn modelId="{3EF21B17-36D4-40A7-A6AC-DD9BFE588AE8}" type="presParOf" srcId="{A9EE58E0-2991-4697-83B7-2AB0AAF6DC2E}" destId="{33CFDBE0-2B8D-4F85-84F9-C533917AADF0}" srcOrd="0" destOrd="0" presId="urn:microsoft.com/office/officeart/2005/8/layout/orgChart1"/>
    <dgm:cxn modelId="{C8785089-BC09-410F-818E-960B7F70B15D}" type="presParOf" srcId="{33CFDBE0-2B8D-4F85-84F9-C533917AADF0}" destId="{328D7783-A8B0-493D-9655-E1866AE5B806}" srcOrd="0" destOrd="0" presId="urn:microsoft.com/office/officeart/2005/8/layout/orgChart1"/>
    <dgm:cxn modelId="{C36BA384-DBBB-4C97-ACD4-FB30E9B972F2}" type="presParOf" srcId="{33CFDBE0-2B8D-4F85-84F9-C533917AADF0}" destId="{20ADC09B-0B32-4D16-91CD-9D9B5F64DBAA}" srcOrd="1" destOrd="0" presId="urn:microsoft.com/office/officeart/2005/8/layout/orgChart1"/>
    <dgm:cxn modelId="{733B204E-D649-4AFF-AE38-E12BEF1978D7}" type="presParOf" srcId="{A9EE58E0-2991-4697-83B7-2AB0AAF6DC2E}" destId="{3D1954A0-3806-41AF-9A70-2E8DC8424182}" srcOrd="1" destOrd="0" presId="urn:microsoft.com/office/officeart/2005/8/layout/orgChart1"/>
    <dgm:cxn modelId="{0E834F4B-8B06-4A94-A55B-D43C910618B7}" type="presParOf" srcId="{A9EE58E0-2991-4697-83B7-2AB0AAF6DC2E}" destId="{DA5B8DA7-9C30-4FAE-BBF7-C86567BCDF64}" srcOrd="2" destOrd="0" presId="urn:microsoft.com/office/officeart/2005/8/layout/orgChart1"/>
    <dgm:cxn modelId="{0D264789-601D-4F9B-ACFF-1AB0214DF8A0}" type="presParOf" srcId="{11159795-52DD-4164-9897-58EF9E2CB4F4}" destId="{C0B1D45F-51A6-40A6-80EF-8844C912766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376836-0BAC-4829-BC81-6874E597F618}" type="doc">
      <dgm:prSet loTypeId="urn:microsoft.com/office/officeart/2005/8/layout/orgChart1" loCatId="hierarchy" qsTypeId="urn:microsoft.com/office/officeart/2005/8/quickstyle/3d1" qsCatId="3D" csTypeId="urn:microsoft.com/office/officeart/2005/8/colors/accent1_2#1" csCatId="accent1" phldr="1"/>
      <dgm:spPr/>
    </dgm:pt>
    <dgm:pt modelId="{B95FE1B3-545F-48DE-8103-37EAA7C6156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effectLst/>
              <a:latin typeface="Times New Roman" panose="02020603050405020304" pitchFamily="18" charset="0"/>
              <a:cs typeface="Times New Roman" panose="02020603050405020304" pitchFamily="18" charset="0"/>
            </a:rPr>
            <a:t> </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Неналоговые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доходы бюджета  МО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effectLst/>
              <a:latin typeface="Times New Roman" panose="02020603050405020304" pitchFamily="18" charset="0"/>
              <a:cs typeface="Times New Roman" panose="02020603050405020304" pitchFamily="18" charset="0"/>
            </a:rPr>
            <a:t>Угранский</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район»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Смоленской области (</a:t>
          </a:r>
          <a:r>
            <a:rPr kumimoji="0" lang="ru-RU" altLang="ru-RU" sz="1400" b="1" i="0" u="none" strike="noStrike" cap="none" normalizeH="0" baseline="0" dirty="0" err="1" smtClean="0">
              <a:ln/>
              <a:effectLst/>
              <a:latin typeface="Times New Roman" panose="02020603050405020304" pitchFamily="18" charset="0"/>
              <a:cs typeface="Times New Roman" panose="02020603050405020304" pitchFamily="18" charset="0"/>
            </a:rPr>
            <a:t>тыс.руб</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a:t>
          </a:r>
          <a:r>
            <a:rPr kumimoji="0" lang="ru-RU" altLang="ru-RU" sz="1400" b="0" i="0" u="none" strike="noStrike" cap="none" normalizeH="0" baseline="0" dirty="0" smtClean="0">
              <a:ln/>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 2017 -</a:t>
          </a:r>
          <a:r>
            <a:rPr kumimoji="0" lang="ru-RU" altLang="ru-RU" sz="1400" b="1" i="0" u="none" strike="noStrike" cap="none" normalizeH="0" baseline="0" dirty="0" smtClean="0">
              <a:ln/>
              <a:effectLst/>
              <a:latin typeface="Arial" panose="020B0604020202020204" pitchFamily="34" charset="0"/>
            </a:rPr>
            <a:t>2035.0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2018- 1885,1</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2019- 1959,6</a:t>
          </a:r>
        </a:p>
      </dgm:t>
    </dgm:pt>
    <dgm:pt modelId="{012FCB13-2659-4091-9947-F561A7CDBFFF}" type="parTrans" cxnId="{279A9036-74EB-4476-ABC8-CFB190969550}">
      <dgm:prSet/>
      <dgm:spPr/>
      <dgm:t>
        <a:bodyPr/>
        <a:lstStyle/>
        <a:p>
          <a:endParaRPr lang="ru-RU"/>
        </a:p>
      </dgm:t>
    </dgm:pt>
    <dgm:pt modelId="{46DBE421-0E0A-4718-A53C-F214BE357CC4}" type="sibTrans" cxnId="{279A9036-74EB-4476-ABC8-CFB190969550}">
      <dgm:prSet/>
      <dgm:spPr/>
      <dgm:t>
        <a:bodyPr/>
        <a:lstStyle/>
        <a:p>
          <a:endParaRPr lang="ru-RU"/>
        </a:p>
      </dgm:t>
    </dgm:pt>
    <dgm:pt modelId="{E7281D51-497B-4144-9889-A4024B6AA2E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Доходы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от использования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имущества,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находящегося 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государственной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и муниципальной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собственности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2017-1351,4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2018-1499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2019-1538,7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9C30AB53-BCDD-4A92-8508-7F1E63870011}" type="parTrans" cxnId="{599EFD9A-ED16-4431-89EB-F7EBA259CB2F}">
      <dgm:prSet/>
      <dgm:spPr/>
      <dgm:t>
        <a:bodyPr/>
        <a:lstStyle/>
        <a:p>
          <a:endParaRPr lang="ru-RU"/>
        </a:p>
      </dgm:t>
    </dgm:pt>
    <dgm:pt modelId="{F957DC0C-CEFA-4846-9AA6-A57702EA8A38}" type="sibTrans" cxnId="{599EFD9A-ED16-4431-89EB-F7EBA259CB2F}">
      <dgm:prSet/>
      <dgm:spPr/>
      <dgm:t>
        <a:bodyPr/>
        <a:lstStyle/>
        <a:p>
          <a:endParaRPr lang="ru-RU"/>
        </a:p>
      </dgm:t>
    </dgm:pt>
    <dgm:pt modelId="{F17F1279-C9CF-4B54-B1FC-358FC6E7E74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Платежи при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пользовании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природными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ресурсами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2017-101,5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2018-106,1</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2018-110,3</a:t>
          </a:r>
        </a:p>
      </dgm:t>
    </dgm:pt>
    <dgm:pt modelId="{9C177CE2-E35B-4602-8250-709C50CE2482}" type="parTrans" cxnId="{31B64CEF-7A1D-48ED-B324-DE262E26B30B}">
      <dgm:prSet/>
      <dgm:spPr/>
      <dgm:t>
        <a:bodyPr/>
        <a:lstStyle/>
        <a:p>
          <a:endParaRPr lang="ru-RU"/>
        </a:p>
      </dgm:t>
    </dgm:pt>
    <dgm:pt modelId="{6A873BDE-6C1D-4605-87A2-5666CE007582}" type="sibTrans" cxnId="{31B64CEF-7A1D-48ED-B324-DE262E26B30B}">
      <dgm:prSet/>
      <dgm:spPr/>
      <dgm:t>
        <a:bodyPr/>
        <a:lstStyle/>
        <a:p>
          <a:endParaRPr lang="ru-RU"/>
        </a:p>
      </dgm:t>
    </dgm:pt>
    <dgm:pt modelId="{AA78E22B-6F87-4CC2-B793-AE7CF1BA6FF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effectLst/>
              <a:latin typeface="Times New Roman" panose="02020603050405020304" pitchFamily="18" charset="0"/>
              <a:cs typeface="Times New Roman" panose="02020603050405020304" pitchFamily="18" charset="0"/>
            </a:rPr>
            <a:t>                                                                            </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Доходы от продажи материальных и нематериальных активов</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0</a:t>
          </a:r>
        </a:p>
      </dgm:t>
    </dgm:pt>
    <dgm:pt modelId="{1985ECFB-E785-4F14-A493-1098F22772C7}" type="parTrans" cxnId="{85013957-DC50-4CA7-B005-E426328BAB72}">
      <dgm:prSet/>
      <dgm:spPr/>
      <dgm:t>
        <a:bodyPr/>
        <a:lstStyle/>
        <a:p>
          <a:endParaRPr lang="ru-RU"/>
        </a:p>
      </dgm:t>
    </dgm:pt>
    <dgm:pt modelId="{9FBC9D02-9F46-45AE-B117-9CFB8F0889BE}" type="sibTrans" cxnId="{85013957-DC50-4CA7-B005-E426328BAB72}">
      <dgm:prSet/>
      <dgm:spPr/>
      <dgm:t>
        <a:bodyPr/>
        <a:lstStyle/>
        <a:p>
          <a:endParaRPr lang="ru-RU"/>
        </a:p>
      </dgm:t>
    </dgm:pt>
    <dgm:pt modelId="{1FB59F35-1172-4D81-A6CF-410AE212BB6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Штрафы,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санкции, возмещение ущерба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2017- 266,6</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2018-280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2019-310,6</a:t>
          </a:r>
        </a:p>
      </dgm:t>
    </dgm:pt>
    <dgm:pt modelId="{EE4A150D-7421-4F9C-9AFC-B55C4B34B29C}" type="parTrans" cxnId="{31ED8F88-BADA-48D7-9F09-6685A81817C3}">
      <dgm:prSet/>
      <dgm:spPr/>
      <dgm:t>
        <a:bodyPr/>
        <a:lstStyle/>
        <a:p>
          <a:endParaRPr lang="ru-RU"/>
        </a:p>
      </dgm:t>
    </dgm:pt>
    <dgm:pt modelId="{DE90FECE-34C8-4FAB-95C5-5FC98F96E7B5}" type="sibTrans" cxnId="{31ED8F88-BADA-48D7-9F09-6685A81817C3}">
      <dgm:prSet/>
      <dgm:spPr/>
      <dgm:t>
        <a:bodyPr/>
        <a:lstStyle/>
        <a:p>
          <a:endParaRPr lang="ru-RU"/>
        </a:p>
      </dgm:t>
    </dgm:pt>
    <dgm:pt modelId="{137F9534-52CD-4CF3-98FF-DBC24CEE841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Доходы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от  оказания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платных  услуг( работ)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и компенсации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затрат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Государства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2017- 315.5 </a:t>
          </a:r>
        </a:p>
      </dgm:t>
    </dgm:pt>
    <dgm:pt modelId="{E582169F-2F42-4C4A-B92C-FB939BDA6576}" type="parTrans" cxnId="{3FB7D490-4563-41B9-8A12-A4C61C63750F}">
      <dgm:prSet/>
      <dgm:spPr/>
      <dgm:t>
        <a:bodyPr/>
        <a:lstStyle/>
        <a:p>
          <a:endParaRPr lang="ru-RU"/>
        </a:p>
      </dgm:t>
    </dgm:pt>
    <dgm:pt modelId="{4E92866D-9D97-4E25-8242-646AF76DBFD8}" type="sibTrans" cxnId="{3FB7D490-4563-41B9-8A12-A4C61C63750F}">
      <dgm:prSet/>
      <dgm:spPr/>
      <dgm:t>
        <a:bodyPr/>
        <a:lstStyle/>
        <a:p>
          <a:endParaRPr lang="ru-RU"/>
        </a:p>
      </dgm:t>
    </dgm:pt>
    <dgm:pt modelId="{36E45611-B6B9-4F3B-9938-A6EAAC62A5F0}" type="pres">
      <dgm:prSet presAssocID="{58376836-0BAC-4829-BC81-6874E597F618}" presName="hierChild1" presStyleCnt="0">
        <dgm:presLayoutVars>
          <dgm:orgChart val="1"/>
          <dgm:chPref val="1"/>
          <dgm:dir/>
          <dgm:animOne val="branch"/>
          <dgm:animLvl val="lvl"/>
          <dgm:resizeHandles/>
        </dgm:presLayoutVars>
      </dgm:prSet>
      <dgm:spPr/>
    </dgm:pt>
    <dgm:pt modelId="{6C96CB8C-30E5-46D8-8BFD-C5BDB202CA0A}" type="pres">
      <dgm:prSet presAssocID="{B95FE1B3-545F-48DE-8103-37EAA7C61566}" presName="hierRoot1" presStyleCnt="0">
        <dgm:presLayoutVars>
          <dgm:hierBranch/>
        </dgm:presLayoutVars>
      </dgm:prSet>
      <dgm:spPr/>
    </dgm:pt>
    <dgm:pt modelId="{1CE61E8C-6DA0-457B-BE8B-CA2F35C6A237}" type="pres">
      <dgm:prSet presAssocID="{B95FE1B3-545F-48DE-8103-37EAA7C61566}" presName="rootComposite1" presStyleCnt="0"/>
      <dgm:spPr/>
    </dgm:pt>
    <dgm:pt modelId="{47AF6FED-87B2-458B-AA0F-620BFE0BF041}" type="pres">
      <dgm:prSet presAssocID="{B95FE1B3-545F-48DE-8103-37EAA7C61566}" presName="rootText1" presStyleLbl="node0" presStyleIdx="0" presStyleCnt="1" custScaleX="229752" custScaleY="258712" custLinFactNeighborX="11301" custLinFactNeighborY="0">
        <dgm:presLayoutVars>
          <dgm:chPref val="3"/>
        </dgm:presLayoutVars>
      </dgm:prSet>
      <dgm:spPr/>
      <dgm:t>
        <a:bodyPr/>
        <a:lstStyle/>
        <a:p>
          <a:endParaRPr lang="ru-RU"/>
        </a:p>
      </dgm:t>
    </dgm:pt>
    <dgm:pt modelId="{DE5161BC-6BB8-4FC3-AE92-A8905C6F9A20}" type="pres">
      <dgm:prSet presAssocID="{B95FE1B3-545F-48DE-8103-37EAA7C61566}" presName="rootConnector1" presStyleLbl="node1" presStyleIdx="0" presStyleCnt="0"/>
      <dgm:spPr/>
      <dgm:t>
        <a:bodyPr/>
        <a:lstStyle/>
        <a:p>
          <a:endParaRPr lang="ru-RU"/>
        </a:p>
      </dgm:t>
    </dgm:pt>
    <dgm:pt modelId="{0DEBD83B-138B-4DA7-ACC7-C9474C5BA204}" type="pres">
      <dgm:prSet presAssocID="{B95FE1B3-545F-48DE-8103-37EAA7C61566}" presName="hierChild2" presStyleCnt="0"/>
      <dgm:spPr/>
    </dgm:pt>
    <dgm:pt modelId="{879B6AE2-5F19-4304-91F9-B3E0C76DEA80}" type="pres">
      <dgm:prSet presAssocID="{9C30AB53-BCDD-4A92-8508-7F1E63870011}" presName="Name35" presStyleLbl="parChTrans1D2" presStyleIdx="0" presStyleCnt="5"/>
      <dgm:spPr/>
      <dgm:t>
        <a:bodyPr/>
        <a:lstStyle/>
        <a:p>
          <a:endParaRPr lang="ru-RU"/>
        </a:p>
      </dgm:t>
    </dgm:pt>
    <dgm:pt modelId="{E68FE999-09ED-4702-94EE-745EB9F33C63}" type="pres">
      <dgm:prSet presAssocID="{E7281D51-497B-4144-9889-A4024B6AA2E4}" presName="hierRoot2" presStyleCnt="0">
        <dgm:presLayoutVars>
          <dgm:hierBranch/>
        </dgm:presLayoutVars>
      </dgm:prSet>
      <dgm:spPr/>
    </dgm:pt>
    <dgm:pt modelId="{9C16FC41-848A-47AD-A55F-A631F58F7422}" type="pres">
      <dgm:prSet presAssocID="{E7281D51-497B-4144-9889-A4024B6AA2E4}" presName="rootComposite" presStyleCnt="0"/>
      <dgm:spPr/>
    </dgm:pt>
    <dgm:pt modelId="{1A8EE8B0-C6AA-4284-A658-FADE71F3215A}" type="pres">
      <dgm:prSet presAssocID="{E7281D51-497B-4144-9889-A4024B6AA2E4}" presName="rootText" presStyleLbl="node2" presStyleIdx="0" presStyleCnt="5" custScaleX="123192" custScaleY="393870" custLinFactNeighborX="-2153" custLinFactNeighborY="2503">
        <dgm:presLayoutVars>
          <dgm:chPref val="3"/>
        </dgm:presLayoutVars>
      </dgm:prSet>
      <dgm:spPr/>
      <dgm:t>
        <a:bodyPr/>
        <a:lstStyle/>
        <a:p>
          <a:endParaRPr lang="ru-RU"/>
        </a:p>
      </dgm:t>
    </dgm:pt>
    <dgm:pt modelId="{1F98DCA3-85CD-4CCF-802E-3D5B24D3E0E9}" type="pres">
      <dgm:prSet presAssocID="{E7281D51-497B-4144-9889-A4024B6AA2E4}" presName="rootConnector" presStyleLbl="node2" presStyleIdx="0" presStyleCnt="5"/>
      <dgm:spPr/>
      <dgm:t>
        <a:bodyPr/>
        <a:lstStyle/>
        <a:p>
          <a:endParaRPr lang="ru-RU"/>
        </a:p>
      </dgm:t>
    </dgm:pt>
    <dgm:pt modelId="{3CF22D36-C042-4163-9013-C635415EAEFD}" type="pres">
      <dgm:prSet presAssocID="{E7281D51-497B-4144-9889-A4024B6AA2E4}" presName="hierChild4" presStyleCnt="0"/>
      <dgm:spPr/>
    </dgm:pt>
    <dgm:pt modelId="{B8160737-D075-4F66-8273-F8DC8C5649B2}" type="pres">
      <dgm:prSet presAssocID="{E7281D51-497B-4144-9889-A4024B6AA2E4}" presName="hierChild5" presStyleCnt="0"/>
      <dgm:spPr/>
    </dgm:pt>
    <dgm:pt modelId="{816AAEF7-525D-4DD7-862B-73C5BE5C8FA6}" type="pres">
      <dgm:prSet presAssocID="{9C177CE2-E35B-4602-8250-709C50CE2482}" presName="Name35" presStyleLbl="parChTrans1D2" presStyleIdx="1" presStyleCnt="5"/>
      <dgm:spPr/>
      <dgm:t>
        <a:bodyPr/>
        <a:lstStyle/>
        <a:p>
          <a:endParaRPr lang="ru-RU"/>
        </a:p>
      </dgm:t>
    </dgm:pt>
    <dgm:pt modelId="{3FBF229D-FC63-4584-85C0-EF0067D1A7F9}" type="pres">
      <dgm:prSet presAssocID="{F17F1279-C9CF-4B54-B1FC-358FC6E7E741}" presName="hierRoot2" presStyleCnt="0">
        <dgm:presLayoutVars>
          <dgm:hierBranch/>
        </dgm:presLayoutVars>
      </dgm:prSet>
      <dgm:spPr/>
    </dgm:pt>
    <dgm:pt modelId="{33FCFA02-8A30-4E89-B920-D60AF853D9E9}" type="pres">
      <dgm:prSet presAssocID="{F17F1279-C9CF-4B54-B1FC-358FC6E7E741}" presName="rootComposite" presStyleCnt="0"/>
      <dgm:spPr/>
    </dgm:pt>
    <dgm:pt modelId="{2F1B6222-DDBE-4290-BEE9-51B32C550B3B}" type="pres">
      <dgm:prSet presAssocID="{F17F1279-C9CF-4B54-B1FC-358FC6E7E741}" presName="rootText" presStyleLbl="node2" presStyleIdx="1" presStyleCnt="5" custScaleX="139053" custScaleY="263323">
        <dgm:presLayoutVars>
          <dgm:chPref val="3"/>
        </dgm:presLayoutVars>
      </dgm:prSet>
      <dgm:spPr/>
      <dgm:t>
        <a:bodyPr/>
        <a:lstStyle/>
        <a:p>
          <a:endParaRPr lang="ru-RU"/>
        </a:p>
      </dgm:t>
    </dgm:pt>
    <dgm:pt modelId="{387570CC-0A22-495C-93A3-B9B12692BD36}" type="pres">
      <dgm:prSet presAssocID="{F17F1279-C9CF-4B54-B1FC-358FC6E7E741}" presName="rootConnector" presStyleLbl="node2" presStyleIdx="1" presStyleCnt="5"/>
      <dgm:spPr/>
      <dgm:t>
        <a:bodyPr/>
        <a:lstStyle/>
        <a:p>
          <a:endParaRPr lang="ru-RU"/>
        </a:p>
      </dgm:t>
    </dgm:pt>
    <dgm:pt modelId="{A7F910B5-6A0D-4AE6-8414-172AEDE4F1B5}" type="pres">
      <dgm:prSet presAssocID="{F17F1279-C9CF-4B54-B1FC-358FC6E7E741}" presName="hierChild4" presStyleCnt="0"/>
      <dgm:spPr/>
    </dgm:pt>
    <dgm:pt modelId="{F86B9448-E783-446D-B366-A45BE3AE2484}" type="pres">
      <dgm:prSet presAssocID="{F17F1279-C9CF-4B54-B1FC-358FC6E7E741}" presName="hierChild5" presStyleCnt="0"/>
      <dgm:spPr/>
    </dgm:pt>
    <dgm:pt modelId="{35D8C196-1587-41CA-B63D-56C052CEF625}" type="pres">
      <dgm:prSet presAssocID="{1985ECFB-E785-4F14-A493-1098F22772C7}" presName="Name35" presStyleLbl="parChTrans1D2" presStyleIdx="2" presStyleCnt="5"/>
      <dgm:spPr/>
      <dgm:t>
        <a:bodyPr/>
        <a:lstStyle/>
        <a:p>
          <a:endParaRPr lang="ru-RU"/>
        </a:p>
      </dgm:t>
    </dgm:pt>
    <dgm:pt modelId="{07BE0985-A4D6-4803-8BA7-F8EF6DE7DA89}" type="pres">
      <dgm:prSet presAssocID="{AA78E22B-6F87-4CC2-B793-AE7CF1BA6FFC}" presName="hierRoot2" presStyleCnt="0">
        <dgm:presLayoutVars>
          <dgm:hierBranch/>
        </dgm:presLayoutVars>
      </dgm:prSet>
      <dgm:spPr/>
    </dgm:pt>
    <dgm:pt modelId="{9D6E80AD-CEC7-4A11-AF28-70BBAD8A17DA}" type="pres">
      <dgm:prSet presAssocID="{AA78E22B-6F87-4CC2-B793-AE7CF1BA6FFC}" presName="rootComposite" presStyleCnt="0"/>
      <dgm:spPr/>
    </dgm:pt>
    <dgm:pt modelId="{21C61543-3563-4F42-872B-D32DFACCFBC2}" type="pres">
      <dgm:prSet presAssocID="{AA78E22B-6F87-4CC2-B793-AE7CF1BA6FFC}" presName="rootText" presStyleLbl="node2" presStyleIdx="2" presStyleCnt="5" custScaleX="107586" custScaleY="321322">
        <dgm:presLayoutVars>
          <dgm:chPref val="3"/>
        </dgm:presLayoutVars>
      </dgm:prSet>
      <dgm:spPr/>
      <dgm:t>
        <a:bodyPr/>
        <a:lstStyle/>
        <a:p>
          <a:endParaRPr lang="ru-RU"/>
        </a:p>
      </dgm:t>
    </dgm:pt>
    <dgm:pt modelId="{C9D9E4F4-55C9-4524-BBC6-ED44CF94994A}" type="pres">
      <dgm:prSet presAssocID="{AA78E22B-6F87-4CC2-B793-AE7CF1BA6FFC}" presName="rootConnector" presStyleLbl="node2" presStyleIdx="2" presStyleCnt="5"/>
      <dgm:spPr/>
      <dgm:t>
        <a:bodyPr/>
        <a:lstStyle/>
        <a:p>
          <a:endParaRPr lang="ru-RU"/>
        </a:p>
      </dgm:t>
    </dgm:pt>
    <dgm:pt modelId="{9280E61C-56D5-47A2-8AB8-8FFF93070E4D}" type="pres">
      <dgm:prSet presAssocID="{AA78E22B-6F87-4CC2-B793-AE7CF1BA6FFC}" presName="hierChild4" presStyleCnt="0"/>
      <dgm:spPr/>
    </dgm:pt>
    <dgm:pt modelId="{5C0B433B-2AC6-4FCB-868E-A76B61E56C25}" type="pres">
      <dgm:prSet presAssocID="{AA78E22B-6F87-4CC2-B793-AE7CF1BA6FFC}" presName="hierChild5" presStyleCnt="0"/>
      <dgm:spPr/>
    </dgm:pt>
    <dgm:pt modelId="{01D81832-38EB-48CB-9E1B-441CC02242B4}" type="pres">
      <dgm:prSet presAssocID="{EE4A150D-7421-4F9C-9AFC-B55C4B34B29C}" presName="Name35" presStyleLbl="parChTrans1D2" presStyleIdx="3" presStyleCnt="5"/>
      <dgm:spPr/>
      <dgm:t>
        <a:bodyPr/>
        <a:lstStyle/>
        <a:p>
          <a:endParaRPr lang="ru-RU"/>
        </a:p>
      </dgm:t>
    </dgm:pt>
    <dgm:pt modelId="{A53316BF-7921-4DEB-BEA1-C5AA38289A9B}" type="pres">
      <dgm:prSet presAssocID="{1FB59F35-1172-4D81-A6CF-410AE212BB6E}" presName="hierRoot2" presStyleCnt="0">
        <dgm:presLayoutVars>
          <dgm:hierBranch/>
        </dgm:presLayoutVars>
      </dgm:prSet>
      <dgm:spPr/>
    </dgm:pt>
    <dgm:pt modelId="{C3D42966-CCBB-4E57-9475-EAF9964B3807}" type="pres">
      <dgm:prSet presAssocID="{1FB59F35-1172-4D81-A6CF-410AE212BB6E}" presName="rootComposite" presStyleCnt="0"/>
      <dgm:spPr/>
    </dgm:pt>
    <dgm:pt modelId="{E665CCA5-7F75-4740-85D4-EC8AD20B15C5}" type="pres">
      <dgm:prSet presAssocID="{1FB59F35-1172-4D81-A6CF-410AE212BB6E}" presName="rootText" presStyleLbl="node2" presStyleIdx="3" presStyleCnt="5" custScaleX="120413" custScaleY="255587">
        <dgm:presLayoutVars>
          <dgm:chPref val="3"/>
        </dgm:presLayoutVars>
      </dgm:prSet>
      <dgm:spPr/>
      <dgm:t>
        <a:bodyPr/>
        <a:lstStyle/>
        <a:p>
          <a:endParaRPr lang="ru-RU"/>
        </a:p>
      </dgm:t>
    </dgm:pt>
    <dgm:pt modelId="{76AAF305-534D-4FCA-87C5-F05D075EAFAC}" type="pres">
      <dgm:prSet presAssocID="{1FB59F35-1172-4D81-A6CF-410AE212BB6E}" presName="rootConnector" presStyleLbl="node2" presStyleIdx="3" presStyleCnt="5"/>
      <dgm:spPr/>
      <dgm:t>
        <a:bodyPr/>
        <a:lstStyle/>
        <a:p>
          <a:endParaRPr lang="ru-RU"/>
        </a:p>
      </dgm:t>
    </dgm:pt>
    <dgm:pt modelId="{1C128959-1DE8-47C3-8C67-8D5C4FA0B4ED}" type="pres">
      <dgm:prSet presAssocID="{1FB59F35-1172-4D81-A6CF-410AE212BB6E}" presName="hierChild4" presStyleCnt="0"/>
      <dgm:spPr/>
    </dgm:pt>
    <dgm:pt modelId="{528EB3F3-5C39-4A61-851A-717F87CF3144}" type="pres">
      <dgm:prSet presAssocID="{1FB59F35-1172-4D81-A6CF-410AE212BB6E}" presName="hierChild5" presStyleCnt="0"/>
      <dgm:spPr/>
    </dgm:pt>
    <dgm:pt modelId="{050C7A7C-ECDA-4C6C-933E-6882D106B4A6}" type="pres">
      <dgm:prSet presAssocID="{E582169F-2F42-4C4A-B92C-FB939BDA6576}" presName="Name35" presStyleLbl="parChTrans1D2" presStyleIdx="4" presStyleCnt="5"/>
      <dgm:spPr/>
      <dgm:t>
        <a:bodyPr/>
        <a:lstStyle/>
        <a:p>
          <a:endParaRPr lang="ru-RU"/>
        </a:p>
      </dgm:t>
    </dgm:pt>
    <dgm:pt modelId="{21B0A329-14E8-4C7E-86C6-DD0E0D796BAE}" type="pres">
      <dgm:prSet presAssocID="{137F9534-52CD-4CF3-98FF-DBC24CEE8412}" presName="hierRoot2" presStyleCnt="0">
        <dgm:presLayoutVars>
          <dgm:hierBranch/>
        </dgm:presLayoutVars>
      </dgm:prSet>
      <dgm:spPr/>
    </dgm:pt>
    <dgm:pt modelId="{22BED659-171C-4A7D-A5AE-DA3D2EF7AEC3}" type="pres">
      <dgm:prSet presAssocID="{137F9534-52CD-4CF3-98FF-DBC24CEE8412}" presName="rootComposite" presStyleCnt="0"/>
      <dgm:spPr/>
    </dgm:pt>
    <dgm:pt modelId="{A91EBAE2-E626-49D8-943C-755F93216F0B}" type="pres">
      <dgm:prSet presAssocID="{137F9534-52CD-4CF3-98FF-DBC24CEE8412}" presName="rootText" presStyleLbl="node2" presStyleIdx="4" presStyleCnt="5" custScaleX="100361" custScaleY="261379">
        <dgm:presLayoutVars>
          <dgm:chPref val="3"/>
        </dgm:presLayoutVars>
      </dgm:prSet>
      <dgm:spPr/>
      <dgm:t>
        <a:bodyPr/>
        <a:lstStyle/>
        <a:p>
          <a:endParaRPr lang="ru-RU"/>
        </a:p>
      </dgm:t>
    </dgm:pt>
    <dgm:pt modelId="{9742C5D9-03A3-47C6-BF84-FEB000A050DA}" type="pres">
      <dgm:prSet presAssocID="{137F9534-52CD-4CF3-98FF-DBC24CEE8412}" presName="rootConnector" presStyleLbl="node2" presStyleIdx="4" presStyleCnt="5"/>
      <dgm:spPr/>
      <dgm:t>
        <a:bodyPr/>
        <a:lstStyle/>
        <a:p>
          <a:endParaRPr lang="ru-RU"/>
        </a:p>
      </dgm:t>
    </dgm:pt>
    <dgm:pt modelId="{087469B6-85EA-4F48-BA8D-FC2EADC1F5A1}" type="pres">
      <dgm:prSet presAssocID="{137F9534-52CD-4CF3-98FF-DBC24CEE8412}" presName="hierChild4" presStyleCnt="0"/>
      <dgm:spPr/>
    </dgm:pt>
    <dgm:pt modelId="{1F1D1B67-E3C9-4E98-84D3-AC86C5A553E9}" type="pres">
      <dgm:prSet presAssocID="{137F9534-52CD-4CF3-98FF-DBC24CEE8412}" presName="hierChild5" presStyleCnt="0"/>
      <dgm:spPr/>
    </dgm:pt>
    <dgm:pt modelId="{EDEDA4CA-F25E-4E39-B801-2E8F49AFC000}" type="pres">
      <dgm:prSet presAssocID="{B95FE1B3-545F-48DE-8103-37EAA7C61566}" presName="hierChild3" presStyleCnt="0"/>
      <dgm:spPr/>
    </dgm:pt>
  </dgm:ptLst>
  <dgm:cxnLst>
    <dgm:cxn modelId="{31B64CEF-7A1D-48ED-B324-DE262E26B30B}" srcId="{B95FE1B3-545F-48DE-8103-37EAA7C61566}" destId="{F17F1279-C9CF-4B54-B1FC-358FC6E7E741}" srcOrd="1" destOrd="0" parTransId="{9C177CE2-E35B-4602-8250-709C50CE2482}" sibTransId="{6A873BDE-6C1D-4605-87A2-5666CE007582}"/>
    <dgm:cxn modelId="{8CEA7DE3-DA25-40BB-965A-3E60BD9D57EE}" type="presOf" srcId="{1FB59F35-1172-4D81-A6CF-410AE212BB6E}" destId="{76AAF305-534D-4FCA-87C5-F05D075EAFAC}" srcOrd="1" destOrd="0" presId="urn:microsoft.com/office/officeart/2005/8/layout/orgChart1"/>
    <dgm:cxn modelId="{70449838-6A08-42C6-BF7B-A8E62F05D384}" type="presOf" srcId="{EE4A150D-7421-4F9C-9AFC-B55C4B34B29C}" destId="{01D81832-38EB-48CB-9E1B-441CC02242B4}" srcOrd="0" destOrd="0" presId="urn:microsoft.com/office/officeart/2005/8/layout/orgChart1"/>
    <dgm:cxn modelId="{05DEE85A-1FC9-467C-926D-CC4BFC4593E9}" type="presOf" srcId="{137F9534-52CD-4CF3-98FF-DBC24CEE8412}" destId="{A91EBAE2-E626-49D8-943C-755F93216F0B}" srcOrd="0" destOrd="0" presId="urn:microsoft.com/office/officeart/2005/8/layout/orgChart1"/>
    <dgm:cxn modelId="{1CADB7E5-47C3-4487-B001-CE21915D733B}" type="presOf" srcId="{9C30AB53-BCDD-4A92-8508-7F1E63870011}" destId="{879B6AE2-5F19-4304-91F9-B3E0C76DEA80}" srcOrd="0" destOrd="0" presId="urn:microsoft.com/office/officeart/2005/8/layout/orgChart1"/>
    <dgm:cxn modelId="{47764BCA-2518-4A23-BDC9-59B0308B5B74}" type="presOf" srcId="{B95FE1B3-545F-48DE-8103-37EAA7C61566}" destId="{DE5161BC-6BB8-4FC3-AE92-A8905C6F9A20}" srcOrd="1" destOrd="0" presId="urn:microsoft.com/office/officeart/2005/8/layout/orgChart1"/>
    <dgm:cxn modelId="{46DA2FF3-42AD-4C83-B846-E9DD521E4E03}" type="presOf" srcId="{F17F1279-C9CF-4B54-B1FC-358FC6E7E741}" destId="{2F1B6222-DDBE-4290-BEE9-51B32C550B3B}" srcOrd="0" destOrd="0" presId="urn:microsoft.com/office/officeart/2005/8/layout/orgChart1"/>
    <dgm:cxn modelId="{8D5D385C-307E-45E6-9291-627EA577CC0A}" type="presOf" srcId="{E7281D51-497B-4144-9889-A4024B6AA2E4}" destId="{1A8EE8B0-C6AA-4284-A658-FADE71F3215A}" srcOrd="0" destOrd="0" presId="urn:microsoft.com/office/officeart/2005/8/layout/orgChart1"/>
    <dgm:cxn modelId="{279A9036-74EB-4476-ABC8-CFB190969550}" srcId="{58376836-0BAC-4829-BC81-6874E597F618}" destId="{B95FE1B3-545F-48DE-8103-37EAA7C61566}" srcOrd="0" destOrd="0" parTransId="{012FCB13-2659-4091-9947-F561A7CDBFFF}" sibTransId="{46DBE421-0E0A-4718-A53C-F214BE357CC4}"/>
    <dgm:cxn modelId="{85013957-DC50-4CA7-B005-E426328BAB72}" srcId="{B95FE1B3-545F-48DE-8103-37EAA7C61566}" destId="{AA78E22B-6F87-4CC2-B793-AE7CF1BA6FFC}" srcOrd="2" destOrd="0" parTransId="{1985ECFB-E785-4F14-A493-1098F22772C7}" sibTransId="{9FBC9D02-9F46-45AE-B117-9CFB8F0889BE}"/>
    <dgm:cxn modelId="{2A2F53CF-8B30-43EE-ABF4-FCD517AC7B07}" type="presOf" srcId="{AA78E22B-6F87-4CC2-B793-AE7CF1BA6FFC}" destId="{21C61543-3563-4F42-872B-D32DFACCFBC2}" srcOrd="0" destOrd="0" presId="urn:microsoft.com/office/officeart/2005/8/layout/orgChart1"/>
    <dgm:cxn modelId="{2E391960-D0A1-4CB2-BB9C-1811FB63807C}" type="presOf" srcId="{137F9534-52CD-4CF3-98FF-DBC24CEE8412}" destId="{9742C5D9-03A3-47C6-BF84-FEB000A050DA}" srcOrd="1" destOrd="0" presId="urn:microsoft.com/office/officeart/2005/8/layout/orgChart1"/>
    <dgm:cxn modelId="{E45343E0-E015-408E-B74C-AA0F173B27CC}" type="presOf" srcId="{1FB59F35-1172-4D81-A6CF-410AE212BB6E}" destId="{E665CCA5-7F75-4740-85D4-EC8AD20B15C5}" srcOrd="0" destOrd="0" presId="urn:microsoft.com/office/officeart/2005/8/layout/orgChart1"/>
    <dgm:cxn modelId="{31ED8F88-BADA-48D7-9F09-6685A81817C3}" srcId="{B95FE1B3-545F-48DE-8103-37EAA7C61566}" destId="{1FB59F35-1172-4D81-A6CF-410AE212BB6E}" srcOrd="3" destOrd="0" parTransId="{EE4A150D-7421-4F9C-9AFC-B55C4B34B29C}" sibTransId="{DE90FECE-34C8-4FAB-95C5-5FC98F96E7B5}"/>
    <dgm:cxn modelId="{400D9BCC-C6DC-4902-BED8-84A498D621A9}" type="presOf" srcId="{E582169F-2F42-4C4A-B92C-FB939BDA6576}" destId="{050C7A7C-ECDA-4C6C-933E-6882D106B4A6}" srcOrd="0" destOrd="0" presId="urn:microsoft.com/office/officeart/2005/8/layout/orgChart1"/>
    <dgm:cxn modelId="{3FB7D490-4563-41B9-8A12-A4C61C63750F}" srcId="{B95FE1B3-545F-48DE-8103-37EAA7C61566}" destId="{137F9534-52CD-4CF3-98FF-DBC24CEE8412}" srcOrd="4" destOrd="0" parTransId="{E582169F-2F42-4C4A-B92C-FB939BDA6576}" sibTransId="{4E92866D-9D97-4E25-8242-646AF76DBFD8}"/>
    <dgm:cxn modelId="{9CE72A93-3289-40EB-B477-7E73DA248945}" type="presOf" srcId="{F17F1279-C9CF-4B54-B1FC-358FC6E7E741}" destId="{387570CC-0A22-495C-93A3-B9B12692BD36}" srcOrd="1" destOrd="0" presId="urn:microsoft.com/office/officeart/2005/8/layout/orgChart1"/>
    <dgm:cxn modelId="{5C33662E-7DFC-48BC-B08E-72255842B5BC}" type="presOf" srcId="{9C177CE2-E35B-4602-8250-709C50CE2482}" destId="{816AAEF7-525D-4DD7-862B-73C5BE5C8FA6}" srcOrd="0" destOrd="0" presId="urn:microsoft.com/office/officeart/2005/8/layout/orgChart1"/>
    <dgm:cxn modelId="{03EF4403-791D-421F-8765-00E6A86D9A68}" type="presOf" srcId="{B95FE1B3-545F-48DE-8103-37EAA7C61566}" destId="{47AF6FED-87B2-458B-AA0F-620BFE0BF041}" srcOrd="0" destOrd="0" presId="urn:microsoft.com/office/officeart/2005/8/layout/orgChart1"/>
    <dgm:cxn modelId="{599EFD9A-ED16-4431-89EB-F7EBA259CB2F}" srcId="{B95FE1B3-545F-48DE-8103-37EAA7C61566}" destId="{E7281D51-497B-4144-9889-A4024B6AA2E4}" srcOrd="0" destOrd="0" parTransId="{9C30AB53-BCDD-4A92-8508-7F1E63870011}" sibTransId="{F957DC0C-CEFA-4846-9AA6-A57702EA8A38}"/>
    <dgm:cxn modelId="{5FFDFC85-2C81-4556-BD5E-6CD7D7ED4708}" type="presOf" srcId="{58376836-0BAC-4829-BC81-6874E597F618}" destId="{36E45611-B6B9-4F3B-9938-A6EAAC62A5F0}" srcOrd="0" destOrd="0" presId="urn:microsoft.com/office/officeart/2005/8/layout/orgChart1"/>
    <dgm:cxn modelId="{62D963B9-7B75-4954-94B2-F1D6FFF34DC1}" type="presOf" srcId="{AA78E22B-6F87-4CC2-B793-AE7CF1BA6FFC}" destId="{C9D9E4F4-55C9-4524-BBC6-ED44CF94994A}" srcOrd="1" destOrd="0" presId="urn:microsoft.com/office/officeart/2005/8/layout/orgChart1"/>
    <dgm:cxn modelId="{B42F7FCE-D5E7-464B-A687-A4F556E9655D}" type="presOf" srcId="{1985ECFB-E785-4F14-A493-1098F22772C7}" destId="{35D8C196-1587-41CA-B63D-56C052CEF625}" srcOrd="0" destOrd="0" presId="urn:microsoft.com/office/officeart/2005/8/layout/orgChart1"/>
    <dgm:cxn modelId="{B51D80EB-92DA-4265-82EF-7F5A7AACFE80}" type="presOf" srcId="{E7281D51-497B-4144-9889-A4024B6AA2E4}" destId="{1F98DCA3-85CD-4CCF-802E-3D5B24D3E0E9}" srcOrd="1" destOrd="0" presId="urn:microsoft.com/office/officeart/2005/8/layout/orgChart1"/>
    <dgm:cxn modelId="{169378EB-182F-4623-89E7-6B1FB94F8427}" type="presParOf" srcId="{36E45611-B6B9-4F3B-9938-A6EAAC62A5F0}" destId="{6C96CB8C-30E5-46D8-8BFD-C5BDB202CA0A}" srcOrd="0" destOrd="0" presId="urn:microsoft.com/office/officeart/2005/8/layout/orgChart1"/>
    <dgm:cxn modelId="{C97195C0-7E7B-479C-BA00-6DA73EED89C7}" type="presParOf" srcId="{6C96CB8C-30E5-46D8-8BFD-C5BDB202CA0A}" destId="{1CE61E8C-6DA0-457B-BE8B-CA2F35C6A237}" srcOrd="0" destOrd="0" presId="urn:microsoft.com/office/officeart/2005/8/layout/orgChart1"/>
    <dgm:cxn modelId="{DEBE3FD3-FC6E-4FA3-AA50-66494DF2EBDB}" type="presParOf" srcId="{1CE61E8C-6DA0-457B-BE8B-CA2F35C6A237}" destId="{47AF6FED-87B2-458B-AA0F-620BFE0BF041}" srcOrd="0" destOrd="0" presId="urn:microsoft.com/office/officeart/2005/8/layout/orgChart1"/>
    <dgm:cxn modelId="{63F6AAD0-3CFB-4B5A-8559-4B76F36C4DE4}" type="presParOf" srcId="{1CE61E8C-6DA0-457B-BE8B-CA2F35C6A237}" destId="{DE5161BC-6BB8-4FC3-AE92-A8905C6F9A20}" srcOrd="1" destOrd="0" presId="urn:microsoft.com/office/officeart/2005/8/layout/orgChart1"/>
    <dgm:cxn modelId="{B3C2F7FA-EDB6-41E2-9B9A-D84D14C36610}" type="presParOf" srcId="{6C96CB8C-30E5-46D8-8BFD-C5BDB202CA0A}" destId="{0DEBD83B-138B-4DA7-ACC7-C9474C5BA204}" srcOrd="1" destOrd="0" presId="urn:microsoft.com/office/officeart/2005/8/layout/orgChart1"/>
    <dgm:cxn modelId="{CBDA6339-6991-4B2E-AA76-E77EBFB2C77A}" type="presParOf" srcId="{0DEBD83B-138B-4DA7-ACC7-C9474C5BA204}" destId="{879B6AE2-5F19-4304-91F9-B3E0C76DEA80}" srcOrd="0" destOrd="0" presId="urn:microsoft.com/office/officeart/2005/8/layout/orgChart1"/>
    <dgm:cxn modelId="{95D4F1B1-BDB2-4E05-9D00-F57154B42D50}" type="presParOf" srcId="{0DEBD83B-138B-4DA7-ACC7-C9474C5BA204}" destId="{E68FE999-09ED-4702-94EE-745EB9F33C63}" srcOrd="1" destOrd="0" presId="urn:microsoft.com/office/officeart/2005/8/layout/orgChart1"/>
    <dgm:cxn modelId="{ADD3B5BB-43FE-4DDA-8427-613E78636427}" type="presParOf" srcId="{E68FE999-09ED-4702-94EE-745EB9F33C63}" destId="{9C16FC41-848A-47AD-A55F-A631F58F7422}" srcOrd="0" destOrd="0" presId="urn:microsoft.com/office/officeart/2005/8/layout/orgChart1"/>
    <dgm:cxn modelId="{F8E5116B-B79C-46CE-9FD9-6346664EA352}" type="presParOf" srcId="{9C16FC41-848A-47AD-A55F-A631F58F7422}" destId="{1A8EE8B0-C6AA-4284-A658-FADE71F3215A}" srcOrd="0" destOrd="0" presId="urn:microsoft.com/office/officeart/2005/8/layout/orgChart1"/>
    <dgm:cxn modelId="{88230BE9-1A5A-43C4-BE8C-22008AB57AD9}" type="presParOf" srcId="{9C16FC41-848A-47AD-A55F-A631F58F7422}" destId="{1F98DCA3-85CD-4CCF-802E-3D5B24D3E0E9}" srcOrd="1" destOrd="0" presId="urn:microsoft.com/office/officeart/2005/8/layout/orgChart1"/>
    <dgm:cxn modelId="{104BE06A-E3E6-46F2-887A-4E21C7B63464}" type="presParOf" srcId="{E68FE999-09ED-4702-94EE-745EB9F33C63}" destId="{3CF22D36-C042-4163-9013-C635415EAEFD}" srcOrd="1" destOrd="0" presId="urn:microsoft.com/office/officeart/2005/8/layout/orgChart1"/>
    <dgm:cxn modelId="{F6A4ED5B-24C2-4C89-B623-4DA7B0E2AD69}" type="presParOf" srcId="{E68FE999-09ED-4702-94EE-745EB9F33C63}" destId="{B8160737-D075-4F66-8273-F8DC8C5649B2}" srcOrd="2" destOrd="0" presId="urn:microsoft.com/office/officeart/2005/8/layout/orgChart1"/>
    <dgm:cxn modelId="{8120D31E-EAAF-43B1-833E-A92CF0FA083D}" type="presParOf" srcId="{0DEBD83B-138B-4DA7-ACC7-C9474C5BA204}" destId="{816AAEF7-525D-4DD7-862B-73C5BE5C8FA6}" srcOrd="2" destOrd="0" presId="urn:microsoft.com/office/officeart/2005/8/layout/orgChart1"/>
    <dgm:cxn modelId="{83256DAB-A23A-4699-9CE3-F1F5B649BC6E}" type="presParOf" srcId="{0DEBD83B-138B-4DA7-ACC7-C9474C5BA204}" destId="{3FBF229D-FC63-4584-85C0-EF0067D1A7F9}" srcOrd="3" destOrd="0" presId="urn:microsoft.com/office/officeart/2005/8/layout/orgChart1"/>
    <dgm:cxn modelId="{82E29F23-3BFE-44BB-8AAF-55A2DCBE7431}" type="presParOf" srcId="{3FBF229D-FC63-4584-85C0-EF0067D1A7F9}" destId="{33FCFA02-8A30-4E89-B920-D60AF853D9E9}" srcOrd="0" destOrd="0" presId="urn:microsoft.com/office/officeart/2005/8/layout/orgChart1"/>
    <dgm:cxn modelId="{9ACB9081-4187-4650-8E86-3B75AC66AAC6}" type="presParOf" srcId="{33FCFA02-8A30-4E89-B920-D60AF853D9E9}" destId="{2F1B6222-DDBE-4290-BEE9-51B32C550B3B}" srcOrd="0" destOrd="0" presId="urn:microsoft.com/office/officeart/2005/8/layout/orgChart1"/>
    <dgm:cxn modelId="{9EE71B7B-6504-43C6-8E51-C30D5FB038DA}" type="presParOf" srcId="{33FCFA02-8A30-4E89-B920-D60AF853D9E9}" destId="{387570CC-0A22-495C-93A3-B9B12692BD36}" srcOrd="1" destOrd="0" presId="urn:microsoft.com/office/officeart/2005/8/layout/orgChart1"/>
    <dgm:cxn modelId="{7C829085-1B4C-4E53-884B-91A5466B9D10}" type="presParOf" srcId="{3FBF229D-FC63-4584-85C0-EF0067D1A7F9}" destId="{A7F910B5-6A0D-4AE6-8414-172AEDE4F1B5}" srcOrd="1" destOrd="0" presId="urn:microsoft.com/office/officeart/2005/8/layout/orgChart1"/>
    <dgm:cxn modelId="{508069B0-DDAF-4FB4-9AC0-F56141F67157}" type="presParOf" srcId="{3FBF229D-FC63-4584-85C0-EF0067D1A7F9}" destId="{F86B9448-E783-446D-B366-A45BE3AE2484}" srcOrd="2" destOrd="0" presId="urn:microsoft.com/office/officeart/2005/8/layout/orgChart1"/>
    <dgm:cxn modelId="{64742AD5-4331-40DA-8787-4B18FD15E837}" type="presParOf" srcId="{0DEBD83B-138B-4DA7-ACC7-C9474C5BA204}" destId="{35D8C196-1587-41CA-B63D-56C052CEF625}" srcOrd="4" destOrd="0" presId="urn:microsoft.com/office/officeart/2005/8/layout/orgChart1"/>
    <dgm:cxn modelId="{BEB671A4-1375-4DBB-AD97-C346805A197B}" type="presParOf" srcId="{0DEBD83B-138B-4DA7-ACC7-C9474C5BA204}" destId="{07BE0985-A4D6-4803-8BA7-F8EF6DE7DA89}" srcOrd="5" destOrd="0" presId="urn:microsoft.com/office/officeart/2005/8/layout/orgChart1"/>
    <dgm:cxn modelId="{87ABD761-9BDD-4B3A-B708-66E9BC247CE8}" type="presParOf" srcId="{07BE0985-A4D6-4803-8BA7-F8EF6DE7DA89}" destId="{9D6E80AD-CEC7-4A11-AF28-70BBAD8A17DA}" srcOrd="0" destOrd="0" presId="urn:microsoft.com/office/officeart/2005/8/layout/orgChart1"/>
    <dgm:cxn modelId="{FC2DF728-E006-4063-9E0D-0FF0524D98FA}" type="presParOf" srcId="{9D6E80AD-CEC7-4A11-AF28-70BBAD8A17DA}" destId="{21C61543-3563-4F42-872B-D32DFACCFBC2}" srcOrd="0" destOrd="0" presId="urn:microsoft.com/office/officeart/2005/8/layout/orgChart1"/>
    <dgm:cxn modelId="{2E303F27-BA81-40D9-AC3A-848D8D6F131D}" type="presParOf" srcId="{9D6E80AD-CEC7-4A11-AF28-70BBAD8A17DA}" destId="{C9D9E4F4-55C9-4524-BBC6-ED44CF94994A}" srcOrd="1" destOrd="0" presId="urn:microsoft.com/office/officeart/2005/8/layout/orgChart1"/>
    <dgm:cxn modelId="{5A96C89A-4E99-4673-98D8-C0A318ED811C}" type="presParOf" srcId="{07BE0985-A4D6-4803-8BA7-F8EF6DE7DA89}" destId="{9280E61C-56D5-47A2-8AB8-8FFF93070E4D}" srcOrd="1" destOrd="0" presId="urn:microsoft.com/office/officeart/2005/8/layout/orgChart1"/>
    <dgm:cxn modelId="{F59E9B34-0509-4423-8536-253E37B22C1C}" type="presParOf" srcId="{07BE0985-A4D6-4803-8BA7-F8EF6DE7DA89}" destId="{5C0B433B-2AC6-4FCB-868E-A76B61E56C25}" srcOrd="2" destOrd="0" presId="urn:microsoft.com/office/officeart/2005/8/layout/orgChart1"/>
    <dgm:cxn modelId="{CAA10372-1475-451D-AAA4-34023036487A}" type="presParOf" srcId="{0DEBD83B-138B-4DA7-ACC7-C9474C5BA204}" destId="{01D81832-38EB-48CB-9E1B-441CC02242B4}" srcOrd="6" destOrd="0" presId="urn:microsoft.com/office/officeart/2005/8/layout/orgChart1"/>
    <dgm:cxn modelId="{3AD46D51-33B7-4106-A39D-79545DF6BC9D}" type="presParOf" srcId="{0DEBD83B-138B-4DA7-ACC7-C9474C5BA204}" destId="{A53316BF-7921-4DEB-BEA1-C5AA38289A9B}" srcOrd="7" destOrd="0" presId="urn:microsoft.com/office/officeart/2005/8/layout/orgChart1"/>
    <dgm:cxn modelId="{8F2DB78F-D8BE-470A-AFFC-C0EB80C822A0}" type="presParOf" srcId="{A53316BF-7921-4DEB-BEA1-C5AA38289A9B}" destId="{C3D42966-CCBB-4E57-9475-EAF9964B3807}" srcOrd="0" destOrd="0" presId="urn:microsoft.com/office/officeart/2005/8/layout/orgChart1"/>
    <dgm:cxn modelId="{0550B28A-8C3D-4B71-86BE-0231C44D62E7}" type="presParOf" srcId="{C3D42966-CCBB-4E57-9475-EAF9964B3807}" destId="{E665CCA5-7F75-4740-85D4-EC8AD20B15C5}" srcOrd="0" destOrd="0" presId="urn:microsoft.com/office/officeart/2005/8/layout/orgChart1"/>
    <dgm:cxn modelId="{E7AA65E9-9860-4EFA-ABF1-99F41AEBE79F}" type="presParOf" srcId="{C3D42966-CCBB-4E57-9475-EAF9964B3807}" destId="{76AAF305-534D-4FCA-87C5-F05D075EAFAC}" srcOrd="1" destOrd="0" presId="urn:microsoft.com/office/officeart/2005/8/layout/orgChart1"/>
    <dgm:cxn modelId="{B1D2FB1F-2DA6-4E1E-99C5-794EFC3707AA}" type="presParOf" srcId="{A53316BF-7921-4DEB-BEA1-C5AA38289A9B}" destId="{1C128959-1DE8-47C3-8C67-8D5C4FA0B4ED}" srcOrd="1" destOrd="0" presId="urn:microsoft.com/office/officeart/2005/8/layout/orgChart1"/>
    <dgm:cxn modelId="{D8C1AC66-77BD-498C-B039-AD348A9D1822}" type="presParOf" srcId="{A53316BF-7921-4DEB-BEA1-C5AA38289A9B}" destId="{528EB3F3-5C39-4A61-851A-717F87CF3144}" srcOrd="2" destOrd="0" presId="urn:microsoft.com/office/officeart/2005/8/layout/orgChart1"/>
    <dgm:cxn modelId="{3F13161B-5FE6-4789-BD51-DBBC75030B12}" type="presParOf" srcId="{0DEBD83B-138B-4DA7-ACC7-C9474C5BA204}" destId="{050C7A7C-ECDA-4C6C-933E-6882D106B4A6}" srcOrd="8" destOrd="0" presId="urn:microsoft.com/office/officeart/2005/8/layout/orgChart1"/>
    <dgm:cxn modelId="{F78B11B7-6B56-4ECF-8222-C48206099D18}" type="presParOf" srcId="{0DEBD83B-138B-4DA7-ACC7-C9474C5BA204}" destId="{21B0A329-14E8-4C7E-86C6-DD0E0D796BAE}" srcOrd="9" destOrd="0" presId="urn:microsoft.com/office/officeart/2005/8/layout/orgChart1"/>
    <dgm:cxn modelId="{1BAF0C4E-4554-4796-A952-316F0AA53481}" type="presParOf" srcId="{21B0A329-14E8-4C7E-86C6-DD0E0D796BAE}" destId="{22BED659-171C-4A7D-A5AE-DA3D2EF7AEC3}" srcOrd="0" destOrd="0" presId="urn:microsoft.com/office/officeart/2005/8/layout/orgChart1"/>
    <dgm:cxn modelId="{F872D5A6-EA9D-444C-B004-5FB3A7AD5003}" type="presParOf" srcId="{22BED659-171C-4A7D-A5AE-DA3D2EF7AEC3}" destId="{A91EBAE2-E626-49D8-943C-755F93216F0B}" srcOrd="0" destOrd="0" presId="urn:microsoft.com/office/officeart/2005/8/layout/orgChart1"/>
    <dgm:cxn modelId="{FFC89A4D-691E-47B1-AE78-D6322D00A5EF}" type="presParOf" srcId="{22BED659-171C-4A7D-A5AE-DA3D2EF7AEC3}" destId="{9742C5D9-03A3-47C6-BF84-FEB000A050DA}" srcOrd="1" destOrd="0" presId="urn:microsoft.com/office/officeart/2005/8/layout/orgChart1"/>
    <dgm:cxn modelId="{259A58E1-954E-4174-933A-EF58876C86B3}" type="presParOf" srcId="{21B0A329-14E8-4C7E-86C6-DD0E0D796BAE}" destId="{087469B6-85EA-4F48-BA8D-FC2EADC1F5A1}" srcOrd="1" destOrd="0" presId="urn:microsoft.com/office/officeart/2005/8/layout/orgChart1"/>
    <dgm:cxn modelId="{C784BD55-D1C8-4CCB-97EF-F0F6140582FE}" type="presParOf" srcId="{21B0A329-14E8-4C7E-86C6-DD0E0D796BAE}" destId="{1F1D1B67-E3C9-4E98-84D3-AC86C5A553E9}" srcOrd="2" destOrd="0" presId="urn:microsoft.com/office/officeart/2005/8/layout/orgChart1"/>
    <dgm:cxn modelId="{8FE72876-E2F3-4F59-9684-C1A950BE9007}" type="presParOf" srcId="{6C96CB8C-30E5-46D8-8BFD-C5BDB202CA0A}" destId="{EDEDA4CA-F25E-4E39-B801-2E8F49AFC000}"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D8FDC0-0FE8-4F07-9764-DD9B502DDE43}" type="doc">
      <dgm:prSet loTypeId="urn:microsoft.com/office/officeart/2005/8/layout/orgChart1" loCatId="hierarchy" qsTypeId="urn:microsoft.com/office/officeart/2005/8/quickstyle/3d1" qsCatId="3D" csTypeId="urn:microsoft.com/office/officeart/2005/8/colors/accent4_3" csCatId="accent4" phldr="1"/>
      <dgm:spPr/>
    </dgm:pt>
    <dgm:pt modelId="{321C4DB7-5762-4379-82FA-6E4F449507B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 Безвозмездные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поступления МО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   «</a:t>
          </a:r>
          <a:r>
            <a:rPr kumimoji="0" lang="ru-RU" altLang="ru-RU" sz="1600" b="1" i="0" u="none" strike="noStrike" cap="none" normalizeH="0" baseline="0" dirty="0" err="1" smtClean="0">
              <a:ln/>
              <a:effectLst/>
              <a:latin typeface="Times New Roman" panose="02020603050405020304" pitchFamily="18" charset="0"/>
              <a:cs typeface="Times New Roman" panose="02020603050405020304" pitchFamily="18" charset="0"/>
            </a:rPr>
            <a:t>Угранский</a:t>
          </a: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 район»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    Смоленской области ( </a:t>
          </a:r>
          <a:r>
            <a:rPr kumimoji="0" lang="ru-RU" altLang="ru-RU" sz="1600" b="1" i="0" u="none" strike="noStrike" cap="none" normalizeH="0" baseline="0" dirty="0" err="1" smtClean="0">
              <a:ln/>
              <a:effectLst/>
              <a:latin typeface="Times New Roman" panose="02020603050405020304" pitchFamily="18" charset="0"/>
              <a:cs typeface="Times New Roman" panose="02020603050405020304" pitchFamily="18" charset="0"/>
            </a:rPr>
            <a:t>тыс.руб</a:t>
          </a: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 на 2017-266634,6</a:t>
          </a:r>
          <a:endParaRPr kumimoji="0" lang="ru-RU" altLang="ru-RU" sz="1600" b="1" i="0" u="none" strike="noStrike" cap="none" normalizeH="0" baseline="0" dirty="0" smtClean="0">
            <a:ln>
              <a:noFill/>
            </a:ln>
            <a:solidFill>
              <a:schemeClr val="bg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2018-153200,0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2019-160426,8</a:t>
          </a:r>
        </a:p>
      </dgm:t>
    </dgm:pt>
    <dgm:pt modelId="{E0CDD6C0-7126-4B9F-A0F1-11D9DE2D6DA5}" type="parTrans" cxnId="{7A4A27F0-46AA-42D3-9C81-4E64EF002464}">
      <dgm:prSet/>
      <dgm:spPr/>
      <dgm:t>
        <a:bodyPr/>
        <a:lstStyle/>
        <a:p>
          <a:endParaRPr lang="ru-RU"/>
        </a:p>
      </dgm:t>
    </dgm:pt>
    <dgm:pt modelId="{2092F5C5-840E-401C-9537-436B1AA7D2A2}" type="sibTrans" cxnId="{7A4A27F0-46AA-42D3-9C81-4E64EF002464}">
      <dgm:prSet/>
      <dgm:spPr/>
      <dgm:t>
        <a:bodyPr/>
        <a:lstStyle/>
        <a:p>
          <a:endParaRPr lang="ru-RU"/>
        </a:p>
      </dgm:t>
    </dgm:pt>
    <dgm:pt modelId="{2AA413C9-9D02-4730-B35E-93B76D0C3AB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effectLst/>
              <a:latin typeface="Times New Roman" panose="02020603050405020304" pitchFamily="18" charset="0"/>
              <a:cs typeface="Times New Roman" panose="02020603050405020304" pitchFamily="18" charset="0"/>
            </a:rPr>
            <a:t> </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Безвозмездные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поступления  от других бюджетов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бюджетной системы Российской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2017-266538,3</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2018-153200,0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2019-160426,8</a:t>
          </a:r>
        </a:p>
      </dgm:t>
    </dgm:pt>
    <dgm:pt modelId="{5DF585AA-8444-4F9E-A6D8-C128BC56FBE5}" type="parTrans" cxnId="{C57E0D61-F5D9-421C-85A2-AB9FFCE0DD67}">
      <dgm:prSet/>
      <dgm:spPr/>
      <dgm:t>
        <a:bodyPr/>
        <a:lstStyle/>
        <a:p>
          <a:endParaRPr lang="ru-RU"/>
        </a:p>
      </dgm:t>
    </dgm:pt>
    <dgm:pt modelId="{B3D30EAD-D914-4A9D-9E06-0F359FEF4533}" type="sibTrans" cxnId="{C57E0D61-F5D9-421C-85A2-AB9FFCE0DD67}">
      <dgm:prSet/>
      <dgm:spPr/>
      <dgm:t>
        <a:bodyPr/>
        <a:lstStyle/>
        <a:p>
          <a:endParaRPr lang="ru-RU"/>
        </a:p>
      </dgm:t>
    </dgm:pt>
    <dgm:pt modelId="{252A5F44-E740-40A3-905F-7C9E9CA0E05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Прочие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безвозмездные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поступления</a:t>
          </a:r>
          <a:r>
            <a:rPr kumimoji="0" lang="ru-RU" altLang="ru-RU" sz="1400" b="0" i="0" u="none" strike="noStrike" cap="none" normalizeH="0" baseline="0" dirty="0" smtClean="0">
              <a:ln/>
              <a:effectLst/>
              <a:latin typeface="Times New Roman" panose="02020603050405020304" pitchFamily="18" charset="0"/>
              <a:cs typeface="Times New Roman" panose="02020603050405020304" pitchFamily="18" charset="0"/>
            </a:rPr>
            <a:t> </a:t>
          </a: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bg1"/>
              </a:solidFill>
              <a:effectLst/>
              <a:latin typeface="Times New Roman" pitchFamily="18" charset="0"/>
              <a:cs typeface="Arial" charset="0"/>
            </a:rPr>
            <a:t>2017- 96,3</a:t>
          </a:r>
          <a:endParaRPr kumimoji="0" lang="ru-RU" altLang="ru-RU" sz="1400" b="1" i="0" u="none" strike="noStrike" cap="none" normalizeH="0" baseline="0" dirty="0" smtClean="0">
            <a:ln/>
            <a:solidFill>
              <a:schemeClr val="bg1"/>
            </a:solidFill>
            <a:effectLst/>
            <a:latin typeface="Times New Roman" panose="02020603050405020304" pitchFamily="18" charset="0"/>
            <a:cs typeface="Times New Roman" panose="02020603050405020304" pitchFamily="18" charset="0"/>
          </a:endParaRPr>
        </a:p>
      </dgm:t>
    </dgm:pt>
    <dgm:pt modelId="{0E895D29-878C-4FB4-9EA6-669AB23C85DD}" type="parTrans" cxnId="{C165C3FE-BAA8-4C1A-ADEC-9AA8AB9B3745}">
      <dgm:prSet/>
      <dgm:spPr/>
      <dgm:t>
        <a:bodyPr/>
        <a:lstStyle/>
        <a:p>
          <a:endParaRPr lang="ru-RU"/>
        </a:p>
      </dgm:t>
    </dgm:pt>
    <dgm:pt modelId="{E243D465-F0C7-4FA3-B7AB-84A97B809787}" type="sibTrans" cxnId="{C165C3FE-BAA8-4C1A-ADEC-9AA8AB9B3745}">
      <dgm:prSet/>
      <dgm:spPr/>
      <dgm:t>
        <a:bodyPr/>
        <a:lstStyle/>
        <a:p>
          <a:endParaRPr lang="ru-RU"/>
        </a:p>
      </dgm:t>
    </dgm:pt>
    <dgm:pt modelId="{63058CA6-6BFB-4371-8258-2148B75F6DB4}" type="pres">
      <dgm:prSet presAssocID="{17D8FDC0-0FE8-4F07-9764-DD9B502DDE43}" presName="hierChild1" presStyleCnt="0">
        <dgm:presLayoutVars>
          <dgm:orgChart val="1"/>
          <dgm:chPref val="1"/>
          <dgm:dir/>
          <dgm:animOne val="branch"/>
          <dgm:animLvl val="lvl"/>
          <dgm:resizeHandles/>
        </dgm:presLayoutVars>
      </dgm:prSet>
      <dgm:spPr/>
    </dgm:pt>
    <dgm:pt modelId="{47F935B6-76EB-4351-BE44-1944A33DDE29}" type="pres">
      <dgm:prSet presAssocID="{321C4DB7-5762-4379-82FA-6E4F449507BB}" presName="hierRoot1" presStyleCnt="0">
        <dgm:presLayoutVars>
          <dgm:hierBranch/>
        </dgm:presLayoutVars>
      </dgm:prSet>
      <dgm:spPr/>
    </dgm:pt>
    <dgm:pt modelId="{E53CCD14-0B63-48FA-80A0-602BFE8C83B8}" type="pres">
      <dgm:prSet presAssocID="{321C4DB7-5762-4379-82FA-6E4F449507BB}" presName="rootComposite1" presStyleCnt="0"/>
      <dgm:spPr/>
    </dgm:pt>
    <dgm:pt modelId="{CDA48111-E684-4C33-B424-1D97E6BE8F84}" type="pres">
      <dgm:prSet presAssocID="{321C4DB7-5762-4379-82FA-6E4F449507BB}" presName="rootText1" presStyleLbl="node0" presStyleIdx="0" presStyleCnt="1" custScaleX="166287" custScaleY="156074" custLinFactNeighborX="-2501" custLinFactNeighborY="-158">
        <dgm:presLayoutVars>
          <dgm:chPref val="3"/>
        </dgm:presLayoutVars>
      </dgm:prSet>
      <dgm:spPr/>
      <dgm:t>
        <a:bodyPr/>
        <a:lstStyle/>
        <a:p>
          <a:endParaRPr lang="ru-RU"/>
        </a:p>
      </dgm:t>
    </dgm:pt>
    <dgm:pt modelId="{1950C66D-BB43-4A46-9204-69ED3660F51A}" type="pres">
      <dgm:prSet presAssocID="{321C4DB7-5762-4379-82FA-6E4F449507BB}" presName="rootConnector1" presStyleLbl="node1" presStyleIdx="0" presStyleCnt="0"/>
      <dgm:spPr/>
      <dgm:t>
        <a:bodyPr/>
        <a:lstStyle/>
        <a:p>
          <a:endParaRPr lang="ru-RU"/>
        </a:p>
      </dgm:t>
    </dgm:pt>
    <dgm:pt modelId="{DD6BD088-738F-4301-B688-5FA395316DC0}" type="pres">
      <dgm:prSet presAssocID="{321C4DB7-5762-4379-82FA-6E4F449507BB}" presName="hierChild2" presStyleCnt="0"/>
      <dgm:spPr/>
    </dgm:pt>
    <dgm:pt modelId="{F3BE5C06-EB1A-4FDB-ACCA-A260BC5F07D6}" type="pres">
      <dgm:prSet presAssocID="{5DF585AA-8444-4F9E-A6D8-C128BC56FBE5}" presName="Name35" presStyleLbl="parChTrans1D2" presStyleIdx="0" presStyleCnt="2"/>
      <dgm:spPr/>
      <dgm:t>
        <a:bodyPr/>
        <a:lstStyle/>
        <a:p>
          <a:endParaRPr lang="ru-RU"/>
        </a:p>
      </dgm:t>
    </dgm:pt>
    <dgm:pt modelId="{B5394701-172E-40C0-8F36-DB936AA4C52D}" type="pres">
      <dgm:prSet presAssocID="{2AA413C9-9D02-4730-B35E-93B76D0C3AB3}" presName="hierRoot2" presStyleCnt="0">
        <dgm:presLayoutVars>
          <dgm:hierBranch/>
        </dgm:presLayoutVars>
      </dgm:prSet>
      <dgm:spPr/>
    </dgm:pt>
    <dgm:pt modelId="{C240A1F3-50D1-4C64-946D-FF996BF9C991}" type="pres">
      <dgm:prSet presAssocID="{2AA413C9-9D02-4730-B35E-93B76D0C3AB3}" presName="rootComposite" presStyleCnt="0"/>
      <dgm:spPr/>
    </dgm:pt>
    <dgm:pt modelId="{5B8E18F4-CDFF-4D64-BCC8-63250130A58A}" type="pres">
      <dgm:prSet presAssocID="{2AA413C9-9D02-4730-B35E-93B76D0C3AB3}" presName="rootText" presStyleLbl="node2" presStyleIdx="0" presStyleCnt="2">
        <dgm:presLayoutVars>
          <dgm:chPref val="3"/>
        </dgm:presLayoutVars>
      </dgm:prSet>
      <dgm:spPr/>
      <dgm:t>
        <a:bodyPr/>
        <a:lstStyle/>
        <a:p>
          <a:endParaRPr lang="ru-RU"/>
        </a:p>
      </dgm:t>
    </dgm:pt>
    <dgm:pt modelId="{AFF581DE-D031-4E37-ABD2-1868F2176BAD}" type="pres">
      <dgm:prSet presAssocID="{2AA413C9-9D02-4730-B35E-93B76D0C3AB3}" presName="rootConnector" presStyleLbl="node2" presStyleIdx="0" presStyleCnt="2"/>
      <dgm:spPr/>
      <dgm:t>
        <a:bodyPr/>
        <a:lstStyle/>
        <a:p>
          <a:endParaRPr lang="ru-RU"/>
        </a:p>
      </dgm:t>
    </dgm:pt>
    <dgm:pt modelId="{BD211A22-C34A-48A3-8725-DBA366D578AF}" type="pres">
      <dgm:prSet presAssocID="{2AA413C9-9D02-4730-B35E-93B76D0C3AB3}" presName="hierChild4" presStyleCnt="0"/>
      <dgm:spPr/>
    </dgm:pt>
    <dgm:pt modelId="{026D9754-8173-44A7-9C1F-3E50130CD936}" type="pres">
      <dgm:prSet presAssocID="{2AA413C9-9D02-4730-B35E-93B76D0C3AB3}" presName="hierChild5" presStyleCnt="0"/>
      <dgm:spPr/>
    </dgm:pt>
    <dgm:pt modelId="{A01798C3-27B6-4F76-B21A-23C486132F73}" type="pres">
      <dgm:prSet presAssocID="{0E895D29-878C-4FB4-9EA6-669AB23C85DD}" presName="Name35" presStyleLbl="parChTrans1D2" presStyleIdx="1" presStyleCnt="2"/>
      <dgm:spPr/>
      <dgm:t>
        <a:bodyPr/>
        <a:lstStyle/>
        <a:p>
          <a:endParaRPr lang="ru-RU"/>
        </a:p>
      </dgm:t>
    </dgm:pt>
    <dgm:pt modelId="{43663F87-1DB0-4EF1-98F6-E9317F56B7BE}" type="pres">
      <dgm:prSet presAssocID="{252A5F44-E740-40A3-905F-7C9E9CA0E05E}" presName="hierRoot2" presStyleCnt="0">
        <dgm:presLayoutVars>
          <dgm:hierBranch/>
        </dgm:presLayoutVars>
      </dgm:prSet>
      <dgm:spPr/>
    </dgm:pt>
    <dgm:pt modelId="{46F370F6-AB98-4759-9C52-848CBAB5B82A}" type="pres">
      <dgm:prSet presAssocID="{252A5F44-E740-40A3-905F-7C9E9CA0E05E}" presName="rootComposite" presStyleCnt="0"/>
      <dgm:spPr/>
    </dgm:pt>
    <dgm:pt modelId="{92FC6D58-9173-4BF2-826E-1DD7FEF90155}" type="pres">
      <dgm:prSet presAssocID="{252A5F44-E740-40A3-905F-7C9E9CA0E05E}" presName="rootText" presStyleLbl="node2" presStyleIdx="1" presStyleCnt="2" custLinFactNeighborX="841" custLinFactNeighborY="158">
        <dgm:presLayoutVars>
          <dgm:chPref val="3"/>
        </dgm:presLayoutVars>
      </dgm:prSet>
      <dgm:spPr/>
      <dgm:t>
        <a:bodyPr/>
        <a:lstStyle/>
        <a:p>
          <a:endParaRPr lang="ru-RU"/>
        </a:p>
      </dgm:t>
    </dgm:pt>
    <dgm:pt modelId="{4FDB103A-BB39-4A67-9BDD-04B9069BF8EE}" type="pres">
      <dgm:prSet presAssocID="{252A5F44-E740-40A3-905F-7C9E9CA0E05E}" presName="rootConnector" presStyleLbl="node2" presStyleIdx="1" presStyleCnt="2"/>
      <dgm:spPr/>
      <dgm:t>
        <a:bodyPr/>
        <a:lstStyle/>
        <a:p>
          <a:endParaRPr lang="ru-RU"/>
        </a:p>
      </dgm:t>
    </dgm:pt>
    <dgm:pt modelId="{CBE96555-E0F2-4552-8C84-5FD37F8E0934}" type="pres">
      <dgm:prSet presAssocID="{252A5F44-E740-40A3-905F-7C9E9CA0E05E}" presName="hierChild4" presStyleCnt="0"/>
      <dgm:spPr/>
    </dgm:pt>
    <dgm:pt modelId="{2BA62D04-E510-47C9-8558-0D190E5EDD16}" type="pres">
      <dgm:prSet presAssocID="{252A5F44-E740-40A3-905F-7C9E9CA0E05E}" presName="hierChild5" presStyleCnt="0"/>
      <dgm:spPr/>
    </dgm:pt>
    <dgm:pt modelId="{8EEE587C-D785-4D48-B00B-681B82DE066F}" type="pres">
      <dgm:prSet presAssocID="{321C4DB7-5762-4379-82FA-6E4F449507BB}" presName="hierChild3" presStyleCnt="0"/>
      <dgm:spPr/>
    </dgm:pt>
  </dgm:ptLst>
  <dgm:cxnLst>
    <dgm:cxn modelId="{980BB44A-35F6-4CA1-BAA1-80D0CC176A3D}" type="presOf" srcId="{0E895D29-878C-4FB4-9EA6-669AB23C85DD}" destId="{A01798C3-27B6-4F76-B21A-23C486132F73}" srcOrd="0" destOrd="0" presId="urn:microsoft.com/office/officeart/2005/8/layout/orgChart1"/>
    <dgm:cxn modelId="{91132DC2-750B-4CA5-89F1-FF63AA0C6008}" type="presOf" srcId="{17D8FDC0-0FE8-4F07-9764-DD9B502DDE43}" destId="{63058CA6-6BFB-4371-8258-2148B75F6DB4}" srcOrd="0" destOrd="0" presId="urn:microsoft.com/office/officeart/2005/8/layout/orgChart1"/>
    <dgm:cxn modelId="{042CA194-2951-4B0A-B6EB-00B0ACE76AF2}" type="presOf" srcId="{2AA413C9-9D02-4730-B35E-93B76D0C3AB3}" destId="{5B8E18F4-CDFF-4D64-BCC8-63250130A58A}" srcOrd="0" destOrd="0" presId="urn:microsoft.com/office/officeart/2005/8/layout/orgChart1"/>
    <dgm:cxn modelId="{C165C3FE-BAA8-4C1A-ADEC-9AA8AB9B3745}" srcId="{321C4DB7-5762-4379-82FA-6E4F449507BB}" destId="{252A5F44-E740-40A3-905F-7C9E9CA0E05E}" srcOrd="1" destOrd="0" parTransId="{0E895D29-878C-4FB4-9EA6-669AB23C85DD}" sibTransId="{E243D465-F0C7-4FA3-B7AB-84A97B809787}"/>
    <dgm:cxn modelId="{16BA176F-686C-4BB3-9D05-E673062B9640}" type="presOf" srcId="{321C4DB7-5762-4379-82FA-6E4F449507BB}" destId="{CDA48111-E684-4C33-B424-1D97E6BE8F84}" srcOrd="0" destOrd="0" presId="urn:microsoft.com/office/officeart/2005/8/layout/orgChart1"/>
    <dgm:cxn modelId="{C57E0D61-F5D9-421C-85A2-AB9FFCE0DD67}" srcId="{321C4DB7-5762-4379-82FA-6E4F449507BB}" destId="{2AA413C9-9D02-4730-B35E-93B76D0C3AB3}" srcOrd="0" destOrd="0" parTransId="{5DF585AA-8444-4F9E-A6D8-C128BC56FBE5}" sibTransId="{B3D30EAD-D914-4A9D-9E06-0F359FEF4533}"/>
    <dgm:cxn modelId="{576BF3E7-44D5-4A04-A786-023EDB9870CC}" type="presOf" srcId="{252A5F44-E740-40A3-905F-7C9E9CA0E05E}" destId="{92FC6D58-9173-4BF2-826E-1DD7FEF90155}" srcOrd="0" destOrd="0" presId="urn:microsoft.com/office/officeart/2005/8/layout/orgChart1"/>
    <dgm:cxn modelId="{AC3EDC90-A834-4F21-A240-65207E6741E3}" type="presOf" srcId="{2AA413C9-9D02-4730-B35E-93B76D0C3AB3}" destId="{AFF581DE-D031-4E37-ABD2-1868F2176BAD}" srcOrd="1" destOrd="0" presId="urn:microsoft.com/office/officeart/2005/8/layout/orgChart1"/>
    <dgm:cxn modelId="{2B675E9E-58BD-4F3A-8BDD-ED74AB509039}" type="presOf" srcId="{252A5F44-E740-40A3-905F-7C9E9CA0E05E}" destId="{4FDB103A-BB39-4A67-9BDD-04B9069BF8EE}" srcOrd="1" destOrd="0" presId="urn:microsoft.com/office/officeart/2005/8/layout/orgChart1"/>
    <dgm:cxn modelId="{040D0E03-43E5-4408-9BB3-B20C350CDDB7}" type="presOf" srcId="{5DF585AA-8444-4F9E-A6D8-C128BC56FBE5}" destId="{F3BE5C06-EB1A-4FDB-ACCA-A260BC5F07D6}" srcOrd="0" destOrd="0" presId="urn:microsoft.com/office/officeart/2005/8/layout/orgChart1"/>
    <dgm:cxn modelId="{FC0D05CF-295B-48E1-9D3B-A53ABD492B48}" type="presOf" srcId="{321C4DB7-5762-4379-82FA-6E4F449507BB}" destId="{1950C66D-BB43-4A46-9204-69ED3660F51A}" srcOrd="1" destOrd="0" presId="urn:microsoft.com/office/officeart/2005/8/layout/orgChart1"/>
    <dgm:cxn modelId="{7A4A27F0-46AA-42D3-9C81-4E64EF002464}" srcId="{17D8FDC0-0FE8-4F07-9764-DD9B502DDE43}" destId="{321C4DB7-5762-4379-82FA-6E4F449507BB}" srcOrd="0" destOrd="0" parTransId="{E0CDD6C0-7126-4B9F-A0F1-11D9DE2D6DA5}" sibTransId="{2092F5C5-840E-401C-9537-436B1AA7D2A2}"/>
    <dgm:cxn modelId="{C05DC8FF-FD4A-4628-8376-04900CC2E7CA}" type="presParOf" srcId="{63058CA6-6BFB-4371-8258-2148B75F6DB4}" destId="{47F935B6-76EB-4351-BE44-1944A33DDE29}" srcOrd="0" destOrd="0" presId="urn:microsoft.com/office/officeart/2005/8/layout/orgChart1"/>
    <dgm:cxn modelId="{E86B83D7-47BF-4D27-9F0D-AD89E87D324A}" type="presParOf" srcId="{47F935B6-76EB-4351-BE44-1944A33DDE29}" destId="{E53CCD14-0B63-48FA-80A0-602BFE8C83B8}" srcOrd="0" destOrd="0" presId="urn:microsoft.com/office/officeart/2005/8/layout/orgChart1"/>
    <dgm:cxn modelId="{1B9CC502-22A6-45CA-8A9A-CF2CD107DE17}" type="presParOf" srcId="{E53CCD14-0B63-48FA-80A0-602BFE8C83B8}" destId="{CDA48111-E684-4C33-B424-1D97E6BE8F84}" srcOrd="0" destOrd="0" presId="urn:microsoft.com/office/officeart/2005/8/layout/orgChart1"/>
    <dgm:cxn modelId="{23019BC3-88BF-4131-99EF-151CF1E3DDB1}" type="presParOf" srcId="{E53CCD14-0B63-48FA-80A0-602BFE8C83B8}" destId="{1950C66D-BB43-4A46-9204-69ED3660F51A}" srcOrd="1" destOrd="0" presId="urn:microsoft.com/office/officeart/2005/8/layout/orgChart1"/>
    <dgm:cxn modelId="{94259DA2-E86C-4075-B7A6-3BB406EABC23}" type="presParOf" srcId="{47F935B6-76EB-4351-BE44-1944A33DDE29}" destId="{DD6BD088-738F-4301-B688-5FA395316DC0}" srcOrd="1" destOrd="0" presId="urn:microsoft.com/office/officeart/2005/8/layout/orgChart1"/>
    <dgm:cxn modelId="{393F7ADE-7803-49FC-B919-E9B630A5F7F0}" type="presParOf" srcId="{DD6BD088-738F-4301-B688-5FA395316DC0}" destId="{F3BE5C06-EB1A-4FDB-ACCA-A260BC5F07D6}" srcOrd="0" destOrd="0" presId="urn:microsoft.com/office/officeart/2005/8/layout/orgChart1"/>
    <dgm:cxn modelId="{5C3795DC-C730-4F19-86CB-9796047C3CC4}" type="presParOf" srcId="{DD6BD088-738F-4301-B688-5FA395316DC0}" destId="{B5394701-172E-40C0-8F36-DB936AA4C52D}" srcOrd="1" destOrd="0" presId="urn:microsoft.com/office/officeart/2005/8/layout/orgChart1"/>
    <dgm:cxn modelId="{88CDF53B-3EBC-42CF-A1AB-AD0E07189689}" type="presParOf" srcId="{B5394701-172E-40C0-8F36-DB936AA4C52D}" destId="{C240A1F3-50D1-4C64-946D-FF996BF9C991}" srcOrd="0" destOrd="0" presId="urn:microsoft.com/office/officeart/2005/8/layout/orgChart1"/>
    <dgm:cxn modelId="{BDE55A0E-A074-4345-85A2-1710EB75B49A}" type="presParOf" srcId="{C240A1F3-50D1-4C64-946D-FF996BF9C991}" destId="{5B8E18F4-CDFF-4D64-BCC8-63250130A58A}" srcOrd="0" destOrd="0" presId="urn:microsoft.com/office/officeart/2005/8/layout/orgChart1"/>
    <dgm:cxn modelId="{9B954113-B732-44D4-B5D1-BB045DE58B49}" type="presParOf" srcId="{C240A1F3-50D1-4C64-946D-FF996BF9C991}" destId="{AFF581DE-D031-4E37-ABD2-1868F2176BAD}" srcOrd="1" destOrd="0" presId="urn:microsoft.com/office/officeart/2005/8/layout/orgChart1"/>
    <dgm:cxn modelId="{2FAA54EA-08CD-4A07-BABF-F572C89A7058}" type="presParOf" srcId="{B5394701-172E-40C0-8F36-DB936AA4C52D}" destId="{BD211A22-C34A-48A3-8725-DBA366D578AF}" srcOrd="1" destOrd="0" presId="urn:microsoft.com/office/officeart/2005/8/layout/orgChart1"/>
    <dgm:cxn modelId="{A7CCABCA-CB4A-4AB3-9BD6-05D8ADE9341E}" type="presParOf" srcId="{B5394701-172E-40C0-8F36-DB936AA4C52D}" destId="{026D9754-8173-44A7-9C1F-3E50130CD936}" srcOrd="2" destOrd="0" presId="urn:microsoft.com/office/officeart/2005/8/layout/orgChart1"/>
    <dgm:cxn modelId="{10A2710F-DF43-4FE1-98AE-DF8EDC245245}" type="presParOf" srcId="{DD6BD088-738F-4301-B688-5FA395316DC0}" destId="{A01798C3-27B6-4F76-B21A-23C486132F73}" srcOrd="2" destOrd="0" presId="urn:microsoft.com/office/officeart/2005/8/layout/orgChart1"/>
    <dgm:cxn modelId="{E7886E8A-A9F4-4331-90E5-8E7852325C06}" type="presParOf" srcId="{DD6BD088-738F-4301-B688-5FA395316DC0}" destId="{43663F87-1DB0-4EF1-98F6-E9317F56B7BE}" srcOrd="3" destOrd="0" presId="urn:microsoft.com/office/officeart/2005/8/layout/orgChart1"/>
    <dgm:cxn modelId="{E42DBFA7-8B16-443A-BC4D-A7CC2D0D509E}" type="presParOf" srcId="{43663F87-1DB0-4EF1-98F6-E9317F56B7BE}" destId="{46F370F6-AB98-4759-9C52-848CBAB5B82A}" srcOrd="0" destOrd="0" presId="urn:microsoft.com/office/officeart/2005/8/layout/orgChart1"/>
    <dgm:cxn modelId="{1760473D-6A2C-4058-8487-8F773971154C}" type="presParOf" srcId="{46F370F6-AB98-4759-9C52-848CBAB5B82A}" destId="{92FC6D58-9173-4BF2-826E-1DD7FEF90155}" srcOrd="0" destOrd="0" presId="urn:microsoft.com/office/officeart/2005/8/layout/orgChart1"/>
    <dgm:cxn modelId="{EC6C9BAE-27B0-4C17-BAB1-A97FAB5D664D}" type="presParOf" srcId="{46F370F6-AB98-4759-9C52-848CBAB5B82A}" destId="{4FDB103A-BB39-4A67-9BDD-04B9069BF8EE}" srcOrd="1" destOrd="0" presId="urn:microsoft.com/office/officeart/2005/8/layout/orgChart1"/>
    <dgm:cxn modelId="{B8131904-AAE6-47DF-A709-37212C224128}" type="presParOf" srcId="{43663F87-1DB0-4EF1-98F6-E9317F56B7BE}" destId="{CBE96555-E0F2-4552-8C84-5FD37F8E0934}" srcOrd="1" destOrd="0" presId="urn:microsoft.com/office/officeart/2005/8/layout/orgChart1"/>
    <dgm:cxn modelId="{7B425CC8-B4E1-493D-89FF-C00374E9AC4D}" type="presParOf" srcId="{43663F87-1DB0-4EF1-98F6-E9317F56B7BE}" destId="{2BA62D04-E510-47C9-8558-0D190E5EDD16}" srcOrd="2" destOrd="0" presId="urn:microsoft.com/office/officeart/2005/8/layout/orgChart1"/>
    <dgm:cxn modelId="{D3D1037E-C9B4-4E35-BCCB-CA090DBA93BC}" type="presParOf" srcId="{47F935B6-76EB-4351-BE44-1944A33DDE29}" destId="{8EEE587C-D785-4D48-B00B-681B82DE066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437F94-FE8D-481A-8CE9-FA040AF080B6}" type="doc">
      <dgm:prSet loTypeId="urn:microsoft.com/office/officeart/2005/8/layout/orgChart1" loCatId="hierarchy" qsTypeId="urn:microsoft.com/office/officeart/2005/8/quickstyle/3d1" qsCatId="3D" csTypeId="urn:microsoft.com/office/officeart/2005/8/colors/accent1_4" csCatId="accent1" phldr="1"/>
      <dgm:spPr/>
    </dgm:pt>
    <dgm:pt modelId="{0AEEF0F3-E356-4FBD-BB4A-1B5EE025C78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Классификация  расходов  бюджетов по разделам</a:t>
          </a:r>
        </a:p>
      </dgm:t>
    </dgm:pt>
    <dgm:pt modelId="{7D61C70C-00B7-4428-81E0-3FE686E08542}" type="parTrans" cxnId="{C92B6474-C232-4ABB-ABEF-A4784C9DB491}">
      <dgm:prSet/>
      <dgm:spPr/>
      <dgm:t>
        <a:bodyPr/>
        <a:lstStyle/>
        <a:p>
          <a:endParaRPr lang="ru-RU" sz="1400">
            <a:latin typeface="Times New Roman" panose="02020603050405020304" pitchFamily="18" charset="0"/>
            <a:cs typeface="Times New Roman" panose="02020603050405020304" pitchFamily="18" charset="0"/>
          </a:endParaRPr>
        </a:p>
      </dgm:t>
    </dgm:pt>
    <dgm:pt modelId="{C37825ED-0305-4A55-BA7D-C4E42800336C}" type="sibTrans" cxnId="{C92B6474-C232-4ABB-ABEF-A4784C9DB491}">
      <dgm:prSet/>
      <dgm:spPr/>
      <dgm:t>
        <a:bodyPr/>
        <a:lstStyle/>
        <a:p>
          <a:endParaRPr lang="ru-RU" sz="1400">
            <a:latin typeface="Times New Roman" panose="02020603050405020304" pitchFamily="18" charset="0"/>
            <a:cs typeface="Times New Roman" panose="02020603050405020304" pitchFamily="18" charset="0"/>
          </a:endParaRPr>
        </a:p>
      </dgm:t>
    </dgm:pt>
    <dgm:pt modelId="{AF0F33A3-7834-4A44-A3A4-74A9B90DACA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01 Общегосударственные вопросы </a:t>
          </a:r>
        </a:p>
      </dgm:t>
    </dgm:pt>
    <dgm:pt modelId="{A4704D61-C8C2-44BE-956A-70F97398C5B7}" type="parTrans" cxnId="{BAA406DC-28C6-435C-9B3D-641C07AD99D4}">
      <dgm:prSet/>
      <dgm:spPr/>
      <dgm:t>
        <a:bodyPr/>
        <a:lstStyle/>
        <a:p>
          <a:endParaRPr lang="ru-RU" sz="1400">
            <a:latin typeface="Times New Roman" panose="02020603050405020304" pitchFamily="18" charset="0"/>
            <a:cs typeface="Times New Roman" panose="02020603050405020304" pitchFamily="18" charset="0"/>
          </a:endParaRPr>
        </a:p>
      </dgm:t>
    </dgm:pt>
    <dgm:pt modelId="{FFF2B2FB-65FD-4A17-9DB3-A5FF45780817}" type="sibTrans" cxnId="{BAA406DC-28C6-435C-9B3D-641C07AD99D4}">
      <dgm:prSet/>
      <dgm:spPr/>
      <dgm:t>
        <a:bodyPr/>
        <a:lstStyle/>
        <a:p>
          <a:endParaRPr lang="ru-RU" sz="1400">
            <a:latin typeface="Times New Roman" panose="02020603050405020304" pitchFamily="18" charset="0"/>
            <a:cs typeface="Times New Roman" panose="02020603050405020304" pitchFamily="18" charset="0"/>
          </a:endParaRPr>
        </a:p>
      </dgm:t>
    </dgm:pt>
    <dgm:pt modelId="{AA4CF693-8FEA-4E6A-B7B2-7F918A3F1B5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03 Национальная безопасность и правоохранительная деятельность</a:t>
          </a:r>
        </a:p>
      </dgm:t>
    </dgm:pt>
    <dgm:pt modelId="{83C974C2-F84F-4802-BB66-FC7A8F199885}" type="parTrans" cxnId="{3804A856-0862-42A4-8C4B-9BF9D65472F9}">
      <dgm:prSet/>
      <dgm:spPr/>
      <dgm:t>
        <a:bodyPr/>
        <a:lstStyle/>
        <a:p>
          <a:endParaRPr lang="ru-RU" sz="1400">
            <a:latin typeface="Times New Roman" panose="02020603050405020304" pitchFamily="18" charset="0"/>
            <a:cs typeface="Times New Roman" panose="02020603050405020304" pitchFamily="18" charset="0"/>
          </a:endParaRPr>
        </a:p>
      </dgm:t>
    </dgm:pt>
    <dgm:pt modelId="{A7628D6B-E398-43B0-8659-40E517E235BE}" type="sibTrans" cxnId="{3804A856-0862-42A4-8C4B-9BF9D65472F9}">
      <dgm:prSet/>
      <dgm:spPr/>
      <dgm:t>
        <a:bodyPr/>
        <a:lstStyle/>
        <a:p>
          <a:endParaRPr lang="ru-RU" sz="1400">
            <a:latin typeface="Times New Roman" panose="02020603050405020304" pitchFamily="18" charset="0"/>
            <a:cs typeface="Times New Roman" panose="02020603050405020304" pitchFamily="18" charset="0"/>
          </a:endParaRPr>
        </a:p>
      </dgm:t>
    </dgm:pt>
    <dgm:pt modelId="{FFB7562E-4CF5-4763-9377-523E13DDECC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effectLst/>
              <a:latin typeface="Times New Roman" panose="02020603050405020304" pitchFamily="18" charset="0"/>
              <a:cs typeface="Times New Roman" panose="02020603050405020304" pitchFamily="18" charset="0"/>
            </a:rPr>
            <a:t>04 Национальная экономика</a:t>
          </a: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399D3B1D-0D75-4435-92B6-08B50FFB5EAF}" type="parTrans" cxnId="{6AE80CB3-5CA5-460E-91DE-28314B524051}">
      <dgm:prSet/>
      <dgm:spPr/>
      <dgm:t>
        <a:bodyPr/>
        <a:lstStyle/>
        <a:p>
          <a:endParaRPr lang="ru-RU" sz="1400">
            <a:latin typeface="Times New Roman" panose="02020603050405020304" pitchFamily="18" charset="0"/>
            <a:cs typeface="Times New Roman" panose="02020603050405020304" pitchFamily="18" charset="0"/>
          </a:endParaRPr>
        </a:p>
      </dgm:t>
    </dgm:pt>
    <dgm:pt modelId="{381B287B-C450-4B5B-A2BD-8A9C0481562D}" type="sibTrans" cxnId="{6AE80CB3-5CA5-460E-91DE-28314B524051}">
      <dgm:prSet/>
      <dgm:spPr/>
      <dgm:t>
        <a:bodyPr/>
        <a:lstStyle/>
        <a:p>
          <a:endParaRPr lang="ru-RU" sz="1400">
            <a:latin typeface="Times New Roman" panose="02020603050405020304" pitchFamily="18" charset="0"/>
            <a:cs typeface="Times New Roman" panose="02020603050405020304" pitchFamily="18" charset="0"/>
          </a:endParaRPr>
        </a:p>
      </dgm:t>
    </dgm:pt>
    <dgm:pt modelId="{7CDE6DE8-F51A-4D06-98AD-F6631EBB466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05 </a:t>
          </a:r>
          <a:r>
            <a:rPr kumimoji="0" lang="ru-RU" altLang="ru-RU" sz="1400" b="1" i="0" u="none" strike="noStrike" cap="none" normalizeH="0" baseline="0" dirty="0" err="1" smtClean="0">
              <a:ln/>
              <a:effectLst/>
              <a:latin typeface="Times New Roman" panose="02020603050405020304" pitchFamily="18" charset="0"/>
              <a:cs typeface="Times New Roman" panose="02020603050405020304" pitchFamily="18" charset="0"/>
            </a:rPr>
            <a:t>Жилищно</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 коммунальное хозяйство</a:t>
          </a:r>
        </a:p>
      </dgm:t>
    </dgm:pt>
    <dgm:pt modelId="{99C1731A-7714-422F-A8EB-474CDCA3D0F9}" type="parTrans" cxnId="{4A9701E9-77EE-4321-A480-6A18253D0320}">
      <dgm:prSet/>
      <dgm:spPr/>
      <dgm:t>
        <a:bodyPr/>
        <a:lstStyle/>
        <a:p>
          <a:endParaRPr lang="ru-RU" sz="1400">
            <a:latin typeface="Times New Roman" panose="02020603050405020304" pitchFamily="18" charset="0"/>
            <a:cs typeface="Times New Roman" panose="02020603050405020304" pitchFamily="18" charset="0"/>
          </a:endParaRPr>
        </a:p>
      </dgm:t>
    </dgm:pt>
    <dgm:pt modelId="{88E8AE74-F6EB-473F-B91D-62C74318F23A}" type="sibTrans" cxnId="{4A9701E9-77EE-4321-A480-6A18253D0320}">
      <dgm:prSet/>
      <dgm:spPr/>
      <dgm:t>
        <a:bodyPr/>
        <a:lstStyle/>
        <a:p>
          <a:endParaRPr lang="ru-RU" sz="1400">
            <a:latin typeface="Times New Roman" panose="02020603050405020304" pitchFamily="18" charset="0"/>
            <a:cs typeface="Times New Roman" panose="02020603050405020304" pitchFamily="18" charset="0"/>
          </a:endParaRPr>
        </a:p>
      </dgm:t>
    </dgm:pt>
    <dgm:pt modelId="{9AFA9194-B4AD-4CA0-B3CC-7CED2D7D96C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effectLst/>
              <a:latin typeface="Times New Roman" panose="02020603050405020304" pitchFamily="18" charset="0"/>
              <a:cs typeface="Times New Roman" panose="02020603050405020304" pitchFamily="18" charset="0"/>
            </a:rPr>
            <a:t>07 Образование </a:t>
          </a: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5C5D13F5-6FE0-43AF-8914-AB511990F9B9}" type="parTrans" cxnId="{AA5CA84C-6A01-4C51-A426-DA6E3EA1C60E}">
      <dgm:prSet/>
      <dgm:spPr/>
      <dgm:t>
        <a:bodyPr/>
        <a:lstStyle/>
        <a:p>
          <a:endParaRPr lang="ru-RU" sz="1400">
            <a:latin typeface="Times New Roman" panose="02020603050405020304" pitchFamily="18" charset="0"/>
            <a:cs typeface="Times New Roman" panose="02020603050405020304" pitchFamily="18" charset="0"/>
          </a:endParaRPr>
        </a:p>
      </dgm:t>
    </dgm:pt>
    <dgm:pt modelId="{66BBA01E-85B4-4F0C-A2D4-C3B1DC3AD182}" type="sibTrans" cxnId="{AA5CA84C-6A01-4C51-A426-DA6E3EA1C60E}">
      <dgm:prSet/>
      <dgm:spPr/>
      <dgm:t>
        <a:bodyPr/>
        <a:lstStyle/>
        <a:p>
          <a:endParaRPr lang="ru-RU" sz="1400">
            <a:latin typeface="Times New Roman" panose="02020603050405020304" pitchFamily="18" charset="0"/>
            <a:cs typeface="Times New Roman" panose="02020603050405020304" pitchFamily="18" charset="0"/>
          </a:endParaRPr>
        </a:p>
      </dgm:t>
    </dgm:pt>
    <dgm:pt modelId="{CB1B7A60-D625-49EE-91FB-E5749F687E0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effectLst/>
              <a:latin typeface="Times New Roman" panose="02020603050405020304" pitchFamily="18" charset="0"/>
              <a:cs typeface="Times New Roman" panose="02020603050405020304" pitchFamily="18" charset="0"/>
            </a:rPr>
            <a:t>08 Культура, кинематография </a:t>
          </a: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B7BA9984-58A6-4B43-8EB5-709E4256BBB2}" type="parTrans" cxnId="{0009DD5B-9A63-43D1-9779-95FA2EB9B51B}">
      <dgm:prSet/>
      <dgm:spPr/>
      <dgm:t>
        <a:bodyPr/>
        <a:lstStyle/>
        <a:p>
          <a:endParaRPr lang="ru-RU" sz="1400">
            <a:latin typeface="Times New Roman" panose="02020603050405020304" pitchFamily="18" charset="0"/>
            <a:cs typeface="Times New Roman" panose="02020603050405020304" pitchFamily="18" charset="0"/>
          </a:endParaRPr>
        </a:p>
      </dgm:t>
    </dgm:pt>
    <dgm:pt modelId="{A471C765-BF1F-4FD1-9867-70ED1D56EEB1}" type="sibTrans" cxnId="{0009DD5B-9A63-43D1-9779-95FA2EB9B51B}">
      <dgm:prSet/>
      <dgm:spPr/>
      <dgm:t>
        <a:bodyPr/>
        <a:lstStyle/>
        <a:p>
          <a:endParaRPr lang="ru-RU" sz="1400">
            <a:latin typeface="Times New Roman" panose="02020603050405020304" pitchFamily="18" charset="0"/>
            <a:cs typeface="Times New Roman" panose="02020603050405020304" pitchFamily="18" charset="0"/>
          </a:endParaRPr>
        </a:p>
      </dgm:t>
    </dgm:pt>
    <dgm:pt modelId="{CFCA100A-5E49-4C63-821F-584633DC29A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effectLst/>
              <a:latin typeface="Times New Roman" panose="02020603050405020304" pitchFamily="18" charset="0"/>
              <a:cs typeface="Times New Roman" panose="02020603050405020304" pitchFamily="18" charset="0"/>
            </a:rPr>
            <a:t>10 Социальная политика</a:t>
          </a: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0C33817C-A5AA-496C-930D-78AA10E1B2F6}" type="parTrans" cxnId="{02C810FE-AB5A-4935-9DDC-C0508D108E42}">
      <dgm:prSet/>
      <dgm:spPr/>
      <dgm:t>
        <a:bodyPr/>
        <a:lstStyle/>
        <a:p>
          <a:endParaRPr lang="ru-RU" sz="1400">
            <a:latin typeface="Times New Roman" panose="02020603050405020304" pitchFamily="18" charset="0"/>
            <a:cs typeface="Times New Roman" panose="02020603050405020304" pitchFamily="18" charset="0"/>
          </a:endParaRPr>
        </a:p>
      </dgm:t>
    </dgm:pt>
    <dgm:pt modelId="{25DA5820-995D-425F-B080-BD3848ADCF3D}" type="sibTrans" cxnId="{02C810FE-AB5A-4935-9DDC-C0508D108E42}">
      <dgm:prSet/>
      <dgm:spPr/>
      <dgm:t>
        <a:bodyPr/>
        <a:lstStyle/>
        <a:p>
          <a:endParaRPr lang="ru-RU" sz="1400">
            <a:latin typeface="Times New Roman" panose="02020603050405020304" pitchFamily="18" charset="0"/>
            <a:cs typeface="Times New Roman" panose="02020603050405020304" pitchFamily="18" charset="0"/>
          </a:endParaRPr>
        </a:p>
      </dgm:t>
    </dgm:pt>
    <dgm:pt modelId="{EE64302E-AD31-4E21-BDBC-5F3D6014ECD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effectLst/>
              <a:latin typeface="Times New Roman" panose="02020603050405020304" pitchFamily="18" charset="0"/>
              <a:cs typeface="Times New Roman" panose="02020603050405020304" pitchFamily="18" charset="0"/>
            </a:rPr>
            <a:t>11 Физическая культура и спорт</a:t>
          </a: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56A1C199-3E5E-4FE3-B4C0-8014CCAC3180}" type="parTrans" cxnId="{34113622-B27B-47AF-8124-5ADF1A1D0188}">
      <dgm:prSet/>
      <dgm:spPr/>
      <dgm:t>
        <a:bodyPr/>
        <a:lstStyle/>
        <a:p>
          <a:endParaRPr lang="ru-RU" sz="1400">
            <a:latin typeface="Times New Roman" panose="02020603050405020304" pitchFamily="18" charset="0"/>
            <a:cs typeface="Times New Roman" panose="02020603050405020304" pitchFamily="18" charset="0"/>
          </a:endParaRPr>
        </a:p>
      </dgm:t>
    </dgm:pt>
    <dgm:pt modelId="{E281E7EB-8EC8-45CC-991C-40B7ACEE2900}" type="sibTrans" cxnId="{34113622-B27B-47AF-8124-5ADF1A1D0188}">
      <dgm:prSet/>
      <dgm:spPr/>
      <dgm:t>
        <a:bodyPr/>
        <a:lstStyle/>
        <a:p>
          <a:endParaRPr lang="ru-RU" sz="1400">
            <a:latin typeface="Times New Roman" panose="02020603050405020304" pitchFamily="18" charset="0"/>
            <a:cs typeface="Times New Roman" panose="02020603050405020304" pitchFamily="18" charset="0"/>
          </a:endParaRPr>
        </a:p>
      </dgm:t>
    </dgm:pt>
    <dgm:pt modelId="{2E3097AB-BCD7-4C14-A184-3ADFEBAE497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effectLst/>
              <a:latin typeface="Times New Roman" panose="02020603050405020304" pitchFamily="18" charset="0"/>
              <a:cs typeface="Times New Roman" panose="02020603050405020304" pitchFamily="18" charset="0"/>
            </a:rPr>
            <a:t>13 Обслуживание государственного и муниципального долга </a:t>
          </a: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57AB6541-3FAB-4398-BB60-65590EE9CF3D}" type="parTrans" cxnId="{EF79008F-340A-40D7-BF86-20124BA563A6}">
      <dgm:prSet/>
      <dgm:spPr/>
      <dgm:t>
        <a:bodyPr/>
        <a:lstStyle/>
        <a:p>
          <a:endParaRPr lang="ru-RU" sz="1400">
            <a:latin typeface="Times New Roman" panose="02020603050405020304" pitchFamily="18" charset="0"/>
            <a:cs typeface="Times New Roman" panose="02020603050405020304" pitchFamily="18" charset="0"/>
          </a:endParaRPr>
        </a:p>
      </dgm:t>
    </dgm:pt>
    <dgm:pt modelId="{050B5560-1A34-4297-86E7-2B89336073D7}" type="sibTrans" cxnId="{EF79008F-340A-40D7-BF86-20124BA563A6}">
      <dgm:prSet/>
      <dgm:spPr/>
      <dgm:t>
        <a:bodyPr/>
        <a:lstStyle/>
        <a:p>
          <a:endParaRPr lang="ru-RU" sz="1400">
            <a:latin typeface="Times New Roman" panose="02020603050405020304" pitchFamily="18" charset="0"/>
            <a:cs typeface="Times New Roman" panose="02020603050405020304" pitchFamily="18" charset="0"/>
          </a:endParaRPr>
        </a:p>
      </dgm:t>
    </dgm:pt>
    <dgm:pt modelId="{DABD98AA-803D-423F-B1B9-92574ACB749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effectLst/>
              <a:latin typeface="Times New Roman" panose="02020603050405020304" pitchFamily="18" charset="0"/>
              <a:cs typeface="Times New Roman" panose="02020603050405020304" pitchFamily="18" charset="0"/>
            </a:rPr>
            <a:t>14 Межбюджетные трансферты общего характера</a:t>
          </a: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D49D75D8-B469-4055-8793-54403CBB2C78}" type="parTrans" cxnId="{24E93970-A182-4D64-93E8-5169AAA7EC94}">
      <dgm:prSet/>
      <dgm:spPr/>
      <dgm:t>
        <a:bodyPr/>
        <a:lstStyle/>
        <a:p>
          <a:endParaRPr lang="ru-RU" sz="1400">
            <a:latin typeface="Times New Roman" panose="02020603050405020304" pitchFamily="18" charset="0"/>
            <a:cs typeface="Times New Roman" panose="02020603050405020304" pitchFamily="18" charset="0"/>
          </a:endParaRPr>
        </a:p>
      </dgm:t>
    </dgm:pt>
    <dgm:pt modelId="{B41BF645-0791-42F6-BAAE-F1329C2792F4}" type="sibTrans" cxnId="{24E93970-A182-4D64-93E8-5169AAA7EC94}">
      <dgm:prSet/>
      <dgm:spPr/>
      <dgm:t>
        <a:bodyPr/>
        <a:lstStyle/>
        <a:p>
          <a:endParaRPr lang="ru-RU" sz="1400">
            <a:latin typeface="Times New Roman" panose="02020603050405020304" pitchFamily="18" charset="0"/>
            <a:cs typeface="Times New Roman" panose="02020603050405020304" pitchFamily="18" charset="0"/>
          </a:endParaRPr>
        </a:p>
      </dgm:t>
    </dgm:pt>
    <dgm:pt modelId="{CB0EC327-2B16-4DA6-989F-A8E8B17834CF}" type="pres">
      <dgm:prSet presAssocID="{E7437F94-FE8D-481A-8CE9-FA040AF080B6}" presName="hierChild1" presStyleCnt="0">
        <dgm:presLayoutVars>
          <dgm:orgChart val="1"/>
          <dgm:chPref val="1"/>
          <dgm:dir/>
          <dgm:animOne val="branch"/>
          <dgm:animLvl val="lvl"/>
          <dgm:resizeHandles/>
        </dgm:presLayoutVars>
      </dgm:prSet>
      <dgm:spPr/>
    </dgm:pt>
    <dgm:pt modelId="{4D920BCB-5E8D-4187-802E-305352E047C7}" type="pres">
      <dgm:prSet presAssocID="{0AEEF0F3-E356-4FBD-BB4A-1B5EE025C780}" presName="hierRoot1" presStyleCnt="0">
        <dgm:presLayoutVars>
          <dgm:hierBranch val="l"/>
        </dgm:presLayoutVars>
      </dgm:prSet>
      <dgm:spPr/>
    </dgm:pt>
    <dgm:pt modelId="{EA13D18A-68F5-46F8-B958-DB858F6F959C}" type="pres">
      <dgm:prSet presAssocID="{0AEEF0F3-E356-4FBD-BB4A-1B5EE025C780}" presName="rootComposite1" presStyleCnt="0"/>
      <dgm:spPr/>
    </dgm:pt>
    <dgm:pt modelId="{910F6773-7276-4073-9DD1-50E1D6632938}" type="pres">
      <dgm:prSet presAssocID="{0AEEF0F3-E356-4FBD-BB4A-1B5EE025C780}" presName="rootText1" presStyleLbl="node0" presStyleIdx="0" presStyleCnt="1" custScaleX="1289376" custScaleY="140967">
        <dgm:presLayoutVars>
          <dgm:chPref val="3"/>
        </dgm:presLayoutVars>
      </dgm:prSet>
      <dgm:spPr>
        <a:prstGeom prst="flowChartAlternateProcess">
          <a:avLst/>
        </a:prstGeom>
      </dgm:spPr>
      <dgm:t>
        <a:bodyPr/>
        <a:lstStyle/>
        <a:p>
          <a:endParaRPr lang="ru-RU"/>
        </a:p>
      </dgm:t>
    </dgm:pt>
    <dgm:pt modelId="{6D651B4B-68BA-4CA0-8E81-D51E0FF2821F}" type="pres">
      <dgm:prSet presAssocID="{0AEEF0F3-E356-4FBD-BB4A-1B5EE025C780}" presName="rootConnector1" presStyleLbl="node1" presStyleIdx="0" presStyleCnt="0"/>
      <dgm:spPr/>
      <dgm:t>
        <a:bodyPr/>
        <a:lstStyle/>
        <a:p>
          <a:endParaRPr lang="ru-RU"/>
        </a:p>
      </dgm:t>
    </dgm:pt>
    <dgm:pt modelId="{00F393B3-EB1B-45F3-A71D-30C289A96C62}" type="pres">
      <dgm:prSet presAssocID="{0AEEF0F3-E356-4FBD-BB4A-1B5EE025C780}" presName="hierChild2" presStyleCnt="0"/>
      <dgm:spPr/>
    </dgm:pt>
    <dgm:pt modelId="{A79DCB01-520D-4C4A-9336-C02E6F746B26}" type="pres">
      <dgm:prSet presAssocID="{A4704D61-C8C2-44BE-956A-70F97398C5B7}" presName="Name50" presStyleLbl="parChTrans1D2" presStyleIdx="0" presStyleCnt="9"/>
      <dgm:spPr/>
      <dgm:t>
        <a:bodyPr/>
        <a:lstStyle/>
        <a:p>
          <a:endParaRPr lang="ru-RU"/>
        </a:p>
      </dgm:t>
    </dgm:pt>
    <dgm:pt modelId="{6EA2F68D-3FCC-4430-B836-1EE8045151AC}" type="pres">
      <dgm:prSet presAssocID="{AF0F33A3-7834-4A44-A3A4-74A9B90DACA5}" presName="hierRoot2" presStyleCnt="0">
        <dgm:presLayoutVars>
          <dgm:hierBranch/>
        </dgm:presLayoutVars>
      </dgm:prSet>
      <dgm:spPr/>
    </dgm:pt>
    <dgm:pt modelId="{A252EC73-56A0-4456-81C6-E1A661C05576}" type="pres">
      <dgm:prSet presAssocID="{AF0F33A3-7834-4A44-A3A4-74A9B90DACA5}" presName="rootComposite" presStyleCnt="0"/>
      <dgm:spPr/>
    </dgm:pt>
    <dgm:pt modelId="{18B9EC20-2634-4E09-AB97-4902D0570469}" type="pres">
      <dgm:prSet presAssocID="{AF0F33A3-7834-4A44-A3A4-74A9B90DACA5}" presName="rootText" presStyleLbl="node2" presStyleIdx="0" presStyleCnt="9" custScaleX="855829" custScaleY="179291">
        <dgm:presLayoutVars>
          <dgm:chPref val="3"/>
        </dgm:presLayoutVars>
      </dgm:prSet>
      <dgm:spPr/>
      <dgm:t>
        <a:bodyPr/>
        <a:lstStyle/>
        <a:p>
          <a:endParaRPr lang="ru-RU"/>
        </a:p>
      </dgm:t>
    </dgm:pt>
    <dgm:pt modelId="{FB6BAEF8-783A-499B-98D0-B48B37428F85}" type="pres">
      <dgm:prSet presAssocID="{AF0F33A3-7834-4A44-A3A4-74A9B90DACA5}" presName="rootConnector" presStyleLbl="node2" presStyleIdx="0" presStyleCnt="9"/>
      <dgm:spPr/>
      <dgm:t>
        <a:bodyPr/>
        <a:lstStyle/>
        <a:p>
          <a:endParaRPr lang="ru-RU"/>
        </a:p>
      </dgm:t>
    </dgm:pt>
    <dgm:pt modelId="{926282FD-2E2E-4098-A2DD-5782D20C50BE}" type="pres">
      <dgm:prSet presAssocID="{AF0F33A3-7834-4A44-A3A4-74A9B90DACA5}" presName="hierChild4" presStyleCnt="0"/>
      <dgm:spPr/>
    </dgm:pt>
    <dgm:pt modelId="{F69ED5C2-1AFF-4DD5-B1EF-E3CE6D25B5A8}" type="pres">
      <dgm:prSet presAssocID="{83C974C2-F84F-4802-BB66-FC7A8F199885}" presName="Name35" presStyleLbl="parChTrans1D3" presStyleIdx="0" presStyleCnt="1"/>
      <dgm:spPr/>
      <dgm:t>
        <a:bodyPr/>
        <a:lstStyle/>
        <a:p>
          <a:endParaRPr lang="ru-RU"/>
        </a:p>
      </dgm:t>
    </dgm:pt>
    <dgm:pt modelId="{177E1001-80E7-44E7-9B99-0AAC27E62025}" type="pres">
      <dgm:prSet presAssocID="{AA4CF693-8FEA-4E6A-B7B2-7F918A3F1B5D}" presName="hierRoot2" presStyleCnt="0">
        <dgm:presLayoutVars>
          <dgm:hierBranch val="r"/>
        </dgm:presLayoutVars>
      </dgm:prSet>
      <dgm:spPr/>
    </dgm:pt>
    <dgm:pt modelId="{4DEA8992-5C2D-4075-B845-504B208CE5E8}" type="pres">
      <dgm:prSet presAssocID="{AA4CF693-8FEA-4E6A-B7B2-7F918A3F1B5D}" presName="rootComposite" presStyleCnt="0"/>
      <dgm:spPr/>
    </dgm:pt>
    <dgm:pt modelId="{EB59DBCE-C94B-4D79-9F53-83FD615397BD}" type="pres">
      <dgm:prSet presAssocID="{AA4CF693-8FEA-4E6A-B7B2-7F918A3F1B5D}" presName="rootText" presStyleLbl="node3" presStyleIdx="0" presStyleCnt="1" custScaleX="1158217" custScaleY="99306">
        <dgm:presLayoutVars>
          <dgm:chPref val="3"/>
        </dgm:presLayoutVars>
      </dgm:prSet>
      <dgm:spPr/>
      <dgm:t>
        <a:bodyPr/>
        <a:lstStyle/>
        <a:p>
          <a:endParaRPr lang="ru-RU"/>
        </a:p>
      </dgm:t>
    </dgm:pt>
    <dgm:pt modelId="{43145EA1-A65B-4351-87CB-145D4768EE8F}" type="pres">
      <dgm:prSet presAssocID="{AA4CF693-8FEA-4E6A-B7B2-7F918A3F1B5D}" presName="rootConnector" presStyleLbl="node3" presStyleIdx="0" presStyleCnt="1"/>
      <dgm:spPr/>
      <dgm:t>
        <a:bodyPr/>
        <a:lstStyle/>
        <a:p>
          <a:endParaRPr lang="ru-RU"/>
        </a:p>
      </dgm:t>
    </dgm:pt>
    <dgm:pt modelId="{4A12227F-54D9-4D4A-8E25-7C83CB64C60F}" type="pres">
      <dgm:prSet presAssocID="{AA4CF693-8FEA-4E6A-B7B2-7F918A3F1B5D}" presName="hierChild4" presStyleCnt="0"/>
      <dgm:spPr/>
    </dgm:pt>
    <dgm:pt modelId="{AF56ABF1-A795-4888-983C-AFD89A3DDCAC}" type="pres">
      <dgm:prSet presAssocID="{AA4CF693-8FEA-4E6A-B7B2-7F918A3F1B5D}" presName="hierChild5" presStyleCnt="0"/>
      <dgm:spPr/>
    </dgm:pt>
    <dgm:pt modelId="{5DF187AE-CCFD-4FC2-85BB-D844DACACAD1}" type="pres">
      <dgm:prSet presAssocID="{AF0F33A3-7834-4A44-A3A4-74A9B90DACA5}" presName="hierChild5" presStyleCnt="0"/>
      <dgm:spPr/>
    </dgm:pt>
    <dgm:pt modelId="{1BEC3DC8-1256-42FE-96C1-89D5A505A603}" type="pres">
      <dgm:prSet presAssocID="{399D3B1D-0D75-4435-92B6-08B50FFB5EAF}" presName="Name50" presStyleLbl="parChTrans1D2" presStyleIdx="1" presStyleCnt="9"/>
      <dgm:spPr/>
      <dgm:t>
        <a:bodyPr/>
        <a:lstStyle/>
        <a:p>
          <a:endParaRPr lang="ru-RU"/>
        </a:p>
      </dgm:t>
    </dgm:pt>
    <dgm:pt modelId="{FEFF3C26-8E6E-4CC7-92A3-E074C0F341F6}" type="pres">
      <dgm:prSet presAssocID="{FFB7562E-4CF5-4763-9377-523E13DDECCA}" presName="hierRoot2" presStyleCnt="0">
        <dgm:presLayoutVars>
          <dgm:hierBranch/>
        </dgm:presLayoutVars>
      </dgm:prSet>
      <dgm:spPr/>
    </dgm:pt>
    <dgm:pt modelId="{F06AE219-025F-4B02-B1D8-CD24CD67BA55}" type="pres">
      <dgm:prSet presAssocID="{FFB7562E-4CF5-4763-9377-523E13DDECCA}" presName="rootComposite" presStyleCnt="0"/>
      <dgm:spPr/>
    </dgm:pt>
    <dgm:pt modelId="{8285B717-DDA4-40E2-BD8A-6C4D09883320}" type="pres">
      <dgm:prSet presAssocID="{FFB7562E-4CF5-4763-9377-523E13DDECCA}" presName="rootText" presStyleLbl="node2" presStyleIdx="1" presStyleCnt="9" custScaleX="592997" custScaleY="139871">
        <dgm:presLayoutVars>
          <dgm:chPref val="3"/>
        </dgm:presLayoutVars>
      </dgm:prSet>
      <dgm:spPr/>
      <dgm:t>
        <a:bodyPr/>
        <a:lstStyle/>
        <a:p>
          <a:endParaRPr lang="ru-RU"/>
        </a:p>
      </dgm:t>
    </dgm:pt>
    <dgm:pt modelId="{B7450537-77F5-4F33-B977-7AC7C85E3DD0}" type="pres">
      <dgm:prSet presAssocID="{FFB7562E-4CF5-4763-9377-523E13DDECCA}" presName="rootConnector" presStyleLbl="node2" presStyleIdx="1" presStyleCnt="9"/>
      <dgm:spPr/>
      <dgm:t>
        <a:bodyPr/>
        <a:lstStyle/>
        <a:p>
          <a:endParaRPr lang="ru-RU"/>
        </a:p>
      </dgm:t>
    </dgm:pt>
    <dgm:pt modelId="{C7C3FAA2-3CC3-464F-A77C-6999E800C765}" type="pres">
      <dgm:prSet presAssocID="{FFB7562E-4CF5-4763-9377-523E13DDECCA}" presName="hierChild4" presStyleCnt="0"/>
      <dgm:spPr/>
    </dgm:pt>
    <dgm:pt modelId="{3A307E93-3ED8-4F00-9753-784752236809}" type="pres">
      <dgm:prSet presAssocID="{FFB7562E-4CF5-4763-9377-523E13DDECCA}" presName="hierChild5" presStyleCnt="0"/>
      <dgm:spPr/>
    </dgm:pt>
    <dgm:pt modelId="{524E5FCC-8587-4DF7-B455-9FFF3BA27732}" type="pres">
      <dgm:prSet presAssocID="{99C1731A-7714-422F-A8EB-474CDCA3D0F9}" presName="Name50" presStyleLbl="parChTrans1D2" presStyleIdx="2" presStyleCnt="9"/>
      <dgm:spPr/>
      <dgm:t>
        <a:bodyPr/>
        <a:lstStyle/>
        <a:p>
          <a:endParaRPr lang="ru-RU"/>
        </a:p>
      </dgm:t>
    </dgm:pt>
    <dgm:pt modelId="{6ACA627D-2A55-4418-A1A9-080A9C9B243F}" type="pres">
      <dgm:prSet presAssocID="{7CDE6DE8-F51A-4D06-98AD-F6631EBB4661}" presName="hierRoot2" presStyleCnt="0">
        <dgm:presLayoutVars>
          <dgm:hierBranch/>
        </dgm:presLayoutVars>
      </dgm:prSet>
      <dgm:spPr/>
    </dgm:pt>
    <dgm:pt modelId="{8B78D721-DDEB-4399-B1CD-DB16DA334603}" type="pres">
      <dgm:prSet presAssocID="{7CDE6DE8-F51A-4D06-98AD-F6631EBB4661}" presName="rootComposite" presStyleCnt="0"/>
      <dgm:spPr/>
    </dgm:pt>
    <dgm:pt modelId="{F2EAA45D-2E1D-4726-8B7B-4049288F37E5}" type="pres">
      <dgm:prSet presAssocID="{7CDE6DE8-F51A-4D06-98AD-F6631EBB4661}" presName="rootText" presStyleLbl="node2" presStyleIdx="2" presStyleCnt="9" custScaleX="1084678" custScaleY="143813" custLinFactNeighborX="9016" custLinFactNeighborY="-11541">
        <dgm:presLayoutVars>
          <dgm:chPref val="3"/>
        </dgm:presLayoutVars>
      </dgm:prSet>
      <dgm:spPr/>
      <dgm:t>
        <a:bodyPr/>
        <a:lstStyle/>
        <a:p>
          <a:endParaRPr lang="ru-RU"/>
        </a:p>
      </dgm:t>
    </dgm:pt>
    <dgm:pt modelId="{75A2AB15-C2E8-4B0D-BB45-F781159B9810}" type="pres">
      <dgm:prSet presAssocID="{7CDE6DE8-F51A-4D06-98AD-F6631EBB4661}" presName="rootConnector" presStyleLbl="node2" presStyleIdx="2" presStyleCnt="9"/>
      <dgm:spPr/>
      <dgm:t>
        <a:bodyPr/>
        <a:lstStyle/>
        <a:p>
          <a:endParaRPr lang="ru-RU"/>
        </a:p>
      </dgm:t>
    </dgm:pt>
    <dgm:pt modelId="{86B9B6D4-098F-4BF5-84E7-D5565D66DAA5}" type="pres">
      <dgm:prSet presAssocID="{7CDE6DE8-F51A-4D06-98AD-F6631EBB4661}" presName="hierChild4" presStyleCnt="0"/>
      <dgm:spPr/>
    </dgm:pt>
    <dgm:pt modelId="{47F8AE75-9DE7-4546-A606-2C983F6251DE}" type="pres">
      <dgm:prSet presAssocID="{7CDE6DE8-F51A-4D06-98AD-F6631EBB4661}" presName="hierChild5" presStyleCnt="0"/>
      <dgm:spPr/>
    </dgm:pt>
    <dgm:pt modelId="{705EFE41-4942-4FAF-983B-D26A515E5FED}" type="pres">
      <dgm:prSet presAssocID="{5C5D13F5-6FE0-43AF-8914-AB511990F9B9}" presName="Name50" presStyleLbl="parChTrans1D2" presStyleIdx="3" presStyleCnt="9"/>
      <dgm:spPr/>
      <dgm:t>
        <a:bodyPr/>
        <a:lstStyle/>
        <a:p>
          <a:endParaRPr lang="ru-RU"/>
        </a:p>
      </dgm:t>
    </dgm:pt>
    <dgm:pt modelId="{79B4FE11-F5AD-493A-BCB6-F1B89A23D8C5}" type="pres">
      <dgm:prSet presAssocID="{9AFA9194-B4AD-4CA0-B3CC-7CED2D7D96C5}" presName="hierRoot2" presStyleCnt="0">
        <dgm:presLayoutVars>
          <dgm:hierBranch/>
        </dgm:presLayoutVars>
      </dgm:prSet>
      <dgm:spPr/>
    </dgm:pt>
    <dgm:pt modelId="{8F296790-C6F7-4BB7-B18E-E3FB30FE7DD6}" type="pres">
      <dgm:prSet presAssocID="{9AFA9194-B4AD-4CA0-B3CC-7CED2D7D96C5}" presName="rootComposite" presStyleCnt="0"/>
      <dgm:spPr/>
    </dgm:pt>
    <dgm:pt modelId="{108D79DE-F2C5-42EF-8AC1-E6224EA1C4FA}" type="pres">
      <dgm:prSet presAssocID="{9AFA9194-B4AD-4CA0-B3CC-7CED2D7D96C5}" presName="rootText" presStyleLbl="node2" presStyleIdx="3" presStyleCnt="9" custScaleX="437671" custScaleY="137648">
        <dgm:presLayoutVars>
          <dgm:chPref val="3"/>
        </dgm:presLayoutVars>
      </dgm:prSet>
      <dgm:spPr/>
      <dgm:t>
        <a:bodyPr/>
        <a:lstStyle/>
        <a:p>
          <a:endParaRPr lang="ru-RU"/>
        </a:p>
      </dgm:t>
    </dgm:pt>
    <dgm:pt modelId="{DCA793EE-9F59-4253-B5EC-DFC6FC0386B0}" type="pres">
      <dgm:prSet presAssocID="{9AFA9194-B4AD-4CA0-B3CC-7CED2D7D96C5}" presName="rootConnector" presStyleLbl="node2" presStyleIdx="3" presStyleCnt="9"/>
      <dgm:spPr/>
      <dgm:t>
        <a:bodyPr/>
        <a:lstStyle/>
        <a:p>
          <a:endParaRPr lang="ru-RU"/>
        </a:p>
      </dgm:t>
    </dgm:pt>
    <dgm:pt modelId="{95E87DE8-1867-4FD1-9D83-63D0C89936B2}" type="pres">
      <dgm:prSet presAssocID="{9AFA9194-B4AD-4CA0-B3CC-7CED2D7D96C5}" presName="hierChild4" presStyleCnt="0"/>
      <dgm:spPr/>
    </dgm:pt>
    <dgm:pt modelId="{C2A79647-1ABB-4BD6-89D9-4FD5403DC9CD}" type="pres">
      <dgm:prSet presAssocID="{9AFA9194-B4AD-4CA0-B3CC-7CED2D7D96C5}" presName="hierChild5" presStyleCnt="0"/>
      <dgm:spPr/>
    </dgm:pt>
    <dgm:pt modelId="{EB7D072D-C722-4629-A68A-94AB2C2405C3}" type="pres">
      <dgm:prSet presAssocID="{B7BA9984-58A6-4B43-8EB5-709E4256BBB2}" presName="Name50" presStyleLbl="parChTrans1D2" presStyleIdx="4" presStyleCnt="9"/>
      <dgm:spPr/>
      <dgm:t>
        <a:bodyPr/>
        <a:lstStyle/>
        <a:p>
          <a:endParaRPr lang="ru-RU"/>
        </a:p>
      </dgm:t>
    </dgm:pt>
    <dgm:pt modelId="{B408C29F-E635-4B32-8F17-419CFAB5F60C}" type="pres">
      <dgm:prSet presAssocID="{CB1B7A60-D625-49EE-91FB-E5749F687E02}" presName="hierRoot2" presStyleCnt="0">
        <dgm:presLayoutVars>
          <dgm:hierBranch/>
        </dgm:presLayoutVars>
      </dgm:prSet>
      <dgm:spPr/>
    </dgm:pt>
    <dgm:pt modelId="{665AE99E-2C08-4B47-96A6-07697818A180}" type="pres">
      <dgm:prSet presAssocID="{CB1B7A60-D625-49EE-91FB-E5749F687E02}" presName="rootComposite" presStyleCnt="0"/>
      <dgm:spPr/>
    </dgm:pt>
    <dgm:pt modelId="{B7984E66-9488-4133-973D-C186E0C47039}" type="pres">
      <dgm:prSet presAssocID="{CB1B7A60-D625-49EE-91FB-E5749F687E02}" presName="rootText" presStyleLbl="node2" presStyleIdx="4" presStyleCnt="9" custScaleX="515804" custScaleY="161456">
        <dgm:presLayoutVars>
          <dgm:chPref val="3"/>
        </dgm:presLayoutVars>
      </dgm:prSet>
      <dgm:spPr/>
      <dgm:t>
        <a:bodyPr/>
        <a:lstStyle/>
        <a:p>
          <a:endParaRPr lang="ru-RU"/>
        </a:p>
      </dgm:t>
    </dgm:pt>
    <dgm:pt modelId="{602862B3-7337-406F-B80C-9F4205FEED72}" type="pres">
      <dgm:prSet presAssocID="{CB1B7A60-D625-49EE-91FB-E5749F687E02}" presName="rootConnector" presStyleLbl="node2" presStyleIdx="4" presStyleCnt="9"/>
      <dgm:spPr/>
      <dgm:t>
        <a:bodyPr/>
        <a:lstStyle/>
        <a:p>
          <a:endParaRPr lang="ru-RU"/>
        </a:p>
      </dgm:t>
    </dgm:pt>
    <dgm:pt modelId="{4213E40E-BA0D-4248-96B8-95E74A2A34A6}" type="pres">
      <dgm:prSet presAssocID="{CB1B7A60-D625-49EE-91FB-E5749F687E02}" presName="hierChild4" presStyleCnt="0"/>
      <dgm:spPr/>
    </dgm:pt>
    <dgm:pt modelId="{0AD0B26B-418C-4B4C-8C43-7D60037B1E8C}" type="pres">
      <dgm:prSet presAssocID="{CB1B7A60-D625-49EE-91FB-E5749F687E02}" presName="hierChild5" presStyleCnt="0"/>
      <dgm:spPr/>
    </dgm:pt>
    <dgm:pt modelId="{B5FFEA57-CA33-47F8-83E9-FF174C587F38}" type="pres">
      <dgm:prSet presAssocID="{0C33817C-A5AA-496C-930D-78AA10E1B2F6}" presName="Name50" presStyleLbl="parChTrans1D2" presStyleIdx="5" presStyleCnt="9"/>
      <dgm:spPr/>
      <dgm:t>
        <a:bodyPr/>
        <a:lstStyle/>
        <a:p>
          <a:endParaRPr lang="ru-RU"/>
        </a:p>
      </dgm:t>
    </dgm:pt>
    <dgm:pt modelId="{71D5D9E2-5B2F-4BDA-B679-5547C0EEA06F}" type="pres">
      <dgm:prSet presAssocID="{CFCA100A-5E49-4C63-821F-584633DC29AF}" presName="hierRoot2" presStyleCnt="0">
        <dgm:presLayoutVars>
          <dgm:hierBranch/>
        </dgm:presLayoutVars>
      </dgm:prSet>
      <dgm:spPr/>
    </dgm:pt>
    <dgm:pt modelId="{5A1D9477-495D-4C7C-AE98-8F850AECF5BB}" type="pres">
      <dgm:prSet presAssocID="{CFCA100A-5E49-4C63-821F-584633DC29AF}" presName="rootComposite" presStyleCnt="0"/>
      <dgm:spPr/>
    </dgm:pt>
    <dgm:pt modelId="{53436B2B-5B4F-4959-ACE2-9CC75EB61969}" type="pres">
      <dgm:prSet presAssocID="{CFCA100A-5E49-4C63-821F-584633DC29AF}" presName="rootText" presStyleLbl="node2" presStyleIdx="5" presStyleCnt="9" custScaleX="572153" custScaleY="189871">
        <dgm:presLayoutVars>
          <dgm:chPref val="3"/>
        </dgm:presLayoutVars>
      </dgm:prSet>
      <dgm:spPr/>
      <dgm:t>
        <a:bodyPr/>
        <a:lstStyle/>
        <a:p>
          <a:endParaRPr lang="ru-RU"/>
        </a:p>
      </dgm:t>
    </dgm:pt>
    <dgm:pt modelId="{91DECEFF-B472-4021-A312-F877AC2C1989}" type="pres">
      <dgm:prSet presAssocID="{CFCA100A-5E49-4C63-821F-584633DC29AF}" presName="rootConnector" presStyleLbl="node2" presStyleIdx="5" presStyleCnt="9"/>
      <dgm:spPr/>
      <dgm:t>
        <a:bodyPr/>
        <a:lstStyle/>
        <a:p>
          <a:endParaRPr lang="ru-RU"/>
        </a:p>
      </dgm:t>
    </dgm:pt>
    <dgm:pt modelId="{51349B20-2DF1-490E-A669-D3F9558B62CA}" type="pres">
      <dgm:prSet presAssocID="{CFCA100A-5E49-4C63-821F-584633DC29AF}" presName="hierChild4" presStyleCnt="0"/>
      <dgm:spPr/>
    </dgm:pt>
    <dgm:pt modelId="{42B9F195-74F9-4618-9943-0AAD993269FB}" type="pres">
      <dgm:prSet presAssocID="{CFCA100A-5E49-4C63-821F-584633DC29AF}" presName="hierChild5" presStyleCnt="0"/>
      <dgm:spPr/>
    </dgm:pt>
    <dgm:pt modelId="{12BD61A2-F229-4EA8-A6BD-DFDBA2794553}" type="pres">
      <dgm:prSet presAssocID="{56A1C199-3E5E-4FE3-B4C0-8014CCAC3180}" presName="Name50" presStyleLbl="parChTrans1D2" presStyleIdx="6" presStyleCnt="9"/>
      <dgm:spPr/>
      <dgm:t>
        <a:bodyPr/>
        <a:lstStyle/>
        <a:p>
          <a:endParaRPr lang="ru-RU"/>
        </a:p>
      </dgm:t>
    </dgm:pt>
    <dgm:pt modelId="{C54FE722-1513-4916-83B3-484757092A6D}" type="pres">
      <dgm:prSet presAssocID="{EE64302E-AD31-4E21-BDBC-5F3D6014ECD5}" presName="hierRoot2" presStyleCnt="0">
        <dgm:presLayoutVars>
          <dgm:hierBranch/>
        </dgm:presLayoutVars>
      </dgm:prSet>
      <dgm:spPr/>
    </dgm:pt>
    <dgm:pt modelId="{ACDA3285-F64F-483E-898B-48CE18ACA69D}" type="pres">
      <dgm:prSet presAssocID="{EE64302E-AD31-4E21-BDBC-5F3D6014ECD5}" presName="rootComposite" presStyleCnt="0"/>
      <dgm:spPr/>
    </dgm:pt>
    <dgm:pt modelId="{A6798E7F-F55D-4999-9D8C-C607901F40F1}" type="pres">
      <dgm:prSet presAssocID="{EE64302E-AD31-4E21-BDBC-5F3D6014ECD5}" presName="rootText" presStyleLbl="node2" presStyleIdx="6" presStyleCnt="9" custScaleX="578576" custScaleY="174074">
        <dgm:presLayoutVars>
          <dgm:chPref val="3"/>
        </dgm:presLayoutVars>
      </dgm:prSet>
      <dgm:spPr/>
      <dgm:t>
        <a:bodyPr/>
        <a:lstStyle/>
        <a:p>
          <a:endParaRPr lang="ru-RU"/>
        </a:p>
      </dgm:t>
    </dgm:pt>
    <dgm:pt modelId="{DD52E4C5-4A8F-4E9B-B50B-B3838B77E591}" type="pres">
      <dgm:prSet presAssocID="{EE64302E-AD31-4E21-BDBC-5F3D6014ECD5}" presName="rootConnector" presStyleLbl="node2" presStyleIdx="6" presStyleCnt="9"/>
      <dgm:spPr/>
      <dgm:t>
        <a:bodyPr/>
        <a:lstStyle/>
        <a:p>
          <a:endParaRPr lang="ru-RU"/>
        </a:p>
      </dgm:t>
    </dgm:pt>
    <dgm:pt modelId="{18231229-9A22-471B-BF28-A23E05E8C4F3}" type="pres">
      <dgm:prSet presAssocID="{EE64302E-AD31-4E21-BDBC-5F3D6014ECD5}" presName="hierChild4" presStyleCnt="0"/>
      <dgm:spPr/>
    </dgm:pt>
    <dgm:pt modelId="{08F98DA6-FB0D-4FB5-8D52-DDF5E9AD296D}" type="pres">
      <dgm:prSet presAssocID="{EE64302E-AD31-4E21-BDBC-5F3D6014ECD5}" presName="hierChild5" presStyleCnt="0"/>
      <dgm:spPr/>
    </dgm:pt>
    <dgm:pt modelId="{E071006F-E53D-435F-8500-10A74F0F700A}" type="pres">
      <dgm:prSet presAssocID="{57AB6541-3FAB-4398-BB60-65590EE9CF3D}" presName="Name50" presStyleLbl="parChTrans1D2" presStyleIdx="7" presStyleCnt="9"/>
      <dgm:spPr/>
      <dgm:t>
        <a:bodyPr/>
        <a:lstStyle/>
        <a:p>
          <a:endParaRPr lang="ru-RU"/>
        </a:p>
      </dgm:t>
    </dgm:pt>
    <dgm:pt modelId="{97100784-647F-45E4-9980-99DEACFEC842}" type="pres">
      <dgm:prSet presAssocID="{2E3097AB-BCD7-4C14-A184-3ADFEBAE4975}" presName="hierRoot2" presStyleCnt="0">
        <dgm:presLayoutVars>
          <dgm:hierBranch val="r"/>
        </dgm:presLayoutVars>
      </dgm:prSet>
      <dgm:spPr/>
    </dgm:pt>
    <dgm:pt modelId="{6EA34829-6CC1-4448-B1BF-0BC11068772A}" type="pres">
      <dgm:prSet presAssocID="{2E3097AB-BCD7-4C14-A184-3ADFEBAE4975}" presName="rootComposite" presStyleCnt="0"/>
      <dgm:spPr/>
    </dgm:pt>
    <dgm:pt modelId="{4D60997A-A539-4038-B832-3D2E18EF195F}" type="pres">
      <dgm:prSet presAssocID="{2E3097AB-BCD7-4C14-A184-3ADFEBAE4975}" presName="rootText" presStyleLbl="node2" presStyleIdx="7" presStyleCnt="9" custScaleX="781946" custScaleY="148739">
        <dgm:presLayoutVars>
          <dgm:chPref val="3"/>
        </dgm:presLayoutVars>
      </dgm:prSet>
      <dgm:spPr/>
      <dgm:t>
        <a:bodyPr/>
        <a:lstStyle/>
        <a:p>
          <a:endParaRPr lang="ru-RU"/>
        </a:p>
      </dgm:t>
    </dgm:pt>
    <dgm:pt modelId="{5EE3F68A-B9DC-4AE6-AA08-C37837C5F3DE}" type="pres">
      <dgm:prSet presAssocID="{2E3097AB-BCD7-4C14-A184-3ADFEBAE4975}" presName="rootConnector" presStyleLbl="node2" presStyleIdx="7" presStyleCnt="9"/>
      <dgm:spPr/>
      <dgm:t>
        <a:bodyPr/>
        <a:lstStyle/>
        <a:p>
          <a:endParaRPr lang="ru-RU"/>
        </a:p>
      </dgm:t>
    </dgm:pt>
    <dgm:pt modelId="{535ADA52-1789-48BC-BE97-9A0BF182741E}" type="pres">
      <dgm:prSet presAssocID="{2E3097AB-BCD7-4C14-A184-3ADFEBAE4975}" presName="hierChild4" presStyleCnt="0"/>
      <dgm:spPr/>
    </dgm:pt>
    <dgm:pt modelId="{2C0EA52F-1744-4103-8FD3-257DDD1D7B6B}" type="pres">
      <dgm:prSet presAssocID="{2E3097AB-BCD7-4C14-A184-3ADFEBAE4975}" presName="hierChild5" presStyleCnt="0"/>
      <dgm:spPr/>
    </dgm:pt>
    <dgm:pt modelId="{05C464AB-6494-4F19-8D8E-995B9F6DA99D}" type="pres">
      <dgm:prSet presAssocID="{D49D75D8-B469-4055-8793-54403CBB2C78}" presName="Name50" presStyleLbl="parChTrans1D2" presStyleIdx="8" presStyleCnt="9"/>
      <dgm:spPr/>
      <dgm:t>
        <a:bodyPr/>
        <a:lstStyle/>
        <a:p>
          <a:endParaRPr lang="ru-RU"/>
        </a:p>
      </dgm:t>
    </dgm:pt>
    <dgm:pt modelId="{6EBE3878-197C-4847-BA76-08929D758DCB}" type="pres">
      <dgm:prSet presAssocID="{DABD98AA-803D-423F-B1B9-92574ACB7493}" presName="hierRoot2" presStyleCnt="0">
        <dgm:presLayoutVars>
          <dgm:hierBranch/>
        </dgm:presLayoutVars>
      </dgm:prSet>
      <dgm:spPr/>
    </dgm:pt>
    <dgm:pt modelId="{A92D4B31-2BF4-4327-B9D2-B83FDA838B76}" type="pres">
      <dgm:prSet presAssocID="{DABD98AA-803D-423F-B1B9-92574ACB7493}" presName="rootComposite" presStyleCnt="0"/>
      <dgm:spPr/>
    </dgm:pt>
    <dgm:pt modelId="{65B60E8C-C5B5-4101-B328-B773AE9C803F}" type="pres">
      <dgm:prSet presAssocID="{DABD98AA-803D-423F-B1B9-92574ACB7493}" presName="rootText" presStyleLbl="node2" presStyleIdx="8" presStyleCnt="9" custScaleX="733754" custScaleY="207819">
        <dgm:presLayoutVars>
          <dgm:chPref val="3"/>
        </dgm:presLayoutVars>
      </dgm:prSet>
      <dgm:spPr/>
      <dgm:t>
        <a:bodyPr/>
        <a:lstStyle/>
        <a:p>
          <a:endParaRPr lang="ru-RU"/>
        </a:p>
      </dgm:t>
    </dgm:pt>
    <dgm:pt modelId="{C4946CB1-340B-4256-A40F-B007C07C19BC}" type="pres">
      <dgm:prSet presAssocID="{DABD98AA-803D-423F-B1B9-92574ACB7493}" presName="rootConnector" presStyleLbl="node2" presStyleIdx="8" presStyleCnt="9"/>
      <dgm:spPr/>
      <dgm:t>
        <a:bodyPr/>
        <a:lstStyle/>
        <a:p>
          <a:endParaRPr lang="ru-RU"/>
        </a:p>
      </dgm:t>
    </dgm:pt>
    <dgm:pt modelId="{5961EAFD-39CB-4A65-9109-44DAB3B21FA7}" type="pres">
      <dgm:prSet presAssocID="{DABD98AA-803D-423F-B1B9-92574ACB7493}" presName="hierChild4" presStyleCnt="0"/>
      <dgm:spPr/>
    </dgm:pt>
    <dgm:pt modelId="{EBB5C9FA-E621-4A72-9D04-A7DDBEC42AF6}" type="pres">
      <dgm:prSet presAssocID="{DABD98AA-803D-423F-B1B9-92574ACB7493}" presName="hierChild5" presStyleCnt="0"/>
      <dgm:spPr/>
    </dgm:pt>
    <dgm:pt modelId="{84FF703C-6CD2-45AA-809F-92B23B1A783E}" type="pres">
      <dgm:prSet presAssocID="{0AEEF0F3-E356-4FBD-BB4A-1B5EE025C780}" presName="hierChild3" presStyleCnt="0"/>
      <dgm:spPr/>
    </dgm:pt>
  </dgm:ptLst>
  <dgm:cxnLst>
    <dgm:cxn modelId="{6AE80CB3-5CA5-460E-91DE-28314B524051}" srcId="{0AEEF0F3-E356-4FBD-BB4A-1B5EE025C780}" destId="{FFB7562E-4CF5-4763-9377-523E13DDECCA}" srcOrd="1" destOrd="0" parTransId="{399D3B1D-0D75-4435-92B6-08B50FFB5EAF}" sibTransId="{381B287B-C450-4B5B-A2BD-8A9C0481562D}"/>
    <dgm:cxn modelId="{2045933F-258A-4E83-8AA9-B599E3DDC5DD}" type="presOf" srcId="{57AB6541-3FAB-4398-BB60-65590EE9CF3D}" destId="{E071006F-E53D-435F-8500-10A74F0F700A}" srcOrd="0" destOrd="0" presId="urn:microsoft.com/office/officeart/2005/8/layout/orgChart1"/>
    <dgm:cxn modelId="{9441E8A1-B4AC-4E60-9823-D1E26028E63E}" type="presOf" srcId="{EE64302E-AD31-4E21-BDBC-5F3D6014ECD5}" destId="{DD52E4C5-4A8F-4E9B-B50B-B3838B77E591}" srcOrd="1" destOrd="0" presId="urn:microsoft.com/office/officeart/2005/8/layout/orgChart1"/>
    <dgm:cxn modelId="{9EB2462F-AB4E-45D1-8B0B-B397EE4FD565}" type="presOf" srcId="{B7BA9984-58A6-4B43-8EB5-709E4256BBB2}" destId="{EB7D072D-C722-4629-A68A-94AB2C2405C3}" srcOrd="0" destOrd="0" presId="urn:microsoft.com/office/officeart/2005/8/layout/orgChart1"/>
    <dgm:cxn modelId="{4A9701E9-77EE-4321-A480-6A18253D0320}" srcId="{0AEEF0F3-E356-4FBD-BB4A-1B5EE025C780}" destId="{7CDE6DE8-F51A-4D06-98AD-F6631EBB4661}" srcOrd="2" destOrd="0" parTransId="{99C1731A-7714-422F-A8EB-474CDCA3D0F9}" sibTransId="{88E8AE74-F6EB-473F-B91D-62C74318F23A}"/>
    <dgm:cxn modelId="{CAF6182A-DEB5-4849-884D-C2459FEF50B1}" type="presOf" srcId="{CB1B7A60-D625-49EE-91FB-E5749F687E02}" destId="{602862B3-7337-406F-B80C-9F4205FEED72}" srcOrd="1" destOrd="0" presId="urn:microsoft.com/office/officeart/2005/8/layout/orgChart1"/>
    <dgm:cxn modelId="{B3A3D7EB-3B2B-4139-8FB7-A9DF6804FC60}" type="presOf" srcId="{0AEEF0F3-E356-4FBD-BB4A-1B5EE025C780}" destId="{910F6773-7276-4073-9DD1-50E1D6632938}" srcOrd="0" destOrd="0" presId="urn:microsoft.com/office/officeart/2005/8/layout/orgChart1"/>
    <dgm:cxn modelId="{0A01F03C-7439-42B2-9E6A-D6996BF8FDBF}" type="presOf" srcId="{CFCA100A-5E49-4C63-821F-584633DC29AF}" destId="{53436B2B-5B4F-4959-ACE2-9CC75EB61969}" srcOrd="0" destOrd="0" presId="urn:microsoft.com/office/officeart/2005/8/layout/orgChart1"/>
    <dgm:cxn modelId="{02C810FE-AB5A-4935-9DDC-C0508D108E42}" srcId="{0AEEF0F3-E356-4FBD-BB4A-1B5EE025C780}" destId="{CFCA100A-5E49-4C63-821F-584633DC29AF}" srcOrd="5" destOrd="0" parTransId="{0C33817C-A5AA-496C-930D-78AA10E1B2F6}" sibTransId="{25DA5820-995D-425F-B080-BD3848ADCF3D}"/>
    <dgm:cxn modelId="{EA0226D2-2A5E-41D3-9E45-F6E03F668B8A}" type="presOf" srcId="{0AEEF0F3-E356-4FBD-BB4A-1B5EE025C780}" destId="{6D651B4B-68BA-4CA0-8E81-D51E0FF2821F}" srcOrd="1" destOrd="0" presId="urn:microsoft.com/office/officeart/2005/8/layout/orgChart1"/>
    <dgm:cxn modelId="{16EDE2D6-A339-4CD7-8A92-572B4A5BBA9F}" type="presOf" srcId="{99C1731A-7714-422F-A8EB-474CDCA3D0F9}" destId="{524E5FCC-8587-4DF7-B455-9FFF3BA27732}" srcOrd="0" destOrd="0" presId="urn:microsoft.com/office/officeart/2005/8/layout/orgChart1"/>
    <dgm:cxn modelId="{34113622-B27B-47AF-8124-5ADF1A1D0188}" srcId="{0AEEF0F3-E356-4FBD-BB4A-1B5EE025C780}" destId="{EE64302E-AD31-4E21-BDBC-5F3D6014ECD5}" srcOrd="6" destOrd="0" parTransId="{56A1C199-3E5E-4FE3-B4C0-8014CCAC3180}" sibTransId="{E281E7EB-8EC8-45CC-991C-40B7ACEE2900}"/>
    <dgm:cxn modelId="{3804A856-0862-42A4-8C4B-9BF9D65472F9}" srcId="{AF0F33A3-7834-4A44-A3A4-74A9B90DACA5}" destId="{AA4CF693-8FEA-4E6A-B7B2-7F918A3F1B5D}" srcOrd="0" destOrd="0" parTransId="{83C974C2-F84F-4802-BB66-FC7A8F199885}" sibTransId="{A7628D6B-E398-43B0-8659-40E517E235BE}"/>
    <dgm:cxn modelId="{2BFE8AB7-A679-42F0-8A62-1EF55A72BAB0}" type="presOf" srcId="{AF0F33A3-7834-4A44-A3A4-74A9B90DACA5}" destId="{FB6BAEF8-783A-499B-98D0-B48B37428F85}" srcOrd="1" destOrd="0" presId="urn:microsoft.com/office/officeart/2005/8/layout/orgChart1"/>
    <dgm:cxn modelId="{11C14775-9569-4952-BE75-FBC0DD17211B}" type="presOf" srcId="{CFCA100A-5E49-4C63-821F-584633DC29AF}" destId="{91DECEFF-B472-4021-A312-F877AC2C1989}" srcOrd="1" destOrd="0" presId="urn:microsoft.com/office/officeart/2005/8/layout/orgChart1"/>
    <dgm:cxn modelId="{B55BF474-A449-47ED-AD26-FA83FDC386C8}" type="presOf" srcId="{D49D75D8-B469-4055-8793-54403CBB2C78}" destId="{05C464AB-6494-4F19-8D8E-995B9F6DA99D}" srcOrd="0" destOrd="0" presId="urn:microsoft.com/office/officeart/2005/8/layout/orgChart1"/>
    <dgm:cxn modelId="{5C52BF4F-3D57-4BCA-B50D-24E32384E830}" type="presOf" srcId="{AA4CF693-8FEA-4E6A-B7B2-7F918A3F1B5D}" destId="{EB59DBCE-C94B-4D79-9F53-83FD615397BD}" srcOrd="0" destOrd="0" presId="urn:microsoft.com/office/officeart/2005/8/layout/orgChart1"/>
    <dgm:cxn modelId="{0009DD5B-9A63-43D1-9779-95FA2EB9B51B}" srcId="{0AEEF0F3-E356-4FBD-BB4A-1B5EE025C780}" destId="{CB1B7A60-D625-49EE-91FB-E5749F687E02}" srcOrd="4" destOrd="0" parTransId="{B7BA9984-58A6-4B43-8EB5-709E4256BBB2}" sibTransId="{A471C765-BF1F-4FD1-9867-70ED1D56EEB1}"/>
    <dgm:cxn modelId="{7A7800AD-94E4-4D9E-904B-3703D9059B40}" type="presOf" srcId="{7CDE6DE8-F51A-4D06-98AD-F6631EBB4661}" destId="{75A2AB15-C2E8-4B0D-BB45-F781159B9810}" srcOrd="1" destOrd="0" presId="urn:microsoft.com/office/officeart/2005/8/layout/orgChart1"/>
    <dgm:cxn modelId="{C92B6474-C232-4ABB-ABEF-A4784C9DB491}" srcId="{E7437F94-FE8D-481A-8CE9-FA040AF080B6}" destId="{0AEEF0F3-E356-4FBD-BB4A-1B5EE025C780}" srcOrd="0" destOrd="0" parTransId="{7D61C70C-00B7-4428-81E0-3FE686E08542}" sibTransId="{C37825ED-0305-4A55-BA7D-C4E42800336C}"/>
    <dgm:cxn modelId="{3705E26F-084F-4CEA-A601-25ED376B154F}" type="presOf" srcId="{DABD98AA-803D-423F-B1B9-92574ACB7493}" destId="{65B60E8C-C5B5-4101-B328-B773AE9C803F}" srcOrd="0" destOrd="0" presId="urn:microsoft.com/office/officeart/2005/8/layout/orgChart1"/>
    <dgm:cxn modelId="{0E8650EF-D2E9-4B10-BFBE-D0AF911C06FF}" type="presOf" srcId="{EE64302E-AD31-4E21-BDBC-5F3D6014ECD5}" destId="{A6798E7F-F55D-4999-9D8C-C607901F40F1}" srcOrd="0" destOrd="0" presId="urn:microsoft.com/office/officeart/2005/8/layout/orgChart1"/>
    <dgm:cxn modelId="{3B1F8420-1CFB-4BDB-842A-6EE7ECB1FDE6}" type="presOf" srcId="{9AFA9194-B4AD-4CA0-B3CC-7CED2D7D96C5}" destId="{DCA793EE-9F59-4253-B5EC-DFC6FC0386B0}" srcOrd="1" destOrd="0" presId="urn:microsoft.com/office/officeart/2005/8/layout/orgChart1"/>
    <dgm:cxn modelId="{BAA406DC-28C6-435C-9B3D-641C07AD99D4}" srcId="{0AEEF0F3-E356-4FBD-BB4A-1B5EE025C780}" destId="{AF0F33A3-7834-4A44-A3A4-74A9B90DACA5}" srcOrd="0" destOrd="0" parTransId="{A4704D61-C8C2-44BE-956A-70F97398C5B7}" sibTransId="{FFF2B2FB-65FD-4A17-9DB3-A5FF45780817}"/>
    <dgm:cxn modelId="{FD752FD8-0DAD-439A-8D6F-220BFA9C0CA4}" type="presOf" srcId="{5C5D13F5-6FE0-43AF-8914-AB511990F9B9}" destId="{705EFE41-4942-4FAF-983B-D26A515E5FED}" srcOrd="0" destOrd="0" presId="urn:microsoft.com/office/officeart/2005/8/layout/orgChart1"/>
    <dgm:cxn modelId="{24E93970-A182-4D64-93E8-5169AAA7EC94}" srcId="{0AEEF0F3-E356-4FBD-BB4A-1B5EE025C780}" destId="{DABD98AA-803D-423F-B1B9-92574ACB7493}" srcOrd="8" destOrd="0" parTransId="{D49D75D8-B469-4055-8793-54403CBB2C78}" sibTransId="{B41BF645-0791-42F6-BAAE-F1329C2792F4}"/>
    <dgm:cxn modelId="{09A939AE-8094-480D-AB56-2052DD61C3A2}" type="presOf" srcId="{9AFA9194-B4AD-4CA0-B3CC-7CED2D7D96C5}" destId="{108D79DE-F2C5-42EF-8AC1-E6224EA1C4FA}" srcOrd="0" destOrd="0" presId="urn:microsoft.com/office/officeart/2005/8/layout/orgChart1"/>
    <dgm:cxn modelId="{5BAD3748-9023-4B51-A933-B865F3613129}" type="presOf" srcId="{AF0F33A3-7834-4A44-A3A4-74A9B90DACA5}" destId="{18B9EC20-2634-4E09-AB97-4902D0570469}" srcOrd="0" destOrd="0" presId="urn:microsoft.com/office/officeart/2005/8/layout/orgChart1"/>
    <dgm:cxn modelId="{3AA06BE0-62D6-4FC3-863B-D151E65A00E2}" type="presOf" srcId="{AA4CF693-8FEA-4E6A-B7B2-7F918A3F1B5D}" destId="{43145EA1-A65B-4351-87CB-145D4768EE8F}" srcOrd="1" destOrd="0" presId="urn:microsoft.com/office/officeart/2005/8/layout/orgChart1"/>
    <dgm:cxn modelId="{1CE9DBCE-46BF-4427-B7B6-A2E47291CF8B}" type="presOf" srcId="{7CDE6DE8-F51A-4D06-98AD-F6631EBB4661}" destId="{F2EAA45D-2E1D-4726-8B7B-4049288F37E5}" srcOrd="0" destOrd="0" presId="urn:microsoft.com/office/officeart/2005/8/layout/orgChart1"/>
    <dgm:cxn modelId="{EFE88151-52F0-435C-878B-E0F348D35E3D}" type="presOf" srcId="{2E3097AB-BCD7-4C14-A184-3ADFEBAE4975}" destId="{5EE3F68A-B9DC-4AE6-AA08-C37837C5F3DE}" srcOrd="1" destOrd="0" presId="urn:microsoft.com/office/officeart/2005/8/layout/orgChart1"/>
    <dgm:cxn modelId="{7A3D5352-851F-4BA9-B6B1-803DC79ADE58}" type="presOf" srcId="{0C33817C-A5AA-496C-930D-78AA10E1B2F6}" destId="{B5FFEA57-CA33-47F8-83E9-FF174C587F38}" srcOrd="0" destOrd="0" presId="urn:microsoft.com/office/officeart/2005/8/layout/orgChart1"/>
    <dgm:cxn modelId="{A4157634-2BE8-46B2-B346-18EC488E4ED7}" type="presOf" srcId="{FFB7562E-4CF5-4763-9377-523E13DDECCA}" destId="{B7450537-77F5-4F33-B977-7AC7C85E3DD0}" srcOrd="1" destOrd="0" presId="urn:microsoft.com/office/officeart/2005/8/layout/orgChart1"/>
    <dgm:cxn modelId="{E5917502-EA95-4E92-B13E-907E7BD57BE8}" type="presOf" srcId="{DABD98AA-803D-423F-B1B9-92574ACB7493}" destId="{C4946CB1-340B-4256-A40F-B007C07C19BC}" srcOrd="1" destOrd="0" presId="urn:microsoft.com/office/officeart/2005/8/layout/orgChart1"/>
    <dgm:cxn modelId="{48C53D5D-E21A-4A7A-AD9C-027FC552EA5E}" type="presOf" srcId="{CB1B7A60-D625-49EE-91FB-E5749F687E02}" destId="{B7984E66-9488-4133-973D-C186E0C47039}" srcOrd="0" destOrd="0" presId="urn:microsoft.com/office/officeart/2005/8/layout/orgChart1"/>
    <dgm:cxn modelId="{009E670F-2C9D-40F3-9E6A-BC8FB95FC83B}" type="presOf" srcId="{83C974C2-F84F-4802-BB66-FC7A8F199885}" destId="{F69ED5C2-1AFF-4DD5-B1EF-E3CE6D25B5A8}" srcOrd="0" destOrd="0" presId="urn:microsoft.com/office/officeart/2005/8/layout/orgChart1"/>
    <dgm:cxn modelId="{09E8C07B-4FF1-4CD3-AAC3-99880E8A8801}" type="presOf" srcId="{E7437F94-FE8D-481A-8CE9-FA040AF080B6}" destId="{CB0EC327-2B16-4DA6-989F-A8E8B17834CF}" srcOrd="0" destOrd="0" presId="urn:microsoft.com/office/officeart/2005/8/layout/orgChart1"/>
    <dgm:cxn modelId="{EF79008F-340A-40D7-BF86-20124BA563A6}" srcId="{0AEEF0F3-E356-4FBD-BB4A-1B5EE025C780}" destId="{2E3097AB-BCD7-4C14-A184-3ADFEBAE4975}" srcOrd="7" destOrd="0" parTransId="{57AB6541-3FAB-4398-BB60-65590EE9CF3D}" sibTransId="{050B5560-1A34-4297-86E7-2B89336073D7}"/>
    <dgm:cxn modelId="{21DF0723-D147-46C9-972D-59393FD536AF}" type="presOf" srcId="{56A1C199-3E5E-4FE3-B4C0-8014CCAC3180}" destId="{12BD61A2-F229-4EA8-A6BD-DFDBA2794553}" srcOrd="0" destOrd="0" presId="urn:microsoft.com/office/officeart/2005/8/layout/orgChart1"/>
    <dgm:cxn modelId="{D5F81B65-6361-4764-B4E4-37F6CF5D30F5}" type="presOf" srcId="{FFB7562E-4CF5-4763-9377-523E13DDECCA}" destId="{8285B717-DDA4-40E2-BD8A-6C4D09883320}" srcOrd="0" destOrd="0" presId="urn:microsoft.com/office/officeart/2005/8/layout/orgChart1"/>
    <dgm:cxn modelId="{AC564A17-D2E9-48CA-9E6B-A1B23EAC6D6F}" type="presOf" srcId="{2E3097AB-BCD7-4C14-A184-3ADFEBAE4975}" destId="{4D60997A-A539-4038-B832-3D2E18EF195F}" srcOrd="0" destOrd="0" presId="urn:microsoft.com/office/officeart/2005/8/layout/orgChart1"/>
    <dgm:cxn modelId="{AA5CA84C-6A01-4C51-A426-DA6E3EA1C60E}" srcId="{0AEEF0F3-E356-4FBD-BB4A-1B5EE025C780}" destId="{9AFA9194-B4AD-4CA0-B3CC-7CED2D7D96C5}" srcOrd="3" destOrd="0" parTransId="{5C5D13F5-6FE0-43AF-8914-AB511990F9B9}" sibTransId="{66BBA01E-85B4-4F0C-A2D4-C3B1DC3AD182}"/>
    <dgm:cxn modelId="{50869BAE-6CFE-41BD-9120-23AA22F91A09}" type="presOf" srcId="{399D3B1D-0D75-4435-92B6-08B50FFB5EAF}" destId="{1BEC3DC8-1256-42FE-96C1-89D5A505A603}" srcOrd="0" destOrd="0" presId="urn:microsoft.com/office/officeart/2005/8/layout/orgChart1"/>
    <dgm:cxn modelId="{DC66BC8F-3240-4CC2-B5DC-5FBAA2400AD2}" type="presOf" srcId="{A4704D61-C8C2-44BE-956A-70F97398C5B7}" destId="{A79DCB01-520D-4C4A-9336-C02E6F746B26}" srcOrd="0" destOrd="0" presId="urn:microsoft.com/office/officeart/2005/8/layout/orgChart1"/>
    <dgm:cxn modelId="{6282366E-FD2D-48B8-8D3D-54A7AB020F5F}" type="presParOf" srcId="{CB0EC327-2B16-4DA6-989F-A8E8B17834CF}" destId="{4D920BCB-5E8D-4187-802E-305352E047C7}" srcOrd="0" destOrd="0" presId="urn:microsoft.com/office/officeart/2005/8/layout/orgChart1"/>
    <dgm:cxn modelId="{511FACAA-71B2-4FBC-B166-4AE65A7BB3A3}" type="presParOf" srcId="{4D920BCB-5E8D-4187-802E-305352E047C7}" destId="{EA13D18A-68F5-46F8-B958-DB858F6F959C}" srcOrd="0" destOrd="0" presId="urn:microsoft.com/office/officeart/2005/8/layout/orgChart1"/>
    <dgm:cxn modelId="{AAE4E7C5-E28B-44F3-91E6-6E4CDD80F7EE}" type="presParOf" srcId="{EA13D18A-68F5-46F8-B958-DB858F6F959C}" destId="{910F6773-7276-4073-9DD1-50E1D6632938}" srcOrd="0" destOrd="0" presId="urn:microsoft.com/office/officeart/2005/8/layout/orgChart1"/>
    <dgm:cxn modelId="{DE20AC00-385E-4E49-B649-58164DE2188A}" type="presParOf" srcId="{EA13D18A-68F5-46F8-B958-DB858F6F959C}" destId="{6D651B4B-68BA-4CA0-8E81-D51E0FF2821F}" srcOrd="1" destOrd="0" presId="urn:microsoft.com/office/officeart/2005/8/layout/orgChart1"/>
    <dgm:cxn modelId="{4D33EC77-1A26-431D-9120-C6C8ABBF6072}" type="presParOf" srcId="{4D920BCB-5E8D-4187-802E-305352E047C7}" destId="{00F393B3-EB1B-45F3-A71D-30C289A96C62}" srcOrd="1" destOrd="0" presId="urn:microsoft.com/office/officeart/2005/8/layout/orgChart1"/>
    <dgm:cxn modelId="{5B7D44C2-9CE0-48D9-AC75-F58CC5CAF04E}" type="presParOf" srcId="{00F393B3-EB1B-45F3-A71D-30C289A96C62}" destId="{A79DCB01-520D-4C4A-9336-C02E6F746B26}" srcOrd="0" destOrd="0" presId="urn:microsoft.com/office/officeart/2005/8/layout/orgChart1"/>
    <dgm:cxn modelId="{9AC77231-B455-4837-9F5F-600F6EFA1C73}" type="presParOf" srcId="{00F393B3-EB1B-45F3-A71D-30C289A96C62}" destId="{6EA2F68D-3FCC-4430-B836-1EE8045151AC}" srcOrd="1" destOrd="0" presId="urn:microsoft.com/office/officeart/2005/8/layout/orgChart1"/>
    <dgm:cxn modelId="{08D2B177-384B-4190-B137-9B1532A7275B}" type="presParOf" srcId="{6EA2F68D-3FCC-4430-B836-1EE8045151AC}" destId="{A252EC73-56A0-4456-81C6-E1A661C05576}" srcOrd="0" destOrd="0" presId="urn:microsoft.com/office/officeart/2005/8/layout/orgChart1"/>
    <dgm:cxn modelId="{E34F2FF8-6608-45EA-A401-E7B155367B74}" type="presParOf" srcId="{A252EC73-56A0-4456-81C6-E1A661C05576}" destId="{18B9EC20-2634-4E09-AB97-4902D0570469}" srcOrd="0" destOrd="0" presId="urn:microsoft.com/office/officeart/2005/8/layout/orgChart1"/>
    <dgm:cxn modelId="{90584134-4A49-4769-BF18-153238365170}" type="presParOf" srcId="{A252EC73-56A0-4456-81C6-E1A661C05576}" destId="{FB6BAEF8-783A-499B-98D0-B48B37428F85}" srcOrd="1" destOrd="0" presId="urn:microsoft.com/office/officeart/2005/8/layout/orgChart1"/>
    <dgm:cxn modelId="{AEBC2F34-B157-4D4B-970D-1F54F93F457A}" type="presParOf" srcId="{6EA2F68D-3FCC-4430-B836-1EE8045151AC}" destId="{926282FD-2E2E-4098-A2DD-5782D20C50BE}" srcOrd="1" destOrd="0" presId="urn:microsoft.com/office/officeart/2005/8/layout/orgChart1"/>
    <dgm:cxn modelId="{3BEFC8CC-7AAF-4A0B-B1DE-ED96F0760F4C}" type="presParOf" srcId="{926282FD-2E2E-4098-A2DD-5782D20C50BE}" destId="{F69ED5C2-1AFF-4DD5-B1EF-E3CE6D25B5A8}" srcOrd="0" destOrd="0" presId="urn:microsoft.com/office/officeart/2005/8/layout/orgChart1"/>
    <dgm:cxn modelId="{48852580-712E-430A-91AF-226D3F40C6E5}" type="presParOf" srcId="{926282FD-2E2E-4098-A2DD-5782D20C50BE}" destId="{177E1001-80E7-44E7-9B99-0AAC27E62025}" srcOrd="1" destOrd="0" presId="urn:microsoft.com/office/officeart/2005/8/layout/orgChart1"/>
    <dgm:cxn modelId="{7CBF9D19-318C-4BD9-91E4-7AD51AD22E24}" type="presParOf" srcId="{177E1001-80E7-44E7-9B99-0AAC27E62025}" destId="{4DEA8992-5C2D-4075-B845-504B208CE5E8}" srcOrd="0" destOrd="0" presId="urn:microsoft.com/office/officeart/2005/8/layout/orgChart1"/>
    <dgm:cxn modelId="{17DDB30D-A3B0-4D22-84E5-C407B49E2BD4}" type="presParOf" srcId="{4DEA8992-5C2D-4075-B845-504B208CE5E8}" destId="{EB59DBCE-C94B-4D79-9F53-83FD615397BD}" srcOrd="0" destOrd="0" presId="urn:microsoft.com/office/officeart/2005/8/layout/orgChart1"/>
    <dgm:cxn modelId="{DD44856A-894F-45B0-9211-F80397D9432E}" type="presParOf" srcId="{4DEA8992-5C2D-4075-B845-504B208CE5E8}" destId="{43145EA1-A65B-4351-87CB-145D4768EE8F}" srcOrd="1" destOrd="0" presId="urn:microsoft.com/office/officeart/2005/8/layout/orgChart1"/>
    <dgm:cxn modelId="{28C9C74E-D11E-4351-8646-658E76FAB92A}" type="presParOf" srcId="{177E1001-80E7-44E7-9B99-0AAC27E62025}" destId="{4A12227F-54D9-4D4A-8E25-7C83CB64C60F}" srcOrd="1" destOrd="0" presId="urn:microsoft.com/office/officeart/2005/8/layout/orgChart1"/>
    <dgm:cxn modelId="{A4D33FDD-91FB-44DC-A974-406F1B58370F}" type="presParOf" srcId="{177E1001-80E7-44E7-9B99-0AAC27E62025}" destId="{AF56ABF1-A795-4888-983C-AFD89A3DDCAC}" srcOrd="2" destOrd="0" presId="urn:microsoft.com/office/officeart/2005/8/layout/orgChart1"/>
    <dgm:cxn modelId="{1D9371F4-5B64-4C80-A0CD-1C4E8D098E30}" type="presParOf" srcId="{6EA2F68D-3FCC-4430-B836-1EE8045151AC}" destId="{5DF187AE-CCFD-4FC2-85BB-D844DACACAD1}" srcOrd="2" destOrd="0" presId="urn:microsoft.com/office/officeart/2005/8/layout/orgChart1"/>
    <dgm:cxn modelId="{B5B240E8-7C9D-4B73-A5F7-5E796651CE25}" type="presParOf" srcId="{00F393B3-EB1B-45F3-A71D-30C289A96C62}" destId="{1BEC3DC8-1256-42FE-96C1-89D5A505A603}" srcOrd="2" destOrd="0" presId="urn:microsoft.com/office/officeart/2005/8/layout/orgChart1"/>
    <dgm:cxn modelId="{D2B1DFAA-5AEE-4A83-AA0B-8732F6F41D44}" type="presParOf" srcId="{00F393B3-EB1B-45F3-A71D-30C289A96C62}" destId="{FEFF3C26-8E6E-4CC7-92A3-E074C0F341F6}" srcOrd="3" destOrd="0" presId="urn:microsoft.com/office/officeart/2005/8/layout/orgChart1"/>
    <dgm:cxn modelId="{4B45D220-937B-4A61-99F4-70E3A9E6811C}" type="presParOf" srcId="{FEFF3C26-8E6E-4CC7-92A3-E074C0F341F6}" destId="{F06AE219-025F-4B02-B1D8-CD24CD67BA55}" srcOrd="0" destOrd="0" presId="urn:microsoft.com/office/officeart/2005/8/layout/orgChart1"/>
    <dgm:cxn modelId="{A87CCBF0-3920-4B58-8F9F-9C0848FADC61}" type="presParOf" srcId="{F06AE219-025F-4B02-B1D8-CD24CD67BA55}" destId="{8285B717-DDA4-40E2-BD8A-6C4D09883320}" srcOrd="0" destOrd="0" presId="urn:microsoft.com/office/officeart/2005/8/layout/orgChart1"/>
    <dgm:cxn modelId="{1C78E981-714F-467D-8C10-16B150871DE5}" type="presParOf" srcId="{F06AE219-025F-4B02-B1D8-CD24CD67BA55}" destId="{B7450537-77F5-4F33-B977-7AC7C85E3DD0}" srcOrd="1" destOrd="0" presId="urn:microsoft.com/office/officeart/2005/8/layout/orgChart1"/>
    <dgm:cxn modelId="{01167CCB-D6D9-4777-AF9C-F49E26AE329C}" type="presParOf" srcId="{FEFF3C26-8E6E-4CC7-92A3-E074C0F341F6}" destId="{C7C3FAA2-3CC3-464F-A77C-6999E800C765}" srcOrd="1" destOrd="0" presId="urn:microsoft.com/office/officeart/2005/8/layout/orgChart1"/>
    <dgm:cxn modelId="{D57BFE5F-1982-465D-8053-DFBD21BA15C2}" type="presParOf" srcId="{FEFF3C26-8E6E-4CC7-92A3-E074C0F341F6}" destId="{3A307E93-3ED8-4F00-9753-784752236809}" srcOrd="2" destOrd="0" presId="urn:microsoft.com/office/officeart/2005/8/layout/orgChart1"/>
    <dgm:cxn modelId="{11010F20-25FB-4BC6-B4D9-D29AA9E96897}" type="presParOf" srcId="{00F393B3-EB1B-45F3-A71D-30C289A96C62}" destId="{524E5FCC-8587-4DF7-B455-9FFF3BA27732}" srcOrd="4" destOrd="0" presId="urn:microsoft.com/office/officeart/2005/8/layout/orgChart1"/>
    <dgm:cxn modelId="{C3790730-59F2-44F4-8220-CECA6B74A0F3}" type="presParOf" srcId="{00F393B3-EB1B-45F3-A71D-30C289A96C62}" destId="{6ACA627D-2A55-4418-A1A9-080A9C9B243F}" srcOrd="5" destOrd="0" presId="urn:microsoft.com/office/officeart/2005/8/layout/orgChart1"/>
    <dgm:cxn modelId="{B119EE37-ED42-42EF-A10D-A2B5E7071695}" type="presParOf" srcId="{6ACA627D-2A55-4418-A1A9-080A9C9B243F}" destId="{8B78D721-DDEB-4399-B1CD-DB16DA334603}" srcOrd="0" destOrd="0" presId="urn:microsoft.com/office/officeart/2005/8/layout/orgChart1"/>
    <dgm:cxn modelId="{0CEA9922-04FC-4595-86DA-EFD74E061B28}" type="presParOf" srcId="{8B78D721-DDEB-4399-B1CD-DB16DA334603}" destId="{F2EAA45D-2E1D-4726-8B7B-4049288F37E5}" srcOrd="0" destOrd="0" presId="urn:microsoft.com/office/officeart/2005/8/layout/orgChart1"/>
    <dgm:cxn modelId="{C7986EA1-48AD-4358-8394-F8D8E23DD5AC}" type="presParOf" srcId="{8B78D721-DDEB-4399-B1CD-DB16DA334603}" destId="{75A2AB15-C2E8-4B0D-BB45-F781159B9810}" srcOrd="1" destOrd="0" presId="urn:microsoft.com/office/officeart/2005/8/layout/orgChart1"/>
    <dgm:cxn modelId="{F3E3CBC2-F6D5-436B-AA94-85824BD27333}" type="presParOf" srcId="{6ACA627D-2A55-4418-A1A9-080A9C9B243F}" destId="{86B9B6D4-098F-4BF5-84E7-D5565D66DAA5}" srcOrd="1" destOrd="0" presId="urn:microsoft.com/office/officeart/2005/8/layout/orgChart1"/>
    <dgm:cxn modelId="{C4741A20-432E-45EC-861B-915E865746BA}" type="presParOf" srcId="{6ACA627D-2A55-4418-A1A9-080A9C9B243F}" destId="{47F8AE75-9DE7-4546-A606-2C983F6251DE}" srcOrd="2" destOrd="0" presId="urn:microsoft.com/office/officeart/2005/8/layout/orgChart1"/>
    <dgm:cxn modelId="{ABD78ED6-CF8C-4D42-91F0-51DEA515D21D}" type="presParOf" srcId="{00F393B3-EB1B-45F3-A71D-30C289A96C62}" destId="{705EFE41-4942-4FAF-983B-D26A515E5FED}" srcOrd="6" destOrd="0" presId="urn:microsoft.com/office/officeart/2005/8/layout/orgChart1"/>
    <dgm:cxn modelId="{41F22756-1640-48FE-9AE8-BD45BB7FE9FE}" type="presParOf" srcId="{00F393B3-EB1B-45F3-A71D-30C289A96C62}" destId="{79B4FE11-F5AD-493A-BCB6-F1B89A23D8C5}" srcOrd="7" destOrd="0" presId="urn:microsoft.com/office/officeart/2005/8/layout/orgChart1"/>
    <dgm:cxn modelId="{CA87830E-37AF-4598-9E1C-294B1E7C2530}" type="presParOf" srcId="{79B4FE11-F5AD-493A-BCB6-F1B89A23D8C5}" destId="{8F296790-C6F7-4BB7-B18E-E3FB30FE7DD6}" srcOrd="0" destOrd="0" presId="urn:microsoft.com/office/officeart/2005/8/layout/orgChart1"/>
    <dgm:cxn modelId="{4058FBC2-26EC-4BD6-A943-22DFE511846A}" type="presParOf" srcId="{8F296790-C6F7-4BB7-B18E-E3FB30FE7DD6}" destId="{108D79DE-F2C5-42EF-8AC1-E6224EA1C4FA}" srcOrd="0" destOrd="0" presId="urn:microsoft.com/office/officeart/2005/8/layout/orgChart1"/>
    <dgm:cxn modelId="{4C628063-EB97-485B-91FA-78989E3D6C0A}" type="presParOf" srcId="{8F296790-C6F7-4BB7-B18E-E3FB30FE7DD6}" destId="{DCA793EE-9F59-4253-B5EC-DFC6FC0386B0}" srcOrd="1" destOrd="0" presId="urn:microsoft.com/office/officeart/2005/8/layout/orgChart1"/>
    <dgm:cxn modelId="{71E02378-4E73-4EC4-8A84-E7CD3D0B06F9}" type="presParOf" srcId="{79B4FE11-F5AD-493A-BCB6-F1B89A23D8C5}" destId="{95E87DE8-1867-4FD1-9D83-63D0C89936B2}" srcOrd="1" destOrd="0" presId="urn:microsoft.com/office/officeart/2005/8/layout/orgChart1"/>
    <dgm:cxn modelId="{50B69482-BB95-4BAF-9F9B-E38689D1BC99}" type="presParOf" srcId="{79B4FE11-F5AD-493A-BCB6-F1B89A23D8C5}" destId="{C2A79647-1ABB-4BD6-89D9-4FD5403DC9CD}" srcOrd="2" destOrd="0" presId="urn:microsoft.com/office/officeart/2005/8/layout/orgChart1"/>
    <dgm:cxn modelId="{59E7C4B1-60D7-4772-8C6F-E56C34940AAD}" type="presParOf" srcId="{00F393B3-EB1B-45F3-A71D-30C289A96C62}" destId="{EB7D072D-C722-4629-A68A-94AB2C2405C3}" srcOrd="8" destOrd="0" presId="urn:microsoft.com/office/officeart/2005/8/layout/orgChart1"/>
    <dgm:cxn modelId="{D3B9AA45-19BF-4F29-8615-64E4D6C39F96}" type="presParOf" srcId="{00F393B3-EB1B-45F3-A71D-30C289A96C62}" destId="{B408C29F-E635-4B32-8F17-419CFAB5F60C}" srcOrd="9" destOrd="0" presId="urn:microsoft.com/office/officeart/2005/8/layout/orgChart1"/>
    <dgm:cxn modelId="{5A8927BB-0C1A-4184-A594-A4857B933BF1}" type="presParOf" srcId="{B408C29F-E635-4B32-8F17-419CFAB5F60C}" destId="{665AE99E-2C08-4B47-96A6-07697818A180}" srcOrd="0" destOrd="0" presId="urn:microsoft.com/office/officeart/2005/8/layout/orgChart1"/>
    <dgm:cxn modelId="{2CA0310A-7C02-47A3-9ADF-CC93137CF867}" type="presParOf" srcId="{665AE99E-2C08-4B47-96A6-07697818A180}" destId="{B7984E66-9488-4133-973D-C186E0C47039}" srcOrd="0" destOrd="0" presId="urn:microsoft.com/office/officeart/2005/8/layout/orgChart1"/>
    <dgm:cxn modelId="{3CB2DB6F-B263-4BD5-BE8E-BD103346800E}" type="presParOf" srcId="{665AE99E-2C08-4B47-96A6-07697818A180}" destId="{602862B3-7337-406F-B80C-9F4205FEED72}" srcOrd="1" destOrd="0" presId="urn:microsoft.com/office/officeart/2005/8/layout/orgChart1"/>
    <dgm:cxn modelId="{CB056C2E-C6B7-44F9-89E6-938B94FBF3D4}" type="presParOf" srcId="{B408C29F-E635-4B32-8F17-419CFAB5F60C}" destId="{4213E40E-BA0D-4248-96B8-95E74A2A34A6}" srcOrd="1" destOrd="0" presId="urn:microsoft.com/office/officeart/2005/8/layout/orgChart1"/>
    <dgm:cxn modelId="{F040FF36-AF28-4FC5-8BA4-31136E747E30}" type="presParOf" srcId="{B408C29F-E635-4B32-8F17-419CFAB5F60C}" destId="{0AD0B26B-418C-4B4C-8C43-7D60037B1E8C}" srcOrd="2" destOrd="0" presId="urn:microsoft.com/office/officeart/2005/8/layout/orgChart1"/>
    <dgm:cxn modelId="{522AD164-9BAB-4189-9A61-5B513C8DBCDA}" type="presParOf" srcId="{00F393B3-EB1B-45F3-A71D-30C289A96C62}" destId="{B5FFEA57-CA33-47F8-83E9-FF174C587F38}" srcOrd="10" destOrd="0" presId="urn:microsoft.com/office/officeart/2005/8/layout/orgChart1"/>
    <dgm:cxn modelId="{781D7966-F13A-4EBF-9587-42251010500A}" type="presParOf" srcId="{00F393B3-EB1B-45F3-A71D-30C289A96C62}" destId="{71D5D9E2-5B2F-4BDA-B679-5547C0EEA06F}" srcOrd="11" destOrd="0" presId="urn:microsoft.com/office/officeart/2005/8/layout/orgChart1"/>
    <dgm:cxn modelId="{9D1CFAAF-A1C5-45D4-9DE4-7BF6642415C2}" type="presParOf" srcId="{71D5D9E2-5B2F-4BDA-B679-5547C0EEA06F}" destId="{5A1D9477-495D-4C7C-AE98-8F850AECF5BB}" srcOrd="0" destOrd="0" presId="urn:microsoft.com/office/officeart/2005/8/layout/orgChart1"/>
    <dgm:cxn modelId="{76519A4E-3CED-4E3A-AE1B-56D34E0011B4}" type="presParOf" srcId="{5A1D9477-495D-4C7C-AE98-8F850AECF5BB}" destId="{53436B2B-5B4F-4959-ACE2-9CC75EB61969}" srcOrd="0" destOrd="0" presId="urn:microsoft.com/office/officeart/2005/8/layout/orgChart1"/>
    <dgm:cxn modelId="{4397E884-0422-4814-BCA0-0F4927B04DC1}" type="presParOf" srcId="{5A1D9477-495D-4C7C-AE98-8F850AECF5BB}" destId="{91DECEFF-B472-4021-A312-F877AC2C1989}" srcOrd="1" destOrd="0" presId="urn:microsoft.com/office/officeart/2005/8/layout/orgChart1"/>
    <dgm:cxn modelId="{A1408531-BC55-451D-9DF1-409447C5E129}" type="presParOf" srcId="{71D5D9E2-5B2F-4BDA-B679-5547C0EEA06F}" destId="{51349B20-2DF1-490E-A669-D3F9558B62CA}" srcOrd="1" destOrd="0" presId="urn:microsoft.com/office/officeart/2005/8/layout/orgChart1"/>
    <dgm:cxn modelId="{1CE44E82-009E-4301-8EFD-A9622E671333}" type="presParOf" srcId="{71D5D9E2-5B2F-4BDA-B679-5547C0EEA06F}" destId="{42B9F195-74F9-4618-9943-0AAD993269FB}" srcOrd="2" destOrd="0" presId="urn:microsoft.com/office/officeart/2005/8/layout/orgChart1"/>
    <dgm:cxn modelId="{8CF0A72B-41BF-4A64-B21B-D09F767DB8B3}" type="presParOf" srcId="{00F393B3-EB1B-45F3-A71D-30C289A96C62}" destId="{12BD61A2-F229-4EA8-A6BD-DFDBA2794553}" srcOrd="12" destOrd="0" presId="urn:microsoft.com/office/officeart/2005/8/layout/orgChart1"/>
    <dgm:cxn modelId="{863DCF66-EB99-4D30-9BD2-8BA9E2806E64}" type="presParOf" srcId="{00F393B3-EB1B-45F3-A71D-30C289A96C62}" destId="{C54FE722-1513-4916-83B3-484757092A6D}" srcOrd="13" destOrd="0" presId="urn:microsoft.com/office/officeart/2005/8/layout/orgChart1"/>
    <dgm:cxn modelId="{B06766DB-3D76-451B-A67C-EAD01FD153E0}" type="presParOf" srcId="{C54FE722-1513-4916-83B3-484757092A6D}" destId="{ACDA3285-F64F-483E-898B-48CE18ACA69D}" srcOrd="0" destOrd="0" presId="urn:microsoft.com/office/officeart/2005/8/layout/orgChart1"/>
    <dgm:cxn modelId="{A6982ACA-FFD8-4C2A-A49F-4D197FCBACBB}" type="presParOf" srcId="{ACDA3285-F64F-483E-898B-48CE18ACA69D}" destId="{A6798E7F-F55D-4999-9D8C-C607901F40F1}" srcOrd="0" destOrd="0" presId="urn:microsoft.com/office/officeart/2005/8/layout/orgChart1"/>
    <dgm:cxn modelId="{2905197D-9C90-4C33-9600-D14ADECCFE94}" type="presParOf" srcId="{ACDA3285-F64F-483E-898B-48CE18ACA69D}" destId="{DD52E4C5-4A8F-4E9B-B50B-B3838B77E591}" srcOrd="1" destOrd="0" presId="urn:microsoft.com/office/officeart/2005/8/layout/orgChart1"/>
    <dgm:cxn modelId="{F14EF560-AEC2-41BF-B831-0293E9B7FB55}" type="presParOf" srcId="{C54FE722-1513-4916-83B3-484757092A6D}" destId="{18231229-9A22-471B-BF28-A23E05E8C4F3}" srcOrd="1" destOrd="0" presId="urn:microsoft.com/office/officeart/2005/8/layout/orgChart1"/>
    <dgm:cxn modelId="{48E2CF74-0D4A-4E2D-BE76-879D89F87DC9}" type="presParOf" srcId="{C54FE722-1513-4916-83B3-484757092A6D}" destId="{08F98DA6-FB0D-4FB5-8D52-DDF5E9AD296D}" srcOrd="2" destOrd="0" presId="urn:microsoft.com/office/officeart/2005/8/layout/orgChart1"/>
    <dgm:cxn modelId="{0D11B401-5E30-4784-BFA5-FE23F55C7A58}" type="presParOf" srcId="{00F393B3-EB1B-45F3-A71D-30C289A96C62}" destId="{E071006F-E53D-435F-8500-10A74F0F700A}" srcOrd="14" destOrd="0" presId="urn:microsoft.com/office/officeart/2005/8/layout/orgChart1"/>
    <dgm:cxn modelId="{5E2C0E25-82A3-4D1B-8D7B-B21588A01989}" type="presParOf" srcId="{00F393B3-EB1B-45F3-A71D-30C289A96C62}" destId="{97100784-647F-45E4-9980-99DEACFEC842}" srcOrd="15" destOrd="0" presId="urn:microsoft.com/office/officeart/2005/8/layout/orgChart1"/>
    <dgm:cxn modelId="{812FD30B-479A-4EA3-ABD2-3822A4F9F97E}" type="presParOf" srcId="{97100784-647F-45E4-9980-99DEACFEC842}" destId="{6EA34829-6CC1-4448-B1BF-0BC11068772A}" srcOrd="0" destOrd="0" presId="urn:microsoft.com/office/officeart/2005/8/layout/orgChart1"/>
    <dgm:cxn modelId="{F4A57E2F-7856-4FAF-A3B7-C60ED6121C7F}" type="presParOf" srcId="{6EA34829-6CC1-4448-B1BF-0BC11068772A}" destId="{4D60997A-A539-4038-B832-3D2E18EF195F}" srcOrd="0" destOrd="0" presId="urn:microsoft.com/office/officeart/2005/8/layout/orgChart1"/>
    <dgm:cxn modelId="{F6BAD181-6411-4108-8B58-33C51066DB0F}" type="presParOf" srcId="{6EA34829-6CC1-4448-B1BF-0BC11068772A}" destId="{5EE3F68A-B9DC-4AE6-AA08-C37837C5F3DE}" srcOrd="1" destOrd="0" presId="urn:microsoft.com/office/officeart/2005/8/layout/orgChart1"/>
    <dgm:cxn modelId="{B4C10C87-0524-4098-A363-14171038EAF1}" type="presParOf" srcId="{97100784-647F-45E4-9980-99DEACFEC842}" destId="{535ADA52-1789-48BC-BE97-9A0BF182741E}" srcOrd="1" destOrd="0" presId="urn:microsoft.com/office/officeart/2005/8/layout/orgChart1"/>
    <dgm:cxn modelId="{E5D1BDC0-6B1A-4DF1-9C11-36E72F8425B1}" type="presParOf" srcId="{97100784-647F-45E4-9980-99DEACFEC842}" destId="{2C0EA52F-1744-4103-8FD3-257DDD1D7B6B}" srcOrd="2" destOrd="0" presId="urn:microsoft.com/office/officeart/2005/8/layout/orgChart1"/>
    <dgm:cxn modelId="{9843E611-92AC-4E61-8068-86C8930CD5F3}" type="presParOf" srcId="{00F393B3-EB1B-45F3-A71D-30C289A96C62}" destId="{05C464AB-6494-4F19-8D8E-995B9F6DA99D}" srcOrd="16" destOrd="0" presId="urn:microsoft.com/office/officeart/2005/8/layout/orgChart1"/>
    <dgm:cxn modelId="{05DAEC8F-C82A-4DF6-B86B-58800D7FD7ED}" type="presParOf" srcId="{00F393B3-EB1B-45F3-A71D-30C289A96C62}" destId="{6EBE3878-197C-4847-BA76-08929D758DCB}" srcOrd="17" destOrd="0" presId="urn:microsoft.com/office/officeart/2005/8/layout/orgChart1"/>
    <dgm:cxn modelId="{12C1E1C1-0A42-4292-8082-3C2BDAF1BEE4}" type="presParOf" srcId="{6EBE3878-197C-4847-BA76-08929D758DCB}" destId="{A92D4B31-2BF4-4327-B9D2-B83FDA838B76}" srcOrd="0" destOrd="0" presId="urn:microsoft.com/office/officeart/2005/8/layout/orgChart1"/>
    <dgm:cxn modelId="{56DAB6E6-8B14-4A6B-8C6C-B2E38DF5A116}" type="presParOf" srcId="{A92D4B31-2BF4-4327-B9D2-B83FDA838B76}" destId="{65B60E8C-C5B5-4101-B328-B773AE9C803F}" srcOrd="0" destOrd="0" presId="urn:microsoft.com/office/officeart/2005/8/layout/orgChart1"/>
    <dgm:cxn modelId="{56E0CFF9-399A-4A77-9B45-7ACB06D7D027}" type="presParOf" srcId="{A92D4B31-2BF4-4327-B9D2-B83FDA838B76}" destId="{C4946CB1-340B-4256-A40F-B007C07C19BC}" srcOrd="1" destOrd="0" presId="urn:microsoft.com/office/officeart/2005/8/layout/orgChart1"/>
    <dgm:cxn modelId="{344CE1E3-A6E3-4484-A313-3ED9F4903D25}" type="presParOf" srcId="{6EBE3878-197C-4847-BA76-08929D758DCB}" destId="{5961EAFD-39CB-4A65-9109-44DAB3B21FA7}" srcOrd="1" destOrd="0" presId="urn:microsoft.com/office/officeart/2005/8/layout/orgChart1"/>
    <dgm:cxn modelId="{1DE8F11F-E8FB-436D-B98C-6155E7937735}" type="presParOf" srcId="{6EBE3878-197C-4847-BA76-08929D758DCB}" destId="{EBB5C9FA-E621-4A72-9D04-A7DDBEC42AF6}" srcOrd="2" destOrd="0" presId="urn:microsoft.com/office/officeart/2005/8/layout/orgChart1"/>
    <dgm:cxn modelId="{44033085-CD2A-4B14-97F7-3973044AB902}" type="presParOf" srcId="{4D920BCB-5E8D-4187-802E-305352E047C7}" destId="{84FF703C-6CD2-45AA-809F-92B23B1A783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5D066-621E-42C5-9FEB-6EE72D8B947F}">
      <dsp:nvSpPr>
        <dsp:cNvPr id="0" name=""/>
        <dsp:cNvSpPr/>
      </dsp:nvSpPr>
      <dsp:spPr>
        <a:xfrm>
          <a:off x="4484699" y="1825859"/>
          <a:ext cx="3092499" cy="258586"/>
        </a:xfrm>
        <a:custGeom>
          <a:avLst/>
          <a:gdLst/>
          <a:ahLst/>
          <a:cxnLst/>
          <a:rect l="0" t="0" r="0" b="0"/>
          <a:pathLst>
            <a:path>
              <a:moveTo>
                <a:pt x="0" y="0"/>
              </a:moveTo>
              <a:lnTo>
                <a:pt x="0" y="129547"/>
              </a:lnTo>
              <a:lnTo>
                <a:pt x="3092499" y="129547"/>
              </a:lnTo>
              <a:lnTo>
                <a:pt x="3092499" y="258586"/>
              </a:lnTo>
            </a:path>
          </a:pathLst>
        </a:custGeom>
        <a:noFill/>
        <a:ln w="15875" cap="rnd"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FE860E3-D200-49C0-A8C9-AE00728E2DC8}">
      <dsp:nvSpPr>
        <dsp:cNvPr id="0" name=""/>
        <dsp:cNvSpPr/>
      </dsp:nvSpPr>
      <dsp:spPr>
        <a:xfrm>
          <a:off x="4484699" y="1825859"/>
          <a:ext cx="458239" cy="288006"/>
        </a:xfrm>
        <a:custGeom>
          <a:avLst/>
          <a:gdLst/>
          <a:ahLst/>
          <a:cxnLst/>
          <a:rect l="0" t="0" r="0" b="0"/>
          <a:pathLst>
            <a:path>
              <a:moveTo>
                <a:pt x="0" y="0"/>
              </a:moveTo>
              <a:lnTo>
                <a:pt x="0" y="158968"/>
              </a:lnTo>
              <a:lnTo>
                <a:pt x="458239" y="158968"/>
              </a:lnTo>
              <a:lnTo>
                <a:pt x="458239" y="288006"/>
              </a:lnTo>
            </a:path>
          </a:pathLst>
        </a:custGeom>
        <a:noFill/>
        <a:ln w="15875" cap="rnd"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90A42ED-D2A7-413A-8517-1BDCE3BFE9F5}">
      <dsp:nvSpPr>
        <dsp:cNvPr id="0" name=""/>
        <dsp:cNvSpPr/>
      </dsp:nvSpPr>
      <dsp:spPr>
        <a:xfrm>
          <a:off x="2655533" y="1825859"/>
          <a:ext cx="1829165" cy="259095"/>
        </a:xfrm>
        <a:custGeom>
          <a:avLst/>
          <a:gdLst/>
          <a:ahLst/>
          <a:cxnLst/>
          <a:rect l="0" t="0" r="0" b="0"/>
          <a:pathLst>
            <a:path>
              <a:moveTo>
                <a:pt x="1829165" y="0"/>
              </a:moveTo>
              <a:lnTo>
                <a:pt x="1829165" y="130057"/>
              </a:lnTo>
              <a:lnTo>
                <a:pt x="0" y="130057"/>
              </a:lnTo>
              <a:lnTo>
                <a:pt x="0" y="259095"/>
              </a:lnTo>
            </a:path>
          </a:pathLst>
        </a:custGeom>
        <a:noFill/>
        <a:ln w="15875" cap="rnd"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FC2807-40FD-4A51-85A6-7E88B2B8AB39}">
      <dsp:nvSpPr>
        <dsp:cNvPr id="0" name=""/>
        <dsp:cNvSpPr/>
      </dsp:nvSpPr>
      <dsp:spPr>
        <a:xfrm>
          <a:off x="814925" y="1825859"/>
          <a:ext cx="3669774" cy="332758"/>
        </a:xfrm>
        <a:custGeom>
          <a:avLst/>
          <a:gdLst/>
          <a:ahLst/>
          <a:cxnLst/>
          <a:rect l="0" t="0" r="0" b="0"/>
          <a:pathLst>
            <a:path>
              <a:moveTo>
                <a:pt x="3669774" y="0"/>
              </a:moveTo>
              <a:lnTo>
                <a:pt x="3669774" y="203720"/>
              </a:lnTo>
              <a:lnTo>
                <a:pt x="0" y="203720"/>
              </a:lnTo>
              <a:lnTo>
                <a:pt x="0" y="332758"/>
              </a:lnTo>
            </a:path>
          </a:pathLst>
        </a:custGeom>
        <a:noFill/>
        <a:ln w="15875" cap="rnd" cmpd="sng" algn="ctr">
          <a:solidFill>
            <a:schemeClr val="accent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CC10AF-CAD5-4F47-9E52-5F79764A6D46}">
      <dsp:nvSpPr>
        <dsp:cNvPr id="0" name=""/>
        <dsp:cNvSpPr/>
      </dsp:nvSpPr>
      <dsp:spPr>
        <a:xfrm>
          <a:off x="847296" y="0"/>
          <a:ext cx="7274805" cy="1825859"/>
        </a:xfrm>
        <a:prstGeom prst="rect">
          <a:avLst/>
        </a:prstGeom>
        <a:gradFill rotWithShape="0">
          <a:gsLst>
            <a:gs pos="0">
              <a:schemeClr val="accent1">
                <a:shade val="60000"/>
                <a:hueOff val="0"/>
                <a:satOff val="0"/>
                <a:lumOff val="0"/>
                <a:alphaOff val="0"/>
                <a:tint val="96000"/>
                <a:lumMod val="102000"/>
              </a:schemeClr>
            </a:gs>
            <a:gs pos="100000">
              <a:schemeClr val="accent1">
                <a:shade val="60000"/>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smtClean="0">
              <a:ln/>
              <a:effectLst/>
              <a:latin typeface="Arial" panose="020B0604020202020204" pitchFamily="34" charset="0"/>
            </a:rPr>
            <a:t> </a:t>
          </a: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Налоговые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доходы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бюджета МО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a:t>
          </a:r>
          <a:r>
            <a:rPr kumimoji="0" lang="ru-RU" altLang="ru-RU" sz="1400" b="1" i="0" u="none" strike="noStrike" kern="1200" cap="none" normalizeH="0" baseline="0" dirty="0" err="1" smtClean="0">
              <a:ln/>
              <a:effectLst/>
              <a:latin typeface="Times New Roman" panose="02020603050405020304" pitchFamily="18" charset="0"/>
              <a:cs typeface="Times New Roman" panose="02020603050405020304" pitchFamily="18" charset="0"/>
            </a:rPr>
            <a:t>Угранский</a:t>
          </a: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район»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Смоленской области(</a:t>
          </a:r>
          <a:r>
            <a:rPr kumimoji="0" lang="ru-RU" altLang="ru-RU" sz="1400" b="1" i="0" u="none" strike="noStrike" kern="1200" cap="none" normalizeH="0" baseline="0" dirty="0" err="1" smtClean="0">
              <a:ln/>
              <a:effectLst/>
              <a:latin typeface="Times New Roman" panose="02020603050405020304" pitchFamily="18" charset="0"/>
              <a:cs typeface="Times New Roman" panose="02020603050405020304" pitchFamily="18" charset="0"/>
            </a:rPr>
            <a:t>тыс.руб</a:t>
          </a: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На  2017 год- 21724,6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На 2018 – 20170,7</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На 2019 год – 23948,6</a:t>
          </a:r>
        </a:p>
      </dsp:txBody>
      <dsp:txXfrm>
        <a:off x="847296" y="0"/>
        <a:ext cx="7274805" cy="1825859"/>
      </dsp:txXfrm>
    </dsp:sp>
    <dsp:sp modelId="{7B756329-E069-4D0D-9D3B-E0EDCE38E6B7}">
      <dsp:nvSpPr>
        <dsp:cNvPr id="0" name=""/>
        <dsp:cNvSpPr/>
      </dsp:nvSpPr>
      <dsp:spPr>
        <a:xfrm>
          <a:off x="0" y="2158618"/>
          <a:ext cx="1629850" cy="1422080"/>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dirty="0" smtClean="0">
              <a:ln/>
              <a:effectLst/>
              <a:latin typeface="Times New Roman" panose="02020603050405020304" pitchFamily="18" charset="0"/>
              <a:cs typeface="Times New Roman" panose="02020603050405020304" pitchFamily="18" charset="0"/>
            </a:rPr>
            <a:t> </a:t>
          </a: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Налог на доходы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физических лиц</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2017- 15311,5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2018- 16844,9</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2019- 17351,3</a:t>
          </a:r>
        </a:p>
      </dsp:txBody>
      <dsp:txXfrm>
        <a:off x="0" y="2158618"/>
        <a:ext cx="1629850" cy="1422080"/>
      </dsp:txXfrm>
    </dsp:sp>
    <dsp:sp modelId="{497860C5-AB2F-44DA-A309-7BF5BE2E2483}">
      <dsp:nvSpPr>
        <dsp:cNvPr id="0" name=""/>
        <dsp:cNvSpPr/>
      </dsp:nvSpPr>
      <dsp:spPr>
        <a:xfrm>
          <a:off x="1727374" y="2084955"/>
          <a:ext cx="1856319" cy="1613088"/>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Налоги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на совокупный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Доход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2017- 2917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2018- 2995,8</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2019- 3073,3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0" i="0" u="none" strike="noStrike" kern="1200" cap="none" normalizeH="0" baseline="0" dirty="0" smtClean="0">
            <a:ln/>
            <a:effectLst/>
            <a:latin typeface="Times New Roman" panose="02020603050405020304" pitchFamily="18" charset="0"/>
            <a:cs typeface="Times New Roman" panose="02020603050405020304" pitchFamily="18" charset="0"/>
          </a:endParaRPr>
        </a:p>
      </dsp:txBody>
      <dsp:txXfrm>
        <a:off x="1727374" y="2084955"/>
        <a:ext cx="1856319" cy="1613088"/>
      </dsp:txXfrm>
    </dsp:sp>
    <dsp:sp modelId="{8CC1C1A0-029C-4541-A5F8-8FD0C1051B7F}">
      <dsp:nvSpPr>
        <dsp:cNvPr id="0" name=""/>
        <dsp:cNvSpPr/>
      </dsp:nvSpPr>
      <dsp:spPr>
        <a:xfrm>
          <a:off x="3960435" y="2113866"/>
          <a:ext cx="1965006" cy="1270633"/>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Налог на добычу полезных ископаемых</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2017 – 381</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2019-381</a:t>
          </a:r>
        </a:p>
      </dsp:txBody>
      <dsp:txXfrm>
        <a:off x="3960435" y="2113866"/>
        <a:ext cx="1965006" cy="1270633"/>
      </dsp:txXfrm>
    </dsp:sp>
    <dsp:sp modelId="{328D7783-A8B0-493D-9655-E1866AE5B806}">
      <dsp:nvSpPr>
        <dsp:cNvPr id="0" name=""/>
        <dsp:cNvSpPr/>
      </dsp:nvSpPr>
      <dsp:spPr>
        <a:xfrm>
          <a:off x="6387878" y="2084446"/>
          <a:ext cx="2378641" cy="1598666"/>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Государственная пошлина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2017- 315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2018-330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2019-343</a:t>
          </a:r>
        </a:p>
      </dsp:txBody>
      <dsp:txXfrm>
        <a:off x="6387878" y="2084446"/>
        <a:ext cx="2378641" cy="1598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C7A7C-ECDA-4C6C-933E-6882D106B4A6}">
      <dsp:nvSpPr>
        <dsp:cNvPr id="0" name=""/>
        <dsp:cNvSpPr/>
      </dsp:nvSpPr>
      <dsp:spPr>
        <a:xfrm>
          <a:off x="4539582" y="1943804"/>
          <a:ext cx="3590105" cy="273337"/>
        </a:xfrm>
        <a:custGeom>
          <a:avLst/>
          <a:gdLst/>
          <a:ahLst/>
          <a:cxnLst/>
          <a:rect l="0" t="0" r="0" b="0"/>
          <a:pathLst>
            <a:path>
              <a:moveTo>
                <a:pt x="0" y="0"/>
              </a:moveTo>
              <a:lnTo>
                <a:pt x="0" y="136668"/>
              </a:lnTo>
              <a:lnTo>
                <a:pt x="3590105" y="136668"/>
              </a:lnTo>
              <a:lnTo>
                <a:pt x="3590105" y="273337"/>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1D81832-38EB-48CB-9E1B-441CC02242B4}">
      <dsp:nvSpPr>
        <dsp:cNvPr id="0" name=""/>
        <dsp:cNvSpPr/>
      </dsp:nvSpPr>
      <dsp:spPr>
        <a:xfrm>
          <a:off x="4539582" y="1943804"/>
          <a:ext cx="1879963" cy="273337"/>
        </a:xfrm>
        <a:custGeom>
          <a:avLst/>
          <a:gdLst/>
          <a:ahLst/>
          <a:cxnLst/>
          <a:rect l="0" t="0" r="0" b="0"/>
          <a:pathLst>
            <a:path>
              <a:moveTo>
                <a:pt x="0" y="0"/>
              </a:moveTo>
              <a:lnTo>
                <a:pt x="0" y="136668"/>
              </a:lnTo>
              <a:lnTo>
                <a:pt x="1879963" y="136668"/>
              </a:lnTo>
              <a:lnTo>
                <a:pt x="1879963" y="273337"/>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D8C196-1587-41CA-B63D-56C052CEF625}">
      <dsp:nvSpPr>
        <dsp:cNvPr id="0" name=""/>
        <dsp:cNvSpPr/>
      </dsp:nvSpPr>
      <dsp:spPr>
        <a:xfrm>
          <a:off x="4539582" y="1943804"/>
          <a:ext cx="122800" cy="273337"/>
        </a:xfrm>
        <a:custGeom>
          <a:avLst/>
          <a:gdLst/>
          <a:ahLst/>
          <a:cxnLst/>
          <a:rect l="0" t="0" r="0" b="0"/>
          <a:pathLst>
            <a:path>
              <a:moveTo>
                <a:pt x="0" y="0"/>
              </a:moveTo>
              <a:lnTo>
                <a:pt x="0" y="136668"/>
              </a:lnTo>
              <a:lnTo>
                <a:pt x="122800" y="136668"/>
              </a:lnTo>
              <a:lnTo>
                <a:pt x="122800" y="273337"/>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6AAEF7-525D-4DD7-862B-73C5BE5C8FA6}">
      <dsp:nvSpPr>
        <dsp:cNvPr id="0" name=""/>
        <dsp:cNvSpPr/>
      </dsp:nvSpPr>
      <dsp:spPr>
        <a:xfrm>
          <a:off x="2783909" y="1943804"/>
          <a:ext cx="1755672" cy="273337"/>
        </a:xfrm>
        <a:custGeom>
          <a:avLst/>
          <a:gdLst/>
          <a:ahLst/>
          <a:cxnLst/>
          <a:rect l="0" t="0" r="0" b="0"/>
          <a:pathLst>
            <a:path>
              <a:moveTo>
                <a:pt x="1755672" y="0"/>
              </a:moveTo>
              <a:lnTo>
                <a:pt x="1755672" y="136668"/>
              </a:lnTo>
              <a:lnTo>
                <a:pt x="0" y="136668"/>
              </a:lnTo>
              <a:lnTo>
                <a:pt x="0" y="273337"/>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9B6AE2-5F19-4304-91F9-B3E0C76DEA80}">
      <dsp:nvSpPr>
        <dsp:cNvPr id="0" name=""/>
        <dsp:cNvSpPr/>
      </dsp:nvSpPr>
      <dsp:spPr>
        <a:xfrm>
          <a:off x="801737" y="1943804"/>
          <a:ext cx="3737844" cy="289627"/>
        </a:xfrm>
        <a:custGeom>
          <a:avLst/>
          <a:gdLst/>
          <a:ahLst/>
          <a:cxnLst/>
          <a:rect l="0" t="0" r="0" b="0"/>
          <a:pathLst>
            <a:path>
              <a:moveTo>
                <a:pt x="3737844" y="0"/>
              </a:moveTo>
              <a:lnTo>
                <a:pt x="3737844" y="152958"/>
              </a:lnTo>
              <a:lnTo>
                <a:pt x="0" y="152958"/>
              </a:lnTo>
              <a:lnTo>
                <a:pt x="0" y="289627"/>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7AF6FED-87B2-458B-AA0F-620BFE0BF041}">
      <dsp:nvSpPr>
        <dsp:cNvPr id="0" name=""/>
        <dsp:cNvSpPr/>
      </dsp:nvSpPr>
      <dsp:spPr>
        <a:xfrm>
          <a:off x="3044348" y="260098"/>
          <a:ext cx="2990468" cy="1683706"/>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dirty="0" smtClean="0">
              <a:ln/>
              <a:effectLst/>
              <a:latin typeface="Times New Roman" panose="02020603050405020304" pitchFamily="18" charset="0"/>
              <a:cs typeface="Times New Roman" panose="02020603050405020304" pitchFamily="18" charset="0"/>
            </a:rPr>
            <a:t> </a:t>
          </a: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Неналоговые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доходы бюджета  МО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a:t>
          </a:r>
          <a:r>
            <a:rPr kumimoji="0" lang="ru-RU" altLang="ru-RU" sz="1400" b="1" i="0" u="none" strike="noStrike" kern="1200" cap="none" normalizeH="0" baseline="0" dirty="0" err="1" smtClean="0">
              <a:ln/>
              <a:effectLst/>
              <a:latin typeface="Times New Roman" panose="02020603050405020304" pitchFamily="18" charset="0"/>
              <a:cs typeface="Times New Roman" panose="02020603050405020304" pitchFamily="18" charset="0"/>
            </a:rPr>
            <a:t>Угранский</a:t>
          </a: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район»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Смоленской области (</a:t>
          </a:r>
          <a:r>
            <a:rPr kumimoji="0" lang="ru-RU" altLang="ru-RU" sz="1400" b="1" i="0" u="none" strike="noStrike" kern="1200" cap="none" normalizeH="0" baseline="0" dirty="0" err="1" smtClean="0">
              <a:ln/>
              <a:effectLst/>
              <a:latin typeface="Times New Roman" panose="02020603050405020304" pitchFamily="18" charset="0"/>
              <a:cs typeface="Times New Roman" panose="02020603050405020304" pitchFamily="18" charset="0"/>
            </a:rPr>
            <a:t>тыс.руб</a:t>
          </a: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a:t>
          </a:r>
          <a:r>
            <a:rPr kumimoji="0" lang="ru-RU" altLang="ru-RU" sz="1400" b="0" i="0" u="none" strike="noStrike" kern="1200" cap="none" normalizeH="0" baseline="0" dirty="0" smtClean="0">
              <a:ln/>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на 2017 -</a:t>
          </a:r>
          <a:r>
            <a:rPr kumimoji="0" lang="ru-RU" altLang="ru-RU" sz="1400" b="1" i="0" u="none" strike="noStrike" kern="1200" cap="none" normalizeH="0" baseline="0" dirty="0" smtClean="0">
              <a:ln/>
              <a:effectLst/>
              <a:latin typeface="Arial" panose="020B0604020202020204" pitchFamily="34" charset="0"/>
            </a:rPr>
            <a:t>2035.0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2018- 1885,1</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2019- 1959,6</a:t>
          </a:r>
        </a:p>
      </dsp:txBody>
      <dsp:txXfrm>
        <a:off x="3044348" y="260098"/>
        <a:ext cx="2990468" cy="1683706"/>
      </dsp:txXfrm>
    </dsp:sp>
    <dsp:sp modelId="{1A8EE8B0-C6AA-4284-A658-FADE71F3215A}">
      <dsp:nvSpPr>
        <dsp:cNvPr id="0" name=""/>
        <dsp:cNvSpPr/>
      </dsp:nvSpPr>
      <dsp:spPr>
        <a:xfrm>
          <a:off x="0" y="2233431"/>
          <a:ext cx="1603475" cy="2563319"/>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Доходы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от использования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имущества,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находящегося 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государственной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и муниципальной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собственности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2017-1351,4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2018-1499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2019-1538,7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dsp:txBody>
      <dsp:txXfrm>
        <a:off x="0" y="2233431"/>
        <a:ext cx="1603475" cy="2563319"/>
      </dsp:txXfrm>
    </dsp:sp>
    <dsp:sp modelId="{2F1B6222-DDBE-4290-BEE9-51B32C550B3B}">
      <dsp:nvSpPr>
        <dsp:cNvPr id="0" name=""/>
        <dsp:cNvSpPr/>
      </dsp:nvSpPr>
      <dsp:spPr>
        <a:xfrm>
          <a:off x="1878948" y="2217142"/>
          <a:ext cx="1809923" cy="1713715"/>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Платежи при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пользовании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природными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ресурсами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2017-101,5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2018-106,1</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2018-110,3</a:t>
          </a:r>
        </a:p>
      </dsp:txBody>
      <dsp:txXfrm>
        <a:off x="1878948" y="2217142"/>
        <a:ext cx="1809923" cy="1713715"/>
      </dsp:txXfrm>
    </dsp:sp>
    <dsp:sp modelId="{21C61543-3563-4F42-872B-D32DFACCFBC2}">
      <dsp:nvSpPr>
        <dsp:cNvPr id="0" name=""/>
        <dsp:cNvSpPr/>
      </dsp:nvSpPr>
      <dsp:spPr>
        <a:xfrm>
          <a:off x="3962209" y="2217142"/>
          <a:ext cx="1400346" cy="2091174"/>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dirty="0" smtClean="0">
              <a:ln/>
              <a:effectLst/>
              <a:latin typeface="Times New Roman" panose="02020603050405020304" pitchFamily="18" charset="0"/>
              <a:cs typeface="Times New Roman" panose="02020603050405020304" pitchFamily="18" charset="0"/>
            </a:rPr>
            <a:t>                                                                            </a:t>
          </a: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Доходы от продажи материальных и нематериальных активов</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0</a:t>
          </a:r>
        </a:p>
      </dsp:txBody>
      <dsp:txXfrm>
        <a:off x="3962209" y="2217142"/>
        <a:ext cx="1400346" cy="2091174"/>
      </dsp:txXfrm>
    </dsp:sp>
    <dsp:sp modelId="{E665CCA5-7F75-4740-85D4-EC8AD20B15C5}">
      <dsp:nvSpPr>
        <dsp:cNvPr id="0" name=""/>
        <dsp:cNvSpPr/>
      </dsp:nvSpPr>
      <dsp:spPr>
        <a:xfrm>
          <a:off x="5635893" y="2217142"/>
          <a:ext cx="1567304" cy="1663369"/>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Штрафы,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санкции, возмещение ущерба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2017- 266,6</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2018-280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2019-310,6</a:t>
          </a:r>
        </a:p>
      </dsp:txBody>
      <dsp:txXfrm>
        <a:off x="5635893" y="2217142"/>
        <a:ext cx="1567304" cy="1663369"/>
      </dsp:txXfrm>
    </dsp:sp>
    <dsp:sp modelId="{A91EBAE2-E626-49D8-943C-755F93216F0B}">
      <dsp:nvSpPr>
        <dsp:cNvPr id="0" name=""/>
        <dsp:cNvSpPr/>
      </dsp:nvSpPr>
      <dsp:spPr>
        <a:xfrm>
          <a:off x="7476535" y="2217142"/>
          <a:ext cx="1306305" cy="1701063"/>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Доходы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от  оказания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платных  услуг( работ)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и компенсации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затрат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Государства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2017- 315.5 </a:t>
          </a:r>
        </a:p>
      </dsp:txBody>
      <dsp:txXfrm>
        <a:off x="7476535" y="2217142"/>
        <a:ext cx="1306305" cy="1701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798C3-27B6-4F76-B21A-23C486132F73}">
      <dsp:nvSpPr>
        <dsp:cNvPr id="0" name=""/>
        <dsp:cNvSpPr/>
      </dsp:nvSpPr>
      <dsp:spPr>
        <a:xfrm>
          <a:off x="3951564" y="2523740"/>
          <a:ext cx="2064670" cy="683779"/>
        </a:xfrm>
        <a:custGeom>
          <a:avLst/>
          <a:gdLst/>
          <a:ahLst/>
          <a:cxnLst/>
          <a:rect l="0" t="0" r="0" b="0"/>
          <a:pathLst>
            <a:path>
              <a:moveTo>
                <a:pt x="0" y="0"/>
              </a:moveTo>
              <a:lnTo>
                <a:pt x="0" y="344206"/>
              </a:lnTo>
              <a:lnTo>
                <a:pt x="2064670" y="344206"/>
              </a:lnTo>
              <a:lnTo>
                <a:pt x="2064670" y="683779"/>
              </a:lnTo>
            </a:path>
          </a:pathLst>
        </a:custGeom>
        <a:noFill/>
        <a:ln w="15875" cap="rnd" cmpd="sng" algn="ctr">
          <a:solidFill>
            <a:schemeClr val="accent4">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3BE5C06-EB1A-4FDB-ACCA-A260BC5F07D6}">
      <dsp:nvSpPr>
        <dsp:cNvPr id="0" name=""/>
        <dsp:cNvSpPr/>
      </dsp:nvSpPr>
      <dsp:spPr>
        <a:xfrm>
          <a:off x="2075859" y="2523740"/>
          <a:ext cx="1875705" cy="681463"/>
        </a:xfrm>
        <a:custGeom>
          <a:avLst/>
          <a:gdLst/>
          <a:ahLst/>
          <a:cxnLst/>
          <a:rect l="0" t="0" r="0" b="0"/>
          <a:pathLst>
            <a:path>
              <a:moveTo>
                <a:pt x="1875705" y="0"/>
              </a:moveTo>
              <a:lnTo>
                <a:pt x="1875705" y="341889"/>
              </a:lnTo>
              <a:lnTo>
                <a:pt x="0" y="341889"/>
              </a:lnTo>
              <a:lnTo>
                <a:pt x="0" y="681463"/>
              </a:lnTo>
            </a:path>
          </a:pathLst>
        </a:custGeom>
        <a:noFill/>
        <a:ln w="15875" cap="rnd" cmpd="sng" algn="ctr">
          <a:solidFill>
            <a:schemeClr val="accent4">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A48111-E684-4C33-B424-1D97E6BE8F84}">
      <dsp:nvSpPr>
        <dsp:cNvPr id="0" name=""/>
        <dsp:cNvSpPr/>
      </dsp:nvSpPr>
      <dsp:spPr>
        <a:xfrm>
          <a:off x="1262678" y="0"/>
          <a:ext cx="5377773" cy="2523740"/>
        </a:xfrm>
        <a:prstGeom prst="rect">
          <a:avLst/>
        </a:prstGeom>
        <a:gradFill rotWithShape="0">
          <a:gsLst>
            <a:gs pos="0">
              <a:schemeClr val="accent4">
                <a:shade val="80000"/>
                <a:hueOff val="0"/>
                <a:satOff val="0"/>
                <a:lumOff val="0"/>
                <a:alphaOff val="0"/>
                <a:tint val="96000"/>
                <a:lumMod val="102000"/>
              </a:schemeClr>
            </a:gs>
            <a:gs pos="100000">
              <a:schemeClr val="accent4">
                <a:shade val="80000"/>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kern="1200" cap="none" normalizeH="0" baseline="0" dirty="0" smtClean="0">
              <a:ln/>
              <a:effectLst/>
              <a:latin typeface="Times New Roman" panose="02020603050405020304" pitchFamily="18" charset="0"/>
              <a:cs typeface="Times New Roman" panose="02020603050405020304" pitchFamily="18" charset="0"/>
            </a:rPr>
            <a:t> Безвозмездные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kern="1200" cap="none" normalizeH="0" baseline="0" dirty="0" smtClean="0">
              <a:ln/>
              <a:effectLst/>
              <a:latin typeface="Times New Roman" panose="02020603050405020304" pitchFamily="18" charset="0"/>
              <a:cs typeface="Times New Roman" panose="02020603050405020304" pitchFamily="18" charset="0"/>
            </a:rPr>
            <a:t>поступления МО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kern="1200" cap="none" normalizeH="0" baseline="0" dirty="0" smtClean="0">
              <a:ln/>
              <a:effectLst/>
              <a:latin typeface="Times New Roman" panose="02020603050405020304" pitchFamily="18" charset="0"/>
              <a:cs typeface="Times New Roman" panose="02020603050405020304" pitchFamily="18" charset="0"/>
            </a:rPr>
            <a:t>   «</a:t>
          </a:r>
          <a:r>
            <a:rPr kumimoji="0" lang="ru-RU" altLang="ru-RU" sz="1600" b="1" i="0" u="none" strike="noStrike" kern="1200" cap="none" normalizeH="0" baseline="0" dirty="0" err="1" smtClean="0">
              <a:ln/>
              <a:effectLst/>
              <a:latin typeface="Times New Roman" panose="02020603050405020304" pitchFamily="18" charset="0"/>
              <a:cs typeface="Times New Roman" panose="02020603050405020304" pitchFamily="18" charset="0"/>
            </a:rPr>
            <a:t>Угранский</a:t>
          </a:r>
          <a:r>
            <a:rPr kumimoji="0" lang="ru-RU" altLang="ru-RU" sz="1600" b="1" i="0" u="none" strike="noStrike" kern="1200" cap="none" normalizeH="0" baseline="0" dirty="0" smtClean="0">
              <a:ln/>
              <a:effectLst/>
              <a:latin typeface="Times New Roman" panose="02020603050405020304" pitchFamily="18" charset="0"/>
              <a:cs typeface="Times New Roman" panose="02020603050405020304" pitchFamily="18" charset="0"/>
            </a:rPr>
            <a:t> район»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kern="1200" cap="none" normalizeH="0" baseline="0" dirty="0" smtClean="0">
              <a:ln/>
              <a:effectLst/>
              <a:latin typeface="Times New Roman" panose="02020603050405020304" pitchFamily="18" charset="0"/>
              <a:cs typeface="Times New Roman" panose="02020603050405020304" pitchFamily="18" charset="0"/>
            </a:rPr>
            <a:t>    Смоленской области ( </a:t>
          </a:r>
          <a:r>
            <a:rPr kumimoji="0" lang="ru-RU" altLang="ru-RU" sz="1600" b="1" i="0" u="none" strike="noStrike" kern="1200" cap="none" normalizeH="0" baseline="0" dirty="0" err="1" smtClean="0">
              <a:ln/>
              <a:effectLst/>
              <a:latin typeface="Times New Roman" panose="02020603050405020304" pitchFamily="18" charset="0"/>
              <a:cs typeface="Times New Roman" panose="02020603050405020304" pitchFamily="18" charset="0"/>
            </a:rPr>
            <a:t>тыс.руб</a:t>
          </a:r>
          <a:r>
            <a:rPr kumimoji="0" lang="ru-RU" altLang="ru-RU" sz="1600" b="1" i="0" u="none" strike="noStrike" kern="1200" cap="none" normalizeH="0" baseline="0" dirty="0" smtClean="0">
              <a:ln/>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kern="1200" cap="none" normalizeH="0" baseline="0" dirty="0" smtClean="0">
              <a:ln/>
              <a:effectLst/>
              <a:latin typeface="Times New Roman" panose="02020603050405020304" pitchFamily="18" charset="0"/>
              <a:cs typeface="Times New Roman" panose="02020603050405020304" pitchFamily="18" charset="0"/>
            </a:rPr>
            <a:t> на 2017-266634,6</a:t>
          </a:r>
          <a:endParaRPr kumimoji="0" lang="ru-RU" altLang="ru-RU" sz="1600" b="1" i="0" u="none" strike="noStrike" kern="1200" cap="none" normalizeH="0" baseline="0" dirty="0" smtClean="0">
            <a:ln>
              <a:noFill/>
            </a:ln>
            <a:solidFill>
              <a:schemeClr val="bg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kern="1200" cap="none" normalizeH="0" baseline="0" dirty="0" smtClean="0">
              <a:ln/>
              <a:effectLst/>
              <a:latin typeface="Times New Roman" panose="02020603050405020304" pitchFamily="18" charset="0"/>
              <a:cs typeface="Times New Roman" panose="02020603050405020304" pitchFamily="18" charset="0"/>
            </a:rPr>
            <a:t>2018-153200,0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kern="1200" cap="none" normalizeH="0" baseline="0" dirty="0" smtClean="0">
              <a:ln/>
              <a:effectLst/>
              <a:latin typeface="Times New Roman" panose="02020603050405020304" pitchFamily="18" charset="0"/>
              <a:cs typeface="Times New Roman" panose="02020603050405020304" pitchFamily="18" charset="0"/>
            </a:rPr>
            <a:t>2019-160426,8</a:t>
          </a:r>
        </a:p>
      </dsp:txBody>
      <dsp:txXfrm>
        <a:off x="1262678" y="0"/>
        <a:ext cx="5377773" cy="2523740"/>
      </dsp:txXfrm>
    </dsp:sp>
    <dsp:sp modelId="{5B8E18F4-CDFF-4D64-BCC8-63250130A58A}">
      <dsp:nvSpPr>
        <dsp:cNvPr id="0" name=""/>
        <dsp:cNvSpPr/>
      </dsp:nvSpPr>
      <dsp:spPr>
        <a:xfrm>
          <a:off x="458843" y="3205203"/>
          <a:ext cx="3234031" cy="1617015"/>
        </a:xfrm>
        <a:prstGeom prst="rect">
          <a:avLst/>
        </a:prstGeom>
        <a:gradFill rotWithShape="0">
          <a:gsLst>
            <a:gs pos="0">
              <a:schemeClr val="accent4">
                <a:tint val="99000"/>
                <a:hueOff val="0"/>
                <a:satOff val="0"/>
                <a:lumOff val="0"/>
                <a:alphaOff val="0"/>
                <a:tint val="96000"/>
                <a:lumMod val="102000"/>
              </a:schemeClr>
            </a:gs>
            <a:gs pos="100000">
              <a:schemeClr val="accent4">
                <a:tint val="99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dirty="0" smtClean="0">
              <a:ln/>
              <a:effectLst/>
              <a:latin typeface="Times New Roman" panose="02020603050405020304" pitchFamily="18" charset="0"/>
              <a:cs typeface="Times New Roman" panose="02020603050405020304" pitchFamily="18" charset="0"/>
            </a:rPr>
            <a:t> </a:t>
          </a: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Безвозмездные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поступления  от других бюджетов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бюджетной системы Российской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2017-266538,3</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2018-153200,0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2019-160426,8</a:t>
          </a:r>
        </a:p>
      </dsp:txBody>
      <dsp:txXfrm>
        <a:off x="458843" y="3205203"/>
        <a:ext cx="3234031" cy="1617015"/>
      </dsp:txXfrm>
    </dsp:sp>
    <dsp:sp modelId="{92FC6D58-9173-4BF2-826E-1DD7FEF90155}">
      <dsp:nvSpPr>
        <dsp:cNvPr id="0" name=""/>
        <dsp:cNvSpPr/>
      </dsp:nvSpPr>
      <dsp:spPr>
        <a:xfrm>
          <a:off x="4399219" y="3207520"/>
          <a:ext cx="3234031" cy="1617015"/>
        </a:xfrm>
        <a:prstGeom prst="rect">
          <a:avLst/>
        </a:prstGeom>
        <a:gradFill rotWithShape="0">
          <a:gsLst>
            <a:gs pos="0">
              <a:schemeClr val="accent4">
                <a:tint val="99000"/>
                <a:hueOff val="0"/>
                <a:satOff val="0"/>
                <a:lumOff val="0"/>
                <a:alphaOff val="0"/>
                <a:tint val="96000"/>
                <a:lumMod val="102000"/>
              </a:schemeClr>
            </a:gs>
            <a:gs pos="100000">
              <a:schemeClr val="accent4">
                <a:tint val="99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Прочие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безвозмездные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поступления</a:t>
          </a:r>
          <a:r>
            <a:rPr kumimoji="0" lang="ru-RU" altLang="ru-RU" sz="1400" b="0" i="0" u="none" strike="noStrike" kern="1200" cap="none" normalizeH="0" baseline="0" dirty="0" smtClean="0">
              <a:ln/>
              <a:effectLst/>
              <a:latin typeface="Times New Roman" panose="02020603050405020304" pitchFamily="18" charset="0"/>
              <a:cs typeface="Times New Roman" panose="02020603050405020304" pitchFamily="18" charset="0"/>
            </a:rPr>
            <a:t> </a:t>
          </a: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noFill/>
              </a:ln>
              <a:solidFill>
                <a:schemeClr val="bg1"/>
              </a:solidFill>
              <a:effectLst/>
              <a:latin typeface="Times New Roman" pitchFamily="18" charset="0"/>
              <a:cs typeface="Arial" charset="0"/>
            </a:rPr>
            <a:t>2017- 96,3</a:t>
          </a:r>
          <a:endParaRPr kumimoji="0" lang="ru-RU" altLang="ru-RU" sz="1400" b="1" i="0" u="none" strike="noStrike" kern="1200" cap="none" normalizeH="0" baseline="0" dirty="0" smtClean="0">
            <a:ln/>
            <a:solidFill>
              <a:schemeClr val="bg1"/>
            </a:solidFill>
            <a:effectLst/>
            <a:latin typeface="Times New Roman" panose="02020603050405020304" pitchFamily="18" charset="0"/>
            <a:cs typeface="Times New Roman" panose="02020603050405020304" pitchFamily="18" charset="0"/>
          </a:endParaRPr>
        </a:p>
      </dsp:txBody>
      <dsp:txXfrm>
        <a:off x="4399219" y="3207520"/>
        <a:ext cx="3234031" cy="1617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464AB-6494-4F19-8D8E-995B9F6DA99D}">
      <dsp:nvSpPr>
        <dsp:cNvPr id="0" name=""/>
        <dsp:cNvSpPr/>
      </dsp:nvSpPr>
      <dsp:spPr>
        <a:xfrm>
          <a:off x="6703461" y="390582"/>
          <a:ext cx="1069437" cy="5247420"/>
        </a:xfrm>
        <a:custGeom>
          <a:avLst/>
          <a:gdLst/>
          <a:ahLst/>
          <a:cxnLst/>
          <a:rect l="0" t="0" r="0" b="0"/>
          <a:pathLst>
            <a:path>
              <a:moveTo>
                <a:pt x="1069437" y="0"/>
              </a:moveTo>
              <a:lnTo>
                <a:pt x="1069437" y="5247420"/>
              </a:lnTo>
              <a:lnTo>
                <a:pt x="0" y="5247420"/>
              </a:lnTo>
            </a:path>
          </a:pathLst>
        </a:custGeom>
        <a:noFill/>
        <a:ln w="15875" cap="rnd"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071006F-E53D-435F-8500-10A74F0F700A}">
      <dsp:nvSpPr>
        <dsp:cNvPr id="0" name=""/>
        <dsp:cNvSpPr/>
      </dsp:nvSpPr>
      <dsp:spPr>
        <a:xfrm>
          <a:off x="6703461" y="390582"/>
          <a:ext cx="1069437" cy="4638406"/>
        </a:xfrm>
        <a:custGeom>
          <a:avLst/>
          <a:gdLst/>
          <a:ahLst/>
          <a:cxnLst/>
          <a:rect l="0" t="0" r="0" b="0"/>
          <a:pathLst>
            <a:path>
              <a:moveTo>
                <a:pt x="1069437" y="0"/>
              </a:moveTo>
              <a:lnTo>
                <a:pt x="1069437" y="4638406"/>
              </a:lnTo>
              <a:lnTo>
                <a:pt x="0" y="4638406"/>
              </a:lnTo>
            </a:path>
          </a:pathLst>
        </a:custGeom>
        <a:noFill/>
        <a:ln w="15875" cap="rnd"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2BD61A2-F229-4EA8-A6BD-DFDBA2794553}">
      <dsp:nvSpPr>
        <dsp:cNvPr id="0" name=""/>
        <dsp:cNvSpPr/>
      </dsp:nvSpPr>
      <dsp:spPr>
        <a:xfrm>
          <a:off x="6703461" y="390582"/>
          <a:ext cx="1069437" cy="4076039"/>
        </a:xfrm>
        <a:custGeom>
          <a:avLst/>
          <a:gdLst/>
          <a:ahLst/>
          <a:cxnLst/>
          <a:rect l="0" t="0" r="0" b="0"/>
          <a:pathLst>
            <a:path>
              <a:moveTo>
                <a:pt x="1069437" y="0"/>
              </a:moveTo>
              <a:lnTo>
                <a:pt x="1069437" y="4076039"/>
              </a:lnTo>
              <a:lnTo>
                <a:pt x="0" y="4076039"/>
              </a:lnTo>
            </a:path>
          </a:pathLst>
        </a:custGeom>
        <a:noFill/>
        <a:ln w="15875" cap="rnd"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FFEA57-CA33-47F8-83E9-FF174C587F38}">
      <dsp:nvSpPr>
        <dsp:cNvPr id="0" name=""/>
        <dsp:cNvSpPr/>
      </dsp:nvSpPr>
      <dsp:spPr>
        <a:xfrm>
          <a:off x="6703461" y="390582"/>
          <a:ext cx="1069437" cy="3456813"/>
        </a:xfrm>
        <a:custGeom>
          <a:avLst/>
          <a:gdLst/>
          <a:ahLst/>
          <a:cxnLst/>
          <a:rect l="0" t="0" r="0" b="0"/>
          <a:pathLst>
            <a:path>
              <a:moveTo>
                <a:pt x="1069437" y="0"/>
              </a:moveTo>
              <a:lnTo>
                <a:pt x="1069437" y="3456813"/>
              </a:lnTo>
              <a:lnTo>
                <a:pt x="0" y="3456813"/>
              </a:lnTo>
            </a:path>
          </a:pathLst>
        </a:custGeom>
        <a:noFill/>
        <a:ln w="15875" cap="rnd"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B7D072D-C722-4629-A68A-94AB2C2405C3}">
      <dsp:nvSpPr>
        <dsp:cNvPr id="0" name=""/>
        <dsp:cNvSpPr/>
      </dsp:nvSpPr>
      <dsp:spPr>
        <a:xfrm>
          <a:off x="6703461" y="390582"/>
          <a:ext cx="1069437" cy="2855030"/>
        </a:xfrm>
        <a:custGeom>
          <a:avLst/>
          <a:gdLst/>
          <a:ahLst/>
          <a:cxnLst/>
          <a:rect l="0" t="0" r="0" b="0"/>
          <a:pathLst>
            <a:path>
              <a:moveTo>
                <a:pt x="1069437" y="0"/>
              </a:moveTo>
              <a:lnTo>
                <a:pt x="1069437" y="2855030"/>
              </a:lnTo>
              <a:lnTo>
                <a:pt x="0" y="2855030"/>
              </a:lnTo>
            </a:path>
          </a:pathLst>
        </a:custGeom>
        <a:noFill/>
        <a:ln w="15875" cap="rnd"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05EFE41-4942-4FAF-983B-D26A515E5FED}">
      <dsp:nvSpPr>
        <dsp:cNvPr id="0" name=""/>
        <dsp:cNvSpPr/>
      </dsp:nvSpPr>
      <dsp:spPr>
        <a:xfrm>
          <a:off x="6703461" y="390582"/>
          <a:ext cx="1069437" cy="2325438"/>
        </a:xfrm>
        <a:custGeom>
          <a:avLst/>
          <a:gdLst/>
          <a:ahLst/>
          <a:cxnLst/>
          <a:rect l="0" t="0" r="0" b="0"/>
          <a:pathLst>
            <a:path>
              <a:moveTo>
                <a:pt x="1069437" y="0"/>
              </a:moveTo>
              <a:lnTo>
                <a:pt x="1069437" y="2325438"/>
              </a:lnTo>
              <a:lnTo>
                <a:pt x="0" y="2325438"/>
              </a:lnTo>
            </a:path>
          </a:pathLst>
        </a:custGeom>
        <a:noFill/>
        <a:ln w="15875" cap="rnd"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24E5FCC-8587-4DF7-B455-9FFF3BA27732}">
      <dsp:nvSpPr>
        <dsp:cNvPr id="0" name=""/>
        <dsp:cNvSpPr/>
      </dsp:nvSpPr>
      <dsp:spPr>
        <a:xfrm>
          <a:off x="6753314" y="390582"/>
          <a:ext cx="1019583" cy="1788327"/>
        </a:xfrm>
        <a:custGeom>
          <a:avLst/>
          <a:gdLst/>
          <a:ahLst/>
          <a:cxnLst/>
          <a:rect l="0" t="0" r="0" b="0"/>
          <a:pathLst>
            <a:path>
              <a:moveTo>
                <a:pt x="1019583" y="0"/>
              </a:moveTo>
              <a:lnTo>
                <a:pt x="1019583" y="1788327"/>
              </a:lnTo>
              <a:lnTo>
                <a:pt x="0" y="1788327"/>
              </a:lnTo>
            </a:path>
          </a:pathLst>
        </a:custGeom>
        <a:noFill/>
        <a:ln w="15875" cap="rnd"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EC3DC8-1256-42FE-96C1-89D5A505A603}">
      <dsp:nvSpPr>
        <dsp:cNvPr id="0" name=""/>
        <dsp:cNvSpPr/>
      </dsp:nvSpPr>
      <dsp:spPr>
        <a:xfrm>
          <a:off x="6703461" y="390582"/>
          <a:ext cx="1069437" cy="1311959"/>
        </a:xfrm>
        <a:custGeom>
          <a:avLst/>
          <a:gdLst/>
          <a:ahLst/>
          <a:cxnLst/>
          <a:rect l="0" t="0" r="0" b="0"/>
          <a:pathLst>
            <a:path>
              <a:moveTo>
                <a:pt x="1069437" y="0"/>
              </a:moveTo>
              <a:lnTo>
                <a:pt x="1069437" y="1311959"/>
              </a:lnTo>
              <a:lnTo>
                <a:pt x="0" y="1311959"/>
              </a:lnTo>
            </a:path>
          </a:pathLst>
        </a:custGeom>
        <a:noFill/>
        <a:ln w="15875" cap="rnd"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9ED5C2-1AFF-4DD5-B1EF-E3CE6D25B5A8}">
      <dsp:nvSpPr>
        <dsp:cNvPr id="0" name=""/>
        <dsp:cNvSpPr/>
      </dsp:nvSpPr>
      <dsp:spPr>
        <a:xfrm>
          <a:off x="3455570" y="1002395"/>
          <a:ext cx="91440" cy="116119"/>
        </a:xfrm>
        <a:custGeom>
          <a:avLst/>
          <a:gdLst/>
          <a:ahLst/>
          <a:cxnLst/>
          <a:rect l="0" t="0" r="0" b="0"/>
          <a:pathLst>
            <a:path>
              <a:moveTo>
                <a:pt x="45720" y="0"/>
              </a:moveTo>
              <a:lnTo>
                <a:pt x="45720" y="116119"/>
              </a:lnTo>
            </a:path>
          </a:pathLst>
        </a:custGeom>
        <a:noFill/>
        <a:ln w="15875" cap="rnd" cmpd="sng" algn="ctr">
          <a:solidFill>
            <a:schemeClr val="accent1">
              <a:tint val="7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79DCB01-520D-4C4A-9336-C02E6F746B26}">
      <dsp:nvSpPr>
        <dsp:cNvPr id="0" name=""/>
        <dsp:cNvSpPr/>
      </dsp:nvSpPr>
      <dsp:spPr>
        <a:xfrm>
          <a:off x="5867436" y="390582"/>
          <a:ext cx="1905462" cy="363965"/>
        </a:xfrm>
        <a:custGeom>
          <a:avLst/>
          <a:gdLst/>
          <a:ahLst/>
          <a:cxnLst/>
          <a:rect l="0" t="0" r="0" b="0"/>
          <a:pathLst>
            <a:path>
              <a:moveTo>
                <a:pt x="1905462" y="0"/>
              </a:moveTo>
              <a:lnTo>
                <a:pt x="1905462" y="363965"/>
              </a:lnTo>
              <a:lnTo>
                <a:pt x="0" y="363965"/>
              </a:lnTo>
            </a:path>
          </a:pathLst>
        </a:custGeom>
        <a:noFill/>
        <a:ln w="15875" cap="rnd"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10F6773-7276-4073-9DD1-50E1D6632938}">
      <dsp:nvSpPr>
        <dsp:cNvPr id="0" name=""/>
        <dsp:cNvSpPr/>
      </dsp:nvSpPr>
      <dsp:spPr>
        <a:xfrm>
          <a:off x="1356273" y="845"/>
          <a:ext cx="7129583" cy="389737"/>
        </a:xfrm>
        <a:prstGeom prst="flowChartAlternateProcess">
          <a:avLst/>
        </a:prstGeom>
        <a:gradFill rotWithShape="0">
          <a:gsLst>
            <a:gs pos="0">
              <a:schemeClr val="accent1">
                <a:shade val="60000"/>
                <a:hueOff val="0"/>
                <a:satOff val="0"/>
                <a:lumOff val="0"/>
                <a:alphaOff val="0"/>
                <a:tint val="96000"/>
                <a:lumMod val="102000"/>
              </a:schemeClr>
            </a:gs>
            <a:gs pos="100000">
              <a:schemeClr val="accent1">
                <a:shade val="60000"/>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Классификация  расходов  бюджетов по разделам</a:t>
          </a:r>
        </a:p>
      </dsp:txBody>
      <dsp:txXfrm>
        <a:off x="1375298" y="19870"/>
        <a:ext cx="7091533" cy="351687"/>
      </dsp:txXfrm>
    </dsp:sp>
    <dsp:sp modelId="{18B9EC20-2634-4E09-AB97-4902D0570469}">
      <dsp:nvSpPr>
        <dsp:cNvPr id="0" name=""/>
        <dsp:cNvSpPr/>
      </dsp:nvSpPr>
      <dsp:spPr>
        <a:xfrm>
          <a:off x="1135143" y="506701"/>
          <a:ext cx="4732292" cy="495693"/>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01 Общегосударственные вопросы </a:t>
          </a:r>
        </a:p>
      </dsp:txBody>
      <dsp:txXfrm>
        <a:off x="1135143" y="506701"/>
        <a:ext cx="4732292" cy="495693"/>
      </dsp:txXfrm>
    </dsp:sp>
    <dsp:sp modelId="{EB59DBCE-C94B-4D79-9F53-83FD615397BD}">
      <dsp:nvSpPr>
        <dsp:cNvPr id="0" name=""/>
        <dsp:cNvSpPr/>
      </dsp:nvSpPr>
      <dsp:spPr>
        <a:xfrm>
          <a:off x="299118" y="1118514"/>
          <a:ext cx="6404342" cy="274555"/>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03 Национальная безопасность и правоохранительная деятельность</a:t>
          </a:r>
        </a:p>
      </dsp:txBody>
      <dsp:txXfrm>
        <a:off x="299118" y="1118514"/>
        <a:ext cx="6404342" cy="274555"/>
      </dsp:txXfrm>
    </dsp:sp>
    <dsp:sp modelId="{8285B717-DDA4-40E2-BD8A-6C4D09883320}">
      <dsp:nvSpPr>
        <dsp:cNvPr id="0" name=""/>
        <dsp:cNvSpPr/>
      </dsp:nvSpPr>
      <dsp:spPr>
        <a:xfrm>
          <a:off x="3424493" y="1509189"/>
          <a:ext cx="3278967" cy="386707"/>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smtClean="0">
              <a:ln/>
              <a:effectLst/>
              <a:latin typeface="Times New Roman" panose="02020603050405020304" pitchFamily="18" charset="0"/>
              <a:cs typeface="Times New Roman" panose="02020603050405020304" pitchFamily="18" charset="0"/>
            </a:rPr>
            <a:t>04 Национальная экономика</a:t>
          </a: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dsp:txBody>
      <dsp:txXfrm>
        <a:off x="3424493" y="1509189"/>
        <a:ext cx="3278967" cy="386707"/>
      </dsp:txXfrm>
    </dsp:sp>
    <dsp:sp modelId="{F2EAA45D-2E1D-4726-8B7B-4049288F37E5}">
      <dsp:nvSpPr>
        <dsp:cNvPr id="0" name=""/>
        <dsp:cNvSpPr/>
      </dsp:nvSpPr>
      <dsp:spPr>
        <a:xfrm>
          <a:off x="755605" y="1980107"/>
          <a:ext cx="5997709" cy="397605"/>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05 </a:t>
          </a:r>
          <a:r>
            <a:rPr kumimoji="0" lang="ru-RU" altLang="ru-RU" sz="1400" b="1" i="0" u="none" strike="noStrike" kern="1200" cap="none" normalizeH="0" baseline="0" dirty="0" err="1" smtClean="0">
              <a:ln/>
              <a:effectLst/>
              <a:latin typeface="Times New Roman" panose="02020603050405020304" pitchFamily="18" charset="0"/>
              <a:cs typeface="Times New Roman" panose="02020603050405020304" pitchFamily="18" charset="0"/>
            </a:rPr>
            <a:t>Жилищно</a:t>
          </a:r>
          <a:r>
            <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rPr>
            <a:t> – коммунальное хозяйство</a:t>
          </a:r>
        </a:p>
      </dsp:txBody>
      <dsp:txXfrm>
        <a:off x="755605" y="1980107"/>
        <a:ext cx="5997709" cy="397605"/>
      </dsp:txXfrm>
    </dsp:sp>
    <dsp:sp modelId="{108D79DE-F2C5-42EF-8AC1-E6224EA1C4FA}">
      <dsp:nvSpPr>
        <dsp:cNvPr id="0" name=""/>
        <dsp:cNvSpPr/>
      </dsp:nvSpPr>
      <dsp:spPr>
        <a:xfrm>
          <a:off x="4283366" y="2525740"/>
          <a:ext cx="2420094" cy="380561"/>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smtClean="0">
              <a:ln/>
              <a:effectLst/>
              <a:latin typeface="Times New Roman" panose="02020603050405020304" pitchFamily="18" charset="0"/>
              <a:cs typeface="Times New Roman" panose="02020603050405020304" pitchFamily="18" charset="0"/>
            </a:rPr>
            <a:t>07 Образование </a:t>
          </a: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dsp:txBody>
      <dsp:txXfrm>
        <a:off x="4283366" y="2525740"/>
        <a:ext cx="2420094" cy="380561"/>
      </dsp:txXfrm>
    </dsp:sp>
    <dsp:sp modelId="{B7984E66-9488-4133-973D-C186E0C47039}">
      <dsp:nvSpPr>
        <dsp:cNvPr id="0" name=""/>
        <dsp:cNvSpPr/>
      </dsp:nvSpPr>
      <dsp:spPr>
        <a:xfrm>
          <a:off x="3851331" y="3022420"/>
          <a:ext cx="2852129" cy="446384"/>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smtClean="0">
              <a:ln/>
              <a:effectLst/>
              <a:latin typeface="Times New Roman" panose="02020603050405020304" pitchFamily="18" charset="0"/>
              <a:cs typeface="Times New Roman" panose="02020603050405020304" pitchFamily="18" charset="0"/>
            </a:rPr>
            <a:t>08 Культура, кинематография </a:t>
          </a: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dsp:txBody>
      <dsp:txXfrm>
        <a:off x="3851331" y="3022420"/>
        <a:ext cx="2852129" cy="446384"/>
      </dsp:txXfrm>
    </dsp:sp>
    <dsp:sp modelId="{53436B2B-5B4F-4959-ACE2-9CC75EB61969}">
      <dsp:nvSpPr>
        <dsp:cNvPr id="0" name=""/>
        <dsp:cNvSpPr/>
      </dsp:nvSpPr>
      <dsp:spPr>
        <a:xfrm>
          <a:off x="3539750" y="3584924"/>
          <a:ext cx="3163710" cy="524944"/>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smtClean="0">
              <a:ln/>
              <a:effectLst/>
              <a:latin typeface="Times New Roman" panose="02020603050405020304" pitchFamily="18" charset="0"/>
              <a:cs typeface="Times New Roman" panose="02020603050405020304" pitchFamily="18" charset="0"/>
            </a:rPr>
            <a:t>10 Социальная политика</a:t>
          </a: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dsp:txBody>
      <dsp:txXfrm>
        <a:off x="3539750" y="3584924"/>
        <a:ext cx="3163710" cy="524944"/>
      </dsp:txXfrm>
    </dsp:sp>
    <dsp:sp modelId="{A6798E7F-F55D-4999-9D8C-C607901F40F1}">
      <dsp:nvSpPr>
        <dsp:cNvPr id="0" name=""/>
        <dsp:cNvSpPr/>
      </dsp:nvSpPr>
      <dsp:spPr>
        <a:xfrm>
          <a:off x="3504234" y="4225987"/>
          <a:ext cx="3199226" cy="481269"/>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smtClean="0">
              <a:ln/>
              <a:effectLst/>
              <a:latin typeface="Times New Roman" panose="02020603050405020304" pitchFamily="18" charset="0"/>
              <a:cs typeface="Times New Roman" panose="02020603050405020304" pitchFamily="18" charset="0"/>
            </a:rPr>
            <a:t>11 Физическая культура и спорт</a:t>
          </a: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dsp:txBody>
      <dsp:txXfrm>
        <a:off x="3504234" y="4225987"/>
        <a:ext cx="3199226" cy="481269"/>
      </dsp:txXfrm>
    </dsp:sp>
    <dsp:sp modelId="{4D60997A-A539-4038-B832-3D2E18EF195F}">
      <dsp:nvSpPr>
        <dsp:cNvPr id="0" name=""/>
        <dsp:cNvSpPr/>
      </dsp:nvSpPr>
      <dsp:spPr>
        <a:xfrm>
          <a:off x="2379703" y="4823376"/>
          <a:ext cx="4323757" cy="411224"/>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smtClean="0">
              <a:ln/>
              <a:effectLst/>
              <a:latin typeface="Times New Roman" panose="02020603050405020304" pitchFamily="18" charset="0"/>
              <a:cs typeface="Times New Roman" panose="02020603050405020304" pitchFamily="18" charset="0"/>
            </a:rPr>
            <a:t>13 Обслуживание государственного и муниципального долга </a:t>
          </a: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dsp:txBody>
      <dsp:txXfrm>
        <a:off x="2379703" y="4823376"/>
        <a:ext cx="4323757" cy="411224"/>
      </dsp:txXfrm>
    </dsp:sp>
    <dsp:sp modelId="{65B60E8C-C5B5-4101-B328-B773AE9C803F}">
      <dsp:nvSpPr>
        <dsp:cNvPr id="0" name=""/>
        <dsp:cNvSpPr/>
      </dsp:nvSpPr>
      <dsp:spPr>
        <a:xfrm>
          <a:off x="2646180" y="5350720"/>
          <a:ext cx="4057280" cy="574565"/>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kern="1200" cap="none" normalizeH="0" baseline="0" smtClean="0">
              <a:ln/>
              <a:effectLst/>
              <a:latin typeface="Times New Roman" panose="02020603050405020304" pitchFamily="18" charset="0"/>
              <a:cs typeface="Times New Roman" panose="02020603050405020304" pitchFamily="18" charset="0"/>
            </a:rPr>
            <a:t>14 Межбюджетные трансферты общего характера</a:t>
          </a:r>
          <a:endParaRPr kumimoji="0" lang="ru-RU" altLang="ru-RU" sz="1400" b="1" i="0" u="none" strike="noStrike" kern="1200" cap="none" normalizeH="0" baseline="0" dirty="0" smtClean="0">
            <a:ln/>
            <a:effectLst/>
            <a:latin typeface="Times New Roman" panose="02020603050405020304" pitchFamily="18" charset="0"/>
            <a:cs typeface="Times New Roman" panose="02020603050405020304" pitchFamily="18" charset="0"/>
          </a:endParaRPr>
        </a:p>
      </dsp:txBody>
      <dsp:txXfrm>
        <a:off x="2646180" y="5350720"/>
        <a:ext cx="4057280" cy="5745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200">
                <a:latin typeface="Arial" pitchFamily="34" charset="0"/>
                <a:cs typeface="+mn-cs"/>
              </a:defRPr>
            </a:lvl1pPr>
          </a:lstStyle>
          <a:p>
            <a:pPr>
              <a:defRPr/>
            </a:pPr>
            <a:endParaRPr lang="ru-RU"/>
          </a:p>
        </p:txBody>
      </p:sp>
      <p:sp>
        <p:nvSpPr>
          <p:cNvPr id="288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Arial" pitchFamily="34" charset="0"/>
                <a:cs typeface="+mn-cs"/>
              </a:defRPr>
            </a:lvl1pPr>
          </a:lstStyle>
          <a:p>
            <a:pPr>
              <a:defRPr/>
            </a:pPr>
            <a:endParaRPr lang="ru-RU"/>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8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88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latin typeface="Arial" pitchFamily="34" charset="0"/>
                <a:cs typeface="+mn-cs"/>
              </a:defRPr>
            </a:lvl1pPr>
          </a:lstStyle>
          <a:p>
            <a:pPr>
              <a:defRPr/>
            </a:pPr>
            <a:endParaRPr lang="ru-RU"/>
          </a:p>
        </p:txBody>
      </p:sp>
      <p:sp>
        <p:nvSpPr>
          <p:cNvPr id="288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Arial" panose="020B0604020202020204" pitchFamily="34" charset="0"/>
                <a:cs typeface="+mn-cs"/>
              </a:defRPr>
            </a:lvl1pPr>
          </a:lstStyle>
          <a:p>
            <a:pPr>
              <a:defRPr/>
            </a:pPr>
            <a:fld id="{AB5714AA-F4AF-4BEA-AF15-A4121AC27963}" type="slidenum">
              <a:rPr lang="ru-RU" altLang="ru-RU"/>
              <a:pPr>
                <a:defRPr/>
              </a:pPr>
              <a:t>‹#›</a:t>
            </a:fld>
            <a:endParaRPr lang="ru-RU" altLang="ru-RU"/>
          </a:p>
        </p:txBody>
      </p:sp>
    </p:spTree>
    <p:extLst>
      <p:ext uri="{BB962C8B-B14F-4D97-AF65-F5344CB8AC3E}">
        <p14:creationId xmlns:p14="http://schemas.microsoft.com/office/powerpoint/2010/main" val="4092541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noTextEdit="1"/>
          </p:cNvSpPr>
          <p:nvPr>
            <p:ph type="sldImg"/>
          </p:nvPr>
        </p:nvSpPr>
        <p:spPr>
          <a:ln/>
        </p:spPr>
      </p:sp>
      <p:sp>
        <p:nvSpPr>
          <p:cNvPr id="21506" name="Заметки 2"/>
          <p:cNvSpPr>
            <a:spLocks noGrp="1"/>
          </p:cNvSpPr>
          <p:nvPr>
            <p:ph type="body" idx="1"/>
          </p:nvPr>
        </p:nvSpPr>
        <p:spPr>
          <a:noFill/>
          <a:ln/>
        </p:spPr>
        <p:txBody>
          <a:bodyPr/>
          <a:lstStyle/>
          <a:p>
            <a:pPr eaLnBrk="1" hangingPunct="1"/>
            <a:endParaRPr lang="ru-RU" altLang="ru-RU" smtClean="0">
              <a:latin typeface="Arial" charset="0"/>
            </a:endParaRPr>
          </a:p>
        </p:txBody>
      </p:sp>
      <p:sp>
        <p:nvSpPr>
          <p:cNvPr id="21507" name="Номер слайда 3"/>
          <p:cNvSpPr>
            <a:spLocks noGrp="1"/>
          </p:cNvSpPr>
          <p:nvPr>
            <p:ph type="sldNum" sz="quarter" idx="5"/>
          </p:nvPr>
        </p:nvSpPr>
        <p:spPr>
          <a:noFill/>
        </p:spPr>
        <p:txBody>
          <a:bodyPr/>
          <a:lstStyle/>
          <a:p>
            <a:pPr fontAlgn="base">
              <a:spcBef>
                <a:spcPct val="0"/>
              </a:spcBef>
              <a:spcAft>
                <a:spcPct val="0"/>
              </a:spcAft>
            </a:pPr>
            <a:fld id="{48FC4F6A-63AE-4DA2-9DAE-9125D5BFC7C2}" type="slidenum">
              <a:rPr lang="ru-RU" altLang="ru-RU" smtClean="0">
                <a:latin typeface="Arial" charset="0"/>
                <a:cs typeface="Arial" charset="0"/>
              </a:rPr>
              <a:pPr fontAlgn="base">
                <a:spcBef>
                  <a:spcPct val="0"/>
                </a:spcBef>
                <a:spcAft>
                  <a:spcPct val="0"/>
                </a:spcAft>
              </a:pPr>
              <a:t>1</a:t>
            </a:fld>
            <a:endParaRPr lang="ru-RU" altLang="ru-RU"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a:ln/>
        </p:spPr>
      </p:sp>
      <p:sp>
        <p:nvSpPr>
          <p:cNvPr id="36866" name="Заметки 2"/>
          <p:cNvSpPr>
            <a:spLocks noGrp="1"/>
          </p:cNvSpPr>
          <p:nvPr>
            <p:ph type="body" idx="1"/>
          </p:nvPr>
        </p:nvSpPr>
        <p:spPr>
          <a:noFill/>
          <a:ln/>
        </p:spPr>
        <p:txBody>
          <a:bodyPr/>
          <a:lstStyle/>
          <a:p>
            <a:pPr>
              <a:spcBef>
                <a:spcPct val="0"/>
              </a:spcBef>
            </a:pPr>
            <a:endParaRPr lang="ru-RU" altLang="ru-RU" smtClean="0">
              <a:latin typeface="Arial" charset="0"/>
            </a:endParaRPr>
          </a:p>
        </p:txBody>
      </p:sp>
      <p:sp>
        <p:nvSpPr>
          <p:cNvPr id="36867" name="Номер слайда 3"/>
          <p:cNvSpPr>
            <a:spLocks noGrp="1"/>
          </p:cNvSpPr>
          <p:nvPr>
            <p:ph type="sldNum" sz="quarter" idx="5"/>
          </p:nvPr>
        </p:nvSpPr>
        <p:spPr>
          <a:noFill/>
        </p:spPr>
        <p:txBody>
          <a:bodyPr/>
          <a:lstStyle/>
          <a:p>
            <a:pPr fontAlgn="base">
              <a:spcBef>
                <a:spcPct val="0"/>
              </a:spcBef>
              <a:spcAft>
                <a:spcPct val="0"/>
              </a:spcAft>
            </a:pPr>
            <a:fld id="{53076127-A3EE-47BE-A492-793EB49B7F41}" type="slidenum">
              <a:rPr lang="ru-RU" altLang="ru-RU" smtClean="0">
                <a:latin typeface="Calibri" pitchFamily="34" charset="0"/>
                <a:cs typeface="Arial" charset="0"/>
              </a:rPr>
              <a:pPr fontAlgn="base">
                <a:spcBef>
                  <a:spcPct val="0"/>
                </a:spcBef>
                <a:spcAft>
                  <a:spcPct val="0"/>
                </a:spcAft>
              </a:pPr>
              <a:t>14</a:t>
            </a:fld>
            <a:endParaRPr lang="ru-RU" altLang="ru-RU" smtClean="0">
              <a:latin typeface="Calibri"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pPr fontAlgn="base">
              <a:spcBef>
                <a:spcPct val="0"/>
              </a:spcBef>
              <a:spcAft>
                <a:spcPct val="0"/>
              </a:spcAft>
            </a:pPr>
            <a:fld id="{86622B32-218F-473E-8A4F-CB698133835C}" type="slidenum">
              <a:rPr lang="ru-RU" altLang="ru-RU" smtClean="0">
                <a:latin typeface="Arial" charset="0"/>
                <a:cs typeface="Arial" charset="0"/>
              </a:rPr>
              <a:pPr fontAlgn="base">
                <a:spcBef>
                  <a:spcPct val="0"/>
                </a:spcBef>
                <a:spcAft>
                  <a:spcPct val="0"/>
                </a:spcAft>
              </a:pPr>
              <a:t>30</a:t>
            </a:fld>
            <a:endParaRPr lang="ru-RU" altLang="ru-RU" smtClean="0">
              <a:latin typeface="Arial" charset="0"/>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ru-RU" altLang="ru-RU" smtClean="0">
                <a:latin typeface="Arial"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4"/>
          <p:cNvGrpSpPr>
            <a:grpSpLocks/>
          </p:cNvGrpSpPr>
          <p:nvPr/>
        </p:nvGrpSpPr>
        <p:grpSpPr bwMode="auto">
          <a:xfrm>
            <a:off x="203200" y="0"/>
            <a:ext cx="3778250" cy="6858000"/>
            <a:chOff x="203200" y="0"/>
            <a:chExt cx="3778250" cy="6858001"/>
          </a:xfrm>
        </p:grpSpPr>
        <p:sp>
          <p:nvSpPr>
            <p:cNvPr id="5" name="Freeform 6"/>
            <p:cNvSpPr>
              <a:spLocks/>
            </p:cNvSpPr>
            <p:nvPr/>
          </p:nvSpPr>
          <p:spPr bwMode="auto">
            <a:xfrm>
              <a:off x="641350" y="0"/>
              <a:ext cx="1365250" cy="3971925"/>
            </a:xfrm>
            <a:custGeom>
              <a:avLst/>
              <a:gdLst>
                <a:gd name="T0" fmla="*/ 0 w 860"/>
                <a:gd name="T1" fmla="*/ 0 h 2502"/>
                <a:gd name="T2" fmla="*/ 860 w 860"/>
                <a:gd name="T3" fmla="*/ 2502 h 2502"/>
              </a:gdLst>
              <a:ahLst/>
              <a:cxnLst>
                <a:cxn ang="0">
                  <a:pos x="0" y="2445"/>
                </a:cxn>
                <a:cxn ang="0">
                  <a:pos x="228" y="2502"/>
                </a:cxn>
                <a:cxn ang="0">
                  <a:pos x="860" y="0"/>
                </a:cxn>
                <a:cxn ang="0">
                  <a:pos x="620" y="0"/>
                </a:cxn>
                <a:cxn ang="0">
                  <a:pos x="0" y="2445"/>
                </a:cxn>
              </a:cxnLst>
              <a:rect l="T0" t="T1" r="T2" b="T3"/>
              <a:pathLst>
                <a:path w="860" h="2502">
                  <a:moveTo>
                    <a:pt x="0" y="2445"/>
                  </a:moveTo>
                  <a:lnTo>
                    <a:pt x="228" y="2502"/>
                  </a:lnTo>
                  <a:lnTo>
                    <a:pt x="860" y="0"/>
                  </a:lnTo>
                  <a:lnTo>
                    <a:pt x="620" y="0"/>
                  </a:lnTo>
                  <a:lnTo>
                    <a:pt x="0" y="2445"/>
                  </a:lnTo>
                  <a:close/>
                </a:path>
              </a:pathLst>
            </a:custGeom>
            <a:solidFill>
              <a:schemeClr val="accent1"/>
            </a:solidFill>
            <a:ln w="9525">
              <a:noFill/>
              <a:round/>
              <a:headEnd/>
              <a:tailEnd/>
            </a:ln>
          </p:spPr>
          <p:txBody>
            <a:bodyPr/>
            <a:lstStyle/>
            <a:p>
              <a:endParaRPr lang="ru-RU"/>
            </a:p>
          </p:txBody>
        </p:sp>
        <p:sp>
          <p:nvSpPr>
            <p:cNvPr id="6" name="Freeform 7"/>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p:cNvSpPr>
            <a:spLocks/>
          </p:cNvSpPr>
          <p:nvPr/>
        </p:nvSpPr>
        <p:spPr bwMode="auto">
          <a:xfrm>
            <a:off x="203200" y="3771900"/>
            <a:ext cx="361950" cy="90488"/>
          </a:xfrm>
          <a:custGeom>
            <a:avLst/>
            <a:gdLst>
              <a:gd name="T0" fmla="*/ 0 w 228"/>
              <a:gd name="T1" fmla="*/ 0 h 57"/>
              <a:gd name="T2" fmla="*/ 228 w 228"/>
              <a:gd name="T3" fmla="*/ 57 h 57"/>
            </a:gdLst>
            <a:ahLst/>
            <a:cxnLst>
              <a:cxn ang="0">
                <a:pos x="228" y="57"/>
              </a:cxn>
              <a:cxn ang="0">
                <a:pos x="0" y="0"/>
              </a:cxn>
              <a:cxn ang="0">
                <a:pos x="222" y="54"/>
              </a:cxn>
              <a:cxn ang="0">
                <a:pos x="228" y="57"/>
              </a:cxn>
            </a:cxnLst>
            <a:rect l="T0" t="T1" r="T2" b="T3"/>
            <a:pathLst>
              <a:path w="228" h="57">
                <a:moveTo>
                  <a:pt x="228" y="57"/>
                </a:moveTo>
                <a:lnTo>
                  <a:pt x="0" y="0"/>
                </a:lnTo>
                <a:lnTo>
                  <a:pt x="222" y="54"/>
                </a:lnTo>
                <a:lnTo>
                  <a:pt x="228" y="57"/>
                </a:lnTo>
                <a:close/>
              </a:path>
            </a:pathLst>
          </a:custGeom>
          <a:solidFill>
            <a:srgbClr val="29ABE2"/>
          </a:solidFill>
          <a:ln w="9525">
            <a:noFill/>
            <a:round/>
            <a:headEnd/>
            <a:tailEnd/>
          </a:ln>
        </p:spPr>
        <p:txBody>
          <a:bodyPr/>
          <a:lstStyle/>
          <a:p>
            <a:endParaRPr lang="ru-RU"/>
          </a:p>
        </p:txBody>
      </p:sp>
      <p:sp>
        <p:nvSpPr>
          <p:cNvPr id="12" name="Freeform 13"/>
          <p:cNvSpPr>
            <a:spLocks/>
          </p:cNvSpPr>
          <p:nvPr/>
        </p:nvSpPr>
        <p:spPr bwMode="auto">
          <a:xfrm>
            <a:off x="560388" y="3867150"/>
            <a:ext cx="61912" cy="80963"/>
          </a:xfrm>
          <a:custGeom>
            <a:avLst/>
            <a:gdLst>
              <a:gd name="T0" fmla="*/ 0 w 39"/>
              <a:gd name="T1" fmla="*/ 0 h 51"/>
              <a:gd name="T2" fmla="*/ 39 w 39"/>
              <a:gd name="T3" fmla="*/ 51 h 51"/>
            </a:gdLst>
            <a:ahLst/>
            <a:cxnLst>
              <a:cxn ang="0">
                <a:pos x="0" y="0"/>
              </a:cxn>
              <a:cxn ang="0">
                <a:pos x="39" y="51"/>
              </a:cxn>
              <a:cxn ang="0">
                <a:pos x="3" y="0"/>
              </a:cxn>
              <a:cxn ang="0">
                <a:pos x="0" y="0"/>
              </a:cxn>
            </a:cxnLst>
            <a:rect l="T0" t="T1" r="T2" b="T3"/>
            <a:pathLst>
              <a:path w="39" h="51">
                <a:moveTo>
                  <a:pt x="0" y="0"/>
                </a:moveTo>
                <a:lnTo>
                  <a:pt x="39" y="51"/>
                </a:lnTo>
                <a:lnTo>
                  <a:pt x="3" y="0"/>
                </a:lnTo>
                <a:lnTo>
                  <a:pt x="0" y="0"/>
                </a:lnTo>
                <a:close/>
              </a:path>
            </a:pathLst>
          </a:custGeom>
          <a:solidFill>
            <a:srgbClr val="29ABE2"/>
          </a:solidFill>
          <a:ln w="9525">
            <a:noFill/>
            <a:round/>
            <a:headEnd/>
            <a:tailEnd/>
          </a:ln>
        </p:spPr>
        <p:txBody>
          <a:bodyPr/>
          <a:lstStyle/>
          <a:p>
            <a:endParaRPr lang="ru-RU"/>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3" name="Date Placeholder 3"/>
          <p:cNvSpPr>
            <a:spLocks noGrp="1"/>
          </p:cNvSpPr>
          <p:nvPr>
            <p:ph type="dt" sz="half" idx="10"/>
          </p:nvPr>
        </p:nvSpPr>
        <p:spPr>
          <a:xfrm>
            <a:off x="7326313" y="6116638"/>
            <a:ext cx="857250" cy="365125"/>
          </a:xfrm>
        </p:spPr>
        <p:txBody>
          <a:bodyPr/>
          <a:lstStyle>
            <a:lvl1pPr>
              <a:defRPr/>
            </a:lvl1pPr>
          </a:lstStyle>
          <a:p>
            <a:pPr>
              <a:defRPr/>
            </a:pPr>
            <a:fld id="{17150310-5889-4BC2-9DAB-552169AFA1BF}" type="datetimeFigureOut">
              <a:rPr lang="ru-RU"/>
              <a:pPr>
                <a:defRPr/>
              </a:pPr>
              <a:t>01.12.2017</a:t>
            </a:fld>
            <a:endParaRPr lang="ru-RU"/>
          </a:p>
        </p:txBody>
      </p:sp>
      <p:sp>
        <p:nvSpPr>
          <p:cNvPr id="14" name="Footer Placeholder 4"/>
          <p:cNvSpPr>
            <a:spLocks noGrp="1"/>
          </p:cNvSpPr>
          <p:nvPr>
            <p:ph type="ftr" sz="quarter" idx="11"/>
          </p:nvPr>
        </p:nvSpPr>
        <p:spPr>
          <a:xfrm>
            <a:off x="3624263" y="6116638"/>
            <a:ext cx="3608387" cy="365125"/>
          </a:xfrm>
        </p:spPr>
        <p:txBody>
          <a:bodyPr/>
          <a:lstStyle>
            <a:lvl1pPr>
              <a:defRPr/>
            </a:lvl1pPr>
          </a:lstStyle>
          <a:p>
            <a:pPr>
              <a:defRPr/>
            </a:pPr>
            <a:endParaRPr lang="ru-RU"/>
          </a:p>
        </p:txBody>
      </p:sp>
      <p:sp>
        <p:nvSpPr>
          <p:cNvPr id="15" name="Slide Number Placeholder 5"/>
          <p:cNvSpPr>
            <a:spLocks noGrp="1"/>
          </p:cNvSpPr>
          <p:nvPr>
            <p:ph type="sldNum" sz="quarter" idx="12"/>
          </p:nvPr>
        </p:nvSpPr>
        <p:spPr>
          <a:xfrm>
            <a:off x="8275638" y="6116638"/>
            <a:ext cx="411162" cy="365125"/>
          </a:xfrm>
        </p:spPr>
        <p:txBody>
          <a:bodyPr/>
          <a:lstStyle>
            <a:lvl1pPr>
              <a:defRPr/>
            </a:lvl1pPr>
          </a:lstStyle>
          <a:p>
            <a:pPr>
              <a:defRPr/>
            </a:pPr>
            <a:fld id="{0CDC52AB-7D0A-48C6-9CEF-6C3491959621}"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339C52F-F22F-4722-B767-90A62F9CDF10}" type="datetimeFigureOut">
              <a:rPr lang="ru-RU"/>
              <a:pPr>
                <a:defRPr/>
              </a:pPr>
              <a:t>01.12.2017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4165F8B-D54E-4C7B-9EBF-06B10CC3D5A1}"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F4378EB0-0566-4D9E-96FA-084D3598D51A}" type="datetimeFigureOut">
              <a:rPr lang="ru-RU"/>
              <a:pPr>
                <a:defRPr/>
              </a:pPr>
              <a:t>01.12.2017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29FD761-277E-49AD-8833-DD392DC4CE47}" type="slidenum">
              <a:rPr lang="ru-RU" altLang="ru-RU"/>
              <a:pPr>
                <a:defRPr/>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5" name="TextBox 13"/>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14"/>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758ECEFA-4E6A-40E1-A66C-D1E385EECF3E}" type="datetimeFigureOut">
              <a:rPr lang="ru-RU"/>
              <a:pPr>
                <a:defRPr/>
              </a:pPr>
              <a:t>01.12.2017</a:t>
            </a:fld>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D64FBAC5-AACC-46A1-90E2-48BA6CE12434}" type="slidenum">
              <a:rPr lang="ru-RU" altLang="ru-RU"/>
              <a:pPr>
                <a:defRPr/>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F18EB46D-9D0F-47ED-BD6B-5D8849EA189A}" type="datetimeFigureOut">
              <a:rPr lang="ru-RU"/>
              <a:pPr>
                <a:defRPr/>
              </a:pPr>
              <a:t>01.12.2017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563F10C-B3AE-4B9C-9F7F-00B068D83B19}" type="slidenum">
              <a:rPr lang="ru-RU" altLang="ru-RU"/>
              <a:pPr>
                <a:defRPr/>
              </a:pPr>
              <a:t>‹#›</a:t>
            </a:fld>
            <a:endParaRPr lang="ru-RU"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Цитата карточки имени">
    <p:spTree>
      <p:nvGrpSpPr>
        <p:cNvPr id="1" name=""/>
        <p:cNvGrpSpPr/>
        <p:nvPr/>
      </p:nvGrpSpPr>
      <p:grpSpPr>
        <a:xfrm>
          <a:off x="0" y="0"/>
          <a:ext cx="0" cy="0"/>
          <a:chOff x="0" y="0"/>
          <a:chExt cx="0" cy="0"/>
        </a:xfrm>
      </p:grpSpPr>
      <p:sp>
        <p:nvSpPr>
          <p:cNvPr id="5" name="TextBox 13"/>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14"/>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80A486D3-0AEF-4E25-B821-9A7E186F0655}" type="datetimeFigureOut">
              <a:rPr lang="ru-RU"/>
              <a:pPr>
                <a:defRPr/>
              </a:pPr>
              <a:t>01.12.2017</a:t>
            </a:fld>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3F7F670A-382B-487B-859F-9ED54E4190E9}" type="slidenum">
              <a:rPr lang="ru-RU" altLang="ru-RU"/>
              <a:pPr>
                <a:defRPr/>
              </a:pPr>
              <a:t>‹#›</a:t>
            </a:fld>
            <a:endParaRPr lang="ru-RU"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1AECC5CD-6516-491B-9895-307977649ED8}" type="datetimeFigureOut">
              <a:rPr lang="ru-RU"/>
              <a:pPr>
                <a:defRPr/>
              </a:pPr>
              <a:t>01.12.2017</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372F404F-3EAC-4FCC-B0F7-137FC48CC8EA}" type="slidenum">
              <a:rPr lang="ru-RU" altLang="ru-RU"/>
              <a:pPr>
                <a:defRPr/>
              </a:pPr>
              <a:t>‹#›</a:t>
            </a:fld>
            <a:endParaRPr lang="ru-RU"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CBFA93F-2AFA-4A55-B7AB-F7FB7353C44E}" type="datetimeFigureOut">
              <a:rPr lang="ru-RU"/>
              <a:pPr>
                <a:defRPr/>
              </a:pPr>
              <a:t>01.12.2017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BCB5CF5-0019-4088-B6BE-9D36C8F0394C}" type="slidenum">
              <a:rPr lang="ru-RU" altLang="ru-RU"/>
              <a:pPr>
                <a:defRPr/>
              </a:pPr>
              <a:t>‹#›</a:t>
            </a:fld>
            <a:endParaRPr lang="ru-RU" alt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A005014-9851-4C91-B21D-F2587155CD71}" type="datetimeFigureOut">
              <a:rPr lang="ru-RU"/>
              <a:pPr>
                <a:defRPr/>
              </a:pPr>
              <a:t>01.12.2017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4981E45-8B7B-49B3-98D3-42A5EBBB196F}"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343775" y="6108700"/>
            <a:ext cx="857250" cy="365125"/>
          </a:xfrm>
        </p:spPr>
        <p:txBody>
          <a:bodyPr/>
          <a:lstStyle>
            <a:lvl1pPr>
              <a:defRPr/>
            </a:lvl1pPr>
          </a:lstStyle>
          <a:p>
            <a:pPr>
              <a:defRPr/>
            </a:pPr>
            <a:fld id="{91DFF1B7-D7EB-4955-BDC4-3869D68A58CA}" type="datetimeFigureOut">
              <a:rPr lang="ru-RU"/>
              <a:pPr>
                <a:defRPr/>
              </a:pPr>
              <a:t>01.12.2017</a:t>
            </a:fld>
            <a:endParaRPr lang="ru-RU"/>
          </a:p>
        </p:txBody>
      </p:sp>
      <p:sp>
        <p:nvSpPr>
          <p:cNvPr id="5" name="Footer Placeholder 4"/>
          <p:cNvSpPr>
            <a:spLocks noGrp="1"/>
          </p:cNvSpPr>
          <p:nvPr>
            <p:ph type="ftr" sz="quarter" idx="11"/>
          </p:nvPr>
        </p:nvSpPr>
        <p:spPr>
          <a:xfrm>
            <a:off x="1973263" y="6108700"/>
            <a:ext cx="5313362" cy="365125"/>
          </a:xfrm>
        </p:spPr>
        <p:txBody>
          <a:bodyPr/>
          <a:lstStyle>
            <a:lvl1pPr>
              <a:defRPr/>
            </a:lvl1pPr>
          </a:lstStyle>
          <a:p>
            <a:pPr>
              <a:defRPr/>
            </a:pPr>
            <a:endParaRPr lang="ru-RU"/>
          </a:p>
        </p:txBody>
      </p:sp>
      <p:sp>
        <p:nvSpPr>
          <p:cNvPr id="6" name="Slide Number Placeholder 5"/>
          <p:cNvSpPr>
            <a:spLocks noGrp="1"/>
          </p:cNvSpPr>
          <p:nvPr>
            <p:ph type="sldNum" sz="quarter" idx="12"/>
          </p:nvPr>
        </p:nvSpPr>
        <p:spPr>
          <a:xfrm>
            <a:off x="8258175" y="6108700"/>
            <a:ext cx="428625" cy="365125"/>
          </a:xfrm>
        </p:spPr>
        <p:txBody>
          <a:bodyPr/>
          <a:lstStyle>
            <a:lvl1pPr>
              <a:defRPr/>
            </a:lvl1pPr>
          </a:lstStyle>
          <a:p>
            <a:pPr>
              <a:defRPr/>
            </a:pPr>
            <a:fld id="{0EFE3E0F-4008-416E-A0DC-3DBC46704910}"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291AABAC-68B4-4EEC-BFEB-698BBB7A63B0}" type="datetimeFigureOut">
              <a:rPr lang="ru-RU"/>
              <a:pPr>
                <a:defRPr/>
              </a:pPr>
              <a:t>01.12.2017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1768895-D1F1-40C0-BD83-AB9426A26D35}" type="slidenum">
              <a:rPr lang="ru-RU" altLang="ru-RU"/>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E39FBD81-592F-4EFE-8A8E-846A23BEE692}" type="datetimeFigureOut">
              <a:rPr lang="ru-RU"/>
              <a:pPr>
                <a:defRPr/>
              </a:pPr>
              <a:t>01.12.2017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C29B3B4-ABE7-496E-B840-C64385292B19}"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F074E670-8363-458D-B306-E6DF97E4001E}" type="datetimeFigureOut">
              <a:rPr lang="ru-RU"/>
              <a:pPr>
                <a:defRPr/>
              </a:pPr>
              <a:t>01.12.2017</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FAFF7FCF-6D34-46B9-852E-AAEAAA49835D}" type="slidenum">
              <a:rPr lang="ru-RU" altLang="ru-RU"/>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989D0593-1EF4-4A97-B89F-FA8ACE86C3DD}" type="datetimeFigureOut">
              <a:rPr lang="ru-RU"/>
              <a:pPr>
                <a:defRPr/>
              </a:pPr>
              <a:t>01.12.2017</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FA9416B6-85BA-4483-A9F1-E46A5B3B00C2}"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03467-E8F3-4F24-B9AE-414B4526E920}" type="datetimeFigureOut">
              <a:rPr lang="ru-RU"/>
              <a:pPr>
                <a:defRPr/>
              </a:pPr>
              <a:t>01.12.2017</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F3ECBA5C-CBF2-48D3-814D-060E1DE53023}"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B2FF0864-C3D3-4FF8-988F-427350391109}" type="datetimeFigureOut">
              <a:rPr lang="ru-RU"/>
              <a:pPr>
                <a:defRPr/>
              </a:pPr>
              <a:t>01.12.2017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BB86096-2C97-4039-80B2-2927B5A1009E}"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CE9BE4BB-7CC1-4C29-89A7-B4725CE4B853}" type="datetimeFigureOut">
              <a:rPr lang="ru-RU"/>
              <a:pPr>
                <a:defRPr/>
              </a:pPr>
              <a:t>01.12.2017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60F3390-1E8F-432A-9F70-6CA92F47D139}"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1026" name="Group 13"/>
          <p:cNvGrpSpPr>
            <a:grpSpLocks/>
          </p:cNvGrpSpPr>
          <p:nvPr/>
        </p:nvGrpSpPr>
        <p:grpSpPr bwMode="auto">
          <a:xfrm>
            <a:off x="0" y="0"/>
            <a:ext cx="2132013" cy="6858000"/>
            <a:chOff x="0" y="0"/>
            <a:chExt cx="2132013" cy="6858001"/>
          </a:xfrm>
        </p:grpSpPr>
        <p:sp>
          <p:nvSpPr>
            <p:cNvPr id="1032" name="Freeform 6"/>
            <p:cNvSpPr>
              <a:spLocks/>
            </p:cNvSpPr>
            <p:nvPr/>
          </p:nvSpPr>
          <p:spPr bwMode="auto">
            <a:xfrm>
              <a:off x="0" y="0"/>
              <a:ext cx="1073150" cy="5291138"/>
            </a:xfrm>
            <a:custGeom>
              <a:avLst/>
              <a:gdLst>
                <a:gd name="T0" fmla="*/ 0 w 676"/>
                <a:gd name="T1" fmla="*/ 0 h 3333"/>
                <a:gd name="T2" fmla="*/ 676 w 676"/>
                <a:gd name="T3" fmla="*/ 3333 h 3333"/>
              </a:gdLst>
              <a:ahLst/>
              <a:cxnLst>
                <a:cxn ang="0">
                  <a:pos x="0" y="3132"/>
                </a:cxn>
                <a:cxn ang="0">
                  <a:pos x="0" y="3312"/>
                </a:cxn>
                <a:cxn ang="0">
                  <a:pos x="126" y="3333"/>
                </a:cxn>
                <a:cxn ang="0">
                  <a:pos x="676" y="0"/>
                </a:cxn>
                <a:cxn ang="0">
                  <a:pos x="514" y="0"/>
                </a:cxn>
                <a:cxn ang="0">
                  <a:pos x="0" y="3132"/>
                </a:cxn>
              </a:cxnLst>
              <a:rect l="T0" t="T1" r="T2" b="T3"/>
              <a:pathLst>
                <a:path w="676" h="3333">
                  <a:moveTo>
                    <a:pt x="0" y="3132"/>
                  </a:moveTo>
                  <a:lnTo>
                    <a:pt x="0" y="3312"/>
                  </a:lnTo>
                  <a:lnTo>
                    <a:pt x="126" y="3333"/>
                  </a:lnTo>
                  <a:lnTo>
                    <a:pt x="676" y="0"/>
                  </a:lnTo>
                  <a:lnTo>
                    <a:pt x="514" y="0"/>
                  </a:lnTo>
                  <a:lnTo>
                    <a:pt x="0" y="3132"/>
                  </a:lnTo>
                  <a:close/>
                </a:path>
              </a:pathLst>
            </a:custGeom>
            <a:solidFill>
              <a:schemeClr val="accent1"/>
            </a:solidFill>
            <a:ln w="9525">
              <a:noFill/>
              <a:round/>
              <a:headEnd/>
              <a:tailEnd/>
            </a:ln>
          </p:spPr>
          <p:txBody>
            <a:bodyPr/>
            <a:lstStyle/>
            <a:p>
              <a:endParaRPr lang="ru-RU"/>
            </a:p>
          </p:txBody>
        </p:sp>
        <p:sp>
          <p:nvSpPr>
            <p:cNvPr id="16" name="Freeform 7"/>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p:cNvSpPr>
            <a:spLocks noGrp="1"/>
          </p:cNvSpPr>
          <p:nvPr>
            <p:ph type="title"/>
          </p:nvPr>
        </p:nvSpPr>
        <p:spPr bwMode="auto">
          <a:xfrm>
            <a:off x="982663" y="457200"/>
            <a:ext cx="7704137" cy="198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982663" y="2667000"/>
            <a:ext cx="7704137" cy="3357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cs typeface="+mn-cs"/>
              </a:defRPr>
            </a:lvl1pPr>
          </a:lstStyle>
          <a:p>
            <a:pPr>
              <a:defRPr/>
            </a:pPr>
            <a:fld id="{935A6FD6-E377-4CC2-9F34-B2AEBB3FA485}" type="datetimeFigureOut">
              <a:rPr lang="ru-RU"/>
              <a:pPr>
                <a:defRPr/>
              </a:pPr>
              <a:t>01.12.2017</a:t>
            </a:fld>
            <a:endParaRPr lang="ru-RU"/>
          </a:p>
        </p:txBody>
      </p:sp>
      <p:sp>
        <p:nvSpPr>
          <p:cNvPr id="5" name="Footer Placeholder 4"/>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fontAlgn="auto">
              <a:spcBef>
                <a:spcPts val="0"/>
              </a:spcBef>
              <a:spcAft>
                <a:spcPts val="0"/>
              </a:spcAft>
              <a:defRPr sz="1000" b="0" i="0">
                <a:solidFill>
                  <a:schemeClr val="tx1"/>
                </a:solidFill>
                <a:effectLst/>
                <a:latin typeface="+mn-lt"/>
                <a:cs typeface="+mn-cs"/>
              </a:defRPr>
            </a:lvl1pPr>
          </a:lstStyle>
          <a:p>
            <a:pPr>
              <a:defRPr/>
            </a:pPr>
            <a:endParaRPr lang="ru-RU"/>
          </a:p>
        </p:txBody>
      </p:sp>
      <p:sp>
        <p:nvSpPr>
          <p:cNvPr id="6" name="Slide Number Placeholder 5"/>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cs typeface="+mn-cs"/>
              </a:defRPr>
            </a:lvl1pPr>
          </a:lstStyle>
          <a:p>
            <a:pPr>
              <a:defRPr/>
            </a:pPr>
            <a:fld id="{845E3CF3-1CAD-43BE-8ACA-13508024230A}"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537" r:id="rId1"/>
    <p:sldLayoutId id="2147484538" r:id="rId2"/>
    <p:sldLayoutId id="2147484536" r:id="rId3"/>
    <p:sldLayoutId id="2147484535" r:id="rId4"/>
    <p:sldLayoutId id="2147484534" r:id="rId5"/>
    <p:sldLayoutId id="2147484533" r:id="rId6"/>
    <p:sldLayoutId id="2147484532" r:id="rId7"/>
    <p:sldLayoutId id="2147484531" r:id="rId8"/>
    <p:sldLayoutId id="2147484530" r:id="rId9"/>
    <p:sldLayoutId id="2147484529" r:id="rId10"/>
    <p:sldLayoutId id="2147484528" r:id="rId11"/>
    <p:sldLayoutId id="2147484539" r:id="rId12"/>
    <p:sldLayoutId id="2147484527" r:id="rId13"/>
    <p:sldLayoutId id="2147484540" r:id="rId14"/>
    <p:sldLayoutId id="2147484526" r:id="rId15"/>
    <p:sldLayoutId id="2147484525" r:id="rId16"/>
    <p:sldLayoutId id="2147484524" r:id="rId17"/>
  </p:sldLayoutIdLst>
  <p:txStyles>
    <p:titleStyle>
      <a:lvl1pPr algn="ctr" defTabSz="457200" rtl="0" fontAlgn="base">
        <a:spcBef>
          <a:spcPct val="0"/>
        </a:spcBef>
        <a:spcAft>
          <a:spcPct val="0"/>
        </a:spcAft>
        <a:defRPr sz="4000" kern="1200">
          <a:ln w="3175" cmpd="sng">
            <a:noFill/>
          </a:ln>
          <a:solidFill>
            <a:schemeClr val="tx1"/>
          </a:solidFill>
          <a:latin typeface="+mj-lt"/>
          <a:ea typeface="+mj-ea"/>
          <a:cs typeface="+mj-cs"/>
        </a:defRPr>
      </a:lvl1pPr>
      <a:lvl2pPr algn="ctr" defTabSz="457200" rtl="0" fontAlgn="base">
        <a:spcBef>
          <a:spcPct val="0"/>
        </a:spcBef>
        <a:spcAft>
          <a:spcPct val="0"/>
        </a:spcAft>
        <a:defRPr sz="4000">
          <a:solidFill>
            <a:schemeClr val="tx1"/>
          </a:solidFill>
          <a:latin typeface="Corbel" pitchFamily="34" charset="0"/>
        </a:defRPr>
      </a:lvl2pPr>
      <a:lvl3pPr algn="ctr" defTabSz="457200" rtl="0" fontAlgn="base">
        <a:spcBef>
          <a:spcPct val="0"/>
        </a:spcBef>
        <a:spcAft>
          <a:spcPct val="0"/>
        </a:spcAft>
        <a:defRPr sz="4000">
          <a:solidFill>
            <a:schemeClr val="tx1"/>
          </a:solidFill>
          <a:latin typeface="Corbel" pitchFamily="34" charset="0"/>
        </a:defRPr>
      </a:lvl3pPr>
      <a:lvl4pPr algn="ctr" defTabSz="457200" rtl="0" fontAlgn="base">
        <a:spcBef>
          <a:spcPct val="0"/>
        </a:spcBef>
        <a:spcAft>
          <a:spcPct val="0"/>
        </a:spcAft>
        <a:defRPr sz="4000">
          <a:solidFill>
            <a:schemeClr val="tx1"/>
          </a:solidFill>
          <a:latin typeface="Corbel" pitchFamily="34" charset="0"/>
        </a:defRPr>
      </a:lvl4pPr>
      <a:lvl5pPr algn="ctr" defTabSz="457200" rtl="0" fontAlgn="base">
        <a:spcBef>
          <a:spcPct val="0"/>
        </a:spcBef>
        <a:spcAft>
          <a:spcPct val="0"/>
        </a:spcAft>
        <a:defRPr sz="4000">
          <a:solidFill>
            <a:schemeClr val="tx1"/>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rgbClr val="1287C3"/>
        </a:buClr>
        <a:buSzPct val="145000"/>
        <a:buFont typeface="Arial" charset="0"/>
        <a:buChar char="•"/>
        <a:defRPr sz="24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charset="0"/>
        <a:buChar char="•"/>
        <a:defRPr sz="20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charset="0"/>
        <a:buChar char="•"/>
        <a:defRPr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charset="0"/>
        <a:buChar char="•"/>
        <a:defRPr sz="16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3635896" y="2955334"/>
            <a:ext cx="4824536" cy="1511300"/>
          </a:xfrm>
        </p:spPr>
        <p:txBody>
          <a:bodyPr rtlCol="0">
            <a:normAutofit fontScale="90000"/>
          </a:bodyPr>
          <a:lstStyle/>
          <a:p>
            <a:pPr fontAlgn="auto">
              <a:spcAft>
                <a:spcPts val="0"/>
              </a:spcAft>
              <a:defRPr/>
            </a:pPr>
            <a:r>
              <a:rPr lang="ru-RU" sz="2400" i="1" dirty="0" smtClean="0">
                <a:latin typeface="Times New Roman" panose="02020603050405020304" pitchFamily="18" charset="0"/>
                <a:cs typeface="Times New Roman" panose="02020603050405020304" pitchFamily="18" charset="0"/>
              </a:rPr>
              <a:t>МУНИЦИПАЛЬНОЕ ОБРАЗОВАНИЕ « УГРАНСКИЙ РАЙОН» СМОЛЕНСКОЙ </a:t>
            </a:r>
            <a:r>
              <a:rPr lang="ru-RU" sz="2400" i="1" dirty="0">
                <a:latin typeface="Times New Roman" panose="02020603050405020304" pitchFamily="18" charset="0"/>
                <a:cs typeface="Times New Roman" panose="02020603050405020304" pitchFamily="18" charset="0"/>
              </a:rPr>
              <a:t>ОБЛАСТИ</a:t>
            </a:r>
            <a:r>
              <a:rPr lang="ru-RU" sz="4200" i="1" dirty="0">
                <a:latin typeface="Times New Roman" panose="02020603050405020304" pitchFamily="18" charset="0"/>
                <a:cs typeface="Times New Roman" panose="02020603050405020304" pitchFamily="18" charset="0"/>
              </a:rPr>
              <a:t> </a:t>
            </a:r>
            <a:endParaRPr lang="ru-RU" sz="5100" i="1" dirty="0">
              <a:latin typeface="Times New Roman" panose="02020603050405020304" pitchFamily="18" charset="0"/>
              <a:cs typeface="Times New Roman" panose="02020603050405020304" pitchFamily="18" charset="0"/>
            </a:endParaRPr>
          </a:p>
        </p:txBody>
      </p:sp>
      <p:sp>
        <p:nvSpPr>
          <p:cNvPr id="12291" name="Rectangle 3"/>
          <p:cNvSpPr>
            <a:spLocks noGrp="1" noChangeArrowheads="1"/>
          </p:cNvSpPr>
          <p:nvPr>
            <p:ph type="subTitle" idx="4294967295"/>
          </p:nvPr>
        </p:nvSpPr>
        <p:spPr>
          <a:xfrm>
            <a:off x="254095" y="4941168"/>
            <a:ext cx="6478145" cy="1511222"/>
          </a:xfrm>
        </p:spPr>
        <p:txBody>
          <a:bodyPr rtlCol="0">
            <a:normAutofit/>
          </a:bodyPr>
          <a:lstStyle/>
          <a:p>
            <a:pPr marL="0" indent="0" algn="ctr" eaLnBrk="1" fontAlgn="auto" hangingPunct="1">
              <a:lnSpc>
                <a:spcPct val="90000"/>
              </a:lnSpc>
              <a:buClr>
                <a:schemeClr val="accent1">
                  <a:lumMod val="75000"/>
                </a:schemeClr>
              </a:buClr>
              <a:buFont typeface="Arial"/>
              <a:buNone/>
              <a:defRPr/>
            </a:pPr>
            <a:r>
              <a:rPr lang="ru-RU" altLang="ru-RU" i="1" dirty="0">
                <a:latin typeface="Times New Roman" panose="02020603050405020304" pitchFamily="18" charset="0"/>
                <a:cs typeface="Times New Roman" panose="02020603050405020304" pitchFamily="18" charset="0"/>
              </a:rPr>
              <a:t>к  решению от 22 декабря №49 </a:t>
            </a:r>
            <a:r>
              <a:rPr lang="ru-RU" altLang="ru-RU" i="1" dirty="0" smtClean="0">
                <a:latin typeface="Times New Roman" panose="02020603050405020304" pitchFamily="18" charset="0"/>
                <a:cs typeface="Times New Roman" panose="02020603050405020304" pitchFamily="18" charset="0"/>
              </a:rPr>
              <a:t>о бюджете </a:t>
            </a:r>
            <a:r>
              <a:rPr lang="ru-RU" altLang="ru-RU" i="1" dirty="0">
                <a:latin typeface="Times New Roman" panose="02020603050405020304" pitchFamily="18" charset="0"/>
                <a:cs typeface="Times New Roman" panose="02020603050405020304" pitchFamily="18" charset="0"/>
              </a:rPr>
              <a:t>на 2017 год и  плановый период  2018 и 2019 годов  (в редакции от </a:t>
            </a:r>
            <a:r>
              <a:rPr lang="ru-RU" altLang="ru-RU" i="1" dirty="0" smtClean="0">
                <a:latin typeface="Times New Roman" panose="02020603050405020304" pitchFamily="18" charset="0"/>
                <a:cs typeface="Times New Roman" panose="02020603050405020304" pitchFamily="18" charset="0"/>
              </a:rPr>
              <a:t>23 ноября </a:t>
            </a:r>
            <a:r>
              <a:rPr lang="ru-RU" altLang="ru-RU" i="1" dirty="0">
                <a:latin typeface="Times New Roman" panose="02020603050405020304" pitchFamily="18" charset="0"/>
                <a:cs typeface="Times New Roman" panose="02020603050405020304" pitchFamily="18" charset="0"/>
              </a:rPr>
              <a:t>2017 года </a:t>
            </a:r>
            <a:r>
              <a:rPr lang="ru-RU" altLang="ru-RU" i="1" dirty="0" smtClean="0">
                <a:latin typeface="Times New Roman" panose="02020603050405020304" pitchFamily="18" charset="0"/>
                <a:cs typeface="Times New Roman" panose="02020603050405020304" pitchFamily="18" charset="0"/>
              </a:rPr>
              <a:t>№</a:t>
            </a:r>
            <a:r>
              <a:rPr lang="ru-RU" altLang="ru-RU" i="1" dirty="0">
                <a:latin typeface="Times New Roman" panose="02020603050405020304" pitchFamily="18" charset="0"/>
                <a:cs typeface="Times New Roman" panose="02020603050405020304" pitchFamily="18" charset="0"/>
              </a:rPr>
              <a:t>5</a:t>
            </a:r>
            <a:r>
              <a:rPr lang="ru-RU" altLang="ru-RU" i="1" dirty="0" smtClean="0">
                <a:latin typeface="Times New Roman" panose="02020603050405020304" pitchFamily="18" charset="0"/>
                <a:cs typeface="Times New Roman" panose="02020603050405020304" pitchFamily="18" charset="0"/>
              </a:rPr>
              <a:t>3)</a:t>
            </a:r>
            <a:endParaRPr lang="ru-RU" altLang="ru-RU" i="1" dirty="0">
              <a:latin typeface="Times New Roman" panose="02020603050405020304" pitchFamily="18" charset="0"/>
              <a:cs typeface="Times New Roman" panose="02020603050405020304" pitchFamily="18" charset="0"/>
            </a:endParaRPr>
          </a:p>
        </p:txBody>
      </p:sp>
      <p:sp>
        <p:nvSpPr>
          <p:cNvPr id="20483" name="Rectangle 7"/>
          <p:cNvSpPr>
            <a:spLocks noChangeArrowheads="1"/>
          </p:cNvSpPr>
          <p:nvPr/>
        </p:nvSpPr>
        <p:spPr bwMode="auto">
          <a:xfrm>
            <a:off x="1876425" y="1857375"/>
            <a:ext cx="265113" cy="366713"/>
          </a:xfrm>
          <a:prstGeom prst="rect">
            <a:avLst/>
          </a:prstGeom>
          <a:noFill/>
          <a:ln w="9525">
            <a:noFill/>
            <a:miter lim="800000"/>
            <a:headEnd/>
            <a:tailEnd/>
          </a:ln>
        </p:spPr>
        <p:txBody>
          <a:bodyPr wrap="none">
            <a:spAutoFit/>
          </a:bodyPr>
          <a:lstStyle/>
          <a:p>
            <a:r>
              <a:rPr lang="ru-RU" altLang="ru-RU">
                <a:latin typeface="Verdana" pitchFamily="34" charset="0"/>
              </a:rPr>
              <a:t> </a:t>
            </a:r>
          </a:p>
        </p:txBody>
      </p:sp>
      <p:sp>
        <p:nvSpPr>
          <p:cNvPr id="20485" name="Text Box 44"/>
          <p:cNvSpPr txBox="1">
            <a:spLocks noChangeArrowheads="1"/>
          </p:cNvSpPr>
          <p:nvPr/>
        </p:nvSpPr>
        <p:spPr bwMode="auto">
          <a:xfrm>
            <a:off x="2176463" y="4092575"/>
            <a:ext cx="184150" cy="366713"/>
          </a:xfrm>
          <a:prstGeom prst="rect">
            <a:avLst/>
          </a:prstGeom>
          <a:noFill/>
          <a:ln w="9525">
            <a:noFill/>
            <a:miter lim="800000"/>
            <a:headEnd/>
            <a:tailEnd/>
          </a:ln>
        </p:spPr>
        <p:txBody>
          <a:bodyPr wrap="none">
            <a:spAutoFit/>
          </a:bodyPr>
          <a:lstStyle/>
          <a:p>
            <a:endParaRPr lang="ru-RU" altLang="ru-RU">
              <a:latin typeface="Verdana" pitchFamily="34" charset="0"/>
            </a:endParaRPr>
          </a:p>
        </p:txBody>
      </p:sp>
      <p:pic>
        <p:nvPicPr>
          <p:cNvPr id="20486" name="Picture 45"/>
          <p:cNvPicPr>
            <a:picLocks noChangeAspect="1" noChangeArrowheads="1"/>
          </p:cNvPicPr>
          <p:nvPr/>
        </p:nvPicPr>
        <p:blipFill>
          <a:blip r:embed="rId3"/>
          <a:srcRect/>
          <a:stretch>
            <a:fillRect/>
          </a:stretch>
        </p:blipFill>
        <p:spPr bwMode="auto">
          <a:xfrm>
            <a:off x="6443663" y="260350"/>
            <a:ext cx="2449512" cy="2232025"/>
          </a:xfrm>
          <a:prstGeom prst="rect">
            <a:avLst/>
          </a:prstGeom>
          <a:noFill/>
          <a:ln w="9525">
            <a:noFill/>
            <a:miter lim="800000"/>
            <a:headEnd/>
            <a:tailEnd/>
          </a:ln>
        </p:spPr>
      </p:pic>
      <p:sp>
        <p:nvSpPr>
          <p:cNvPr id="2" name="TextBox 1"/>
          <p:cNvSpPr txBox="1"/>
          <p:nvPr/>
        </p:nvSpPr>
        <p:spPr>
          <a:xfrm>
            <a:off x="107503" y="476672"/>
            <a:ext cx="6336159" cy="830997"/>
          </a:xfrm>
          <a:prstGeom prst="rect">
            <a:avLst/>
          </a:prstGeom>
          <a:noFill/>
        </p:spPr>
        <p:txBody>
          <a:bodyPr wrap="square" rtlCol="0">
            <a:spAutoFit/>
          </a:bodyPr>
          <a:lstStyle/>
          <a:p>
            <a:r>
              <a:rPr lang="ru-RU" sz="4800" b="1" i="1" dirty="0" smtClean="0">
                <a:latin typeface="Times New Roman" panose="02020603050405020304" pitchFamily="18" charset="0"/>
                <a:cs typeface="Times New Roman" panose="02020603050405020304" pitchFamily="18" charset="0"/>
              </a:rPr>
              <a:t>Бюджет для граждан</a:t>
            </a:r>
            <a:endParaRPr lang="ru-RU" sz="4800" b="1" i="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23429"/>
            <a:ext cx="8435280" cy="667543"/>
          </a:xfrm>
        </p:spPr>
        <p:txBody>
          <a:bodyPr/>
          <a:lstStyle/>
          <a:p>
            <a:r>
              <a:rPr lang="ru-RU" sz="2000" b="1" i="1" dirty="0" smtClean="0">
                <a:solidFill>
                  <a:srgbClr val="FF0000"/>
                </a:solidFill>
                <a:latin typeface="Times New Roman" panose="02020603050405020304" pitchFamily="18" charset="0"/>
                <a:cs typeface="Times New Roman" panose="02020603050405020304" pitchFamily="18" charset="0"/>
              </a:rPr>
              <a:t>Межбюджетные трансферты, получаемые бюджетом МО «</a:t>
            </a:r>
            <a:r>
              <a:rPr lang="ru-RU" sz="2000" b="1" i="1" dirty="0" err="1" smtClean="0">
                <a:solidFill>
                  <a:srgbClr val="FF0000"/>
                </a:solidFill>
                <a:latin typeface="Times New Roman" panose="02020603050405020304" pitchFamily="18" charset="0"/>
                <a:cs typeface="Times New Roman" panose="02020603050405020304" pitchFamily="18" charset="0"/>
              </a:rPr>
              <a:t>Угранский</a:t>
            </a:r>
            <a:r>
              <a:rPr lang="ru-RU" sz="2000" b="1" i="1" dirty="0" smtClean="0">
                <a:solidFill>
                  <a:srgbClr val="FF0000"/>
                </a:solidFill>
                <a:latin typeface="Times New Roman" panose="02020603050405020304" pitchFamily="18" charset="0"/>
                <a:cs typeface="Times New Roman" panose="02020603050405020304" pitchFamily="18" charset="0"/>
              </a:rPr>
              <a:t> район» Смоленской области из областного бюджета</a:t>
            </a:r>
            <a:endParaRPr lang="ru-RU" sz="2000"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15740525"/>
              </p:ext>
            </p:extLst>
          </p:nvPr>
        </p:nvGraphicFramePr>
        <p:xfrm>
          <a:off x="251522" y="1124745"/>
          <a:ext cx="8486683" cy="5014228"/>
        </p:xfrm>
        <a:graphic>
          <a:graphicData uri="http://schemas.openxmlformats.org/drawingml/2006/table">
            <a:tbl>
              <a:tblPr firstRow="1" bandRow="1">
                <a:tableStyleId>{5C22544A-7EE6-4342-B048-85BDC9FD1C3A}</a:tableStyleId>
              </a:tblPr>
              <a:tblGrid>
                <a:gridCol w="2138067"/>
                <a:gridCol w="1587154"/>
                <a:gridCol w="1587154"/>
                <a:gridCol w="1587154"/>
                <a:gridCol w="1587154"/>
              </a:tblGrid>
              <a:tr h="1042594">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Виды трансфертов</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2016 год</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2017 год</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2018 год</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2019 год</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758248">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Всего, в том числе:</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259507,7</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266538,3</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153200,0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160426,0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863453">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Дотации</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60499,0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69507,0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58730,0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58942,0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643870">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Субсидии</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109066,2</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20014,0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21736,2</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20721,2</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663469">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Субвенции</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76914,3</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70822,4</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72449,2</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80479,0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1042594">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Прочие межбюджетные трансферты</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387,6</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284,6</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284,6</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284,6</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987548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1"/>
            <a:ext cx="7704667" cy="720080"/>
          </a:xfrm>
        </p:spPr>
        <p:txBody>
          <a:bodyPr/>
          <a:lstStyle/>
          <a:p>
            <a:r>
              <a:rPr lang="ru-RU" sz="2400" b="1" i="1" dirty="0" smtClean="0">
                <a:solidFill>
                  <a:srgbClr val="FF0000"/>
                </a:solidFill>
                <a:latin typeface="Times New Roman" panose="02020603050405020304" pitchFamily="18" charset="0"/>
                <a:cs typeface="Times New Roman" panose="02020603050405020304" pitchFamily="18" charset="0"/>
              </a:rPr>
              <a:t>Структура безвозмездных поступлений</a:t>
            </a:r>
            <a:endParaRPr lang="ru-RU" sz="2400"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5587641"/>
              </p:ext>
            </p:extLst>
          </p:nvPr>
        </p:nvGraphicFramePr>
        <p:xfrm>
          <a:off x="251520" y="1124744"/>
          <a:ext cx="8712967"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7556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2"/>
          <p:cNvSpPr txBox="1">
            <a:spLocks noChangeArrowheads="1"/>
          </p:cNvSpPr>
          <p:nvPr/>
        </p:nvSpPr>
        <p:spPr bwMode="auto">
          <a:xfrm>
            <a:off x="1228725" y="301625"/>
            <a:ext cx="7159625" cy="523875"/>
          </a:xfrm>
          <a:prstGeom prst="rect">
            <a:avLst/>
          </a:prstGeom>
          <a:noFill/>
          <a:ln w="9525">
            <a:noFill/>
            <a:miter lim="800000"/>
            <a:headEnd/>
            <a:tailEnd/>
          </a:ln>
        </p:spPr>
        <p:txBody>
          <a:bodyPr>
            <a:spAutoFit/>
          </a:bodyPr>
          <a:lstStyle/>
          <a:p>
            <a:r>
              <a:rPr lang="ru-RU" sz="2800" b="1" i="1" dirty="0">
                <a:solidFill>
                  <a:srgbClr val="FF0000"/>
                </a:solidFill>
                <a:latin typeface="Times New Roman" pitchFamily="18" charset="0"/>
                <a:cs typeface="Times New Roman" pitchFamily="18" charset="0"/>
              </a:rPr>
              <a:t>Из чего складываются доходы бюджета</a:t>
            </a:r>
          </a:p>
        </p:txBody>
      </p:sp>
      <p:sp>
        <p:nvSpPr>
          <p:cNvPr id="4" name="Скругленный прямоугольник 3"/>
          <p:cNvSpPr/>
          <p:nvPr/>
        </p:nvSpPr>
        <p:spPr>
          <a:xfrm>
            <a:off x="1331913" y="1341438"/>
            <a:ext cx="6480175" cy="7921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Times New Roman" panose="02020603050405020304" pitchFamily="18" charset="0"/>
                <a:cs typeface="Times New Roman" panose="02020603050405020304" pitchFamily="18" charset="0"/>
              </a:rPr>
              <a:t>Доходы бюджета – безвозмездные и безвозвратные поступления денежных средств в бюджет</a:t>
            </a:r>
          </a:p>
        </p:txBody>
      </p:sp>
      <p:sp>
        <p:nvSpPr>
          <p:cNvPr id="5" name="Стрелка вниз 4"/>
          <p:cNvSpPr/>
          <p:nvPr/>
        </p:nvSpPr>
        <p:spPr>
          <a:xfrm>
            <a:off x="1979613" y="2133600"/>
            <a:ext cx="288925" cy="50323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bg1"/>
              </a:solidFill>
            </a:endParaRPr>
          </a:p>
        </p:txBody>
      </p:sp>
      <p:sp>
        <p:nvSpPr>
          <p:cNvPr id="8" name="Стрелка вниз 7"/>
          <p:cNvSpPr/>
          <p:nvPr/>
        </p:nvSpPr>
        <p:spPr>
          <a:xfrm>
            <a:off x="4427538" y="2138363"/>
            <a:ext cx="288925" cy="503237"/>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bg1"/>
              </a:solidFill>
            </a:endParaRPr>
          </a:p>
        </p:txBody>
      </p:sp>
      <p:sp>
        <p:nvSpPr>
          <p:cNvPr id="9" name="Стрелка вниз 8"/>
          <p:cNvSpPr/>
          <p:nvPr/>
        </p:nvSpPr>
        <p:spPr>
          <a:xfrm>
            <a:off x="7019925" y="2138363"/>
            <a:ext cx="288925" cy="503237"/>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bg1"/>
              </a:solidFill>
            </a:endParaRPr>
          </a:p>
        </p:txBody>
      </p:sp>
      <p:sp>
        <p:nvSpPr>
          <p:cNvPr id="7" name="Скругленный прямоугольник 6"/>
          <p:cNvSpPr/>
          <p:nvPr/>
        </p:nvSpPr>
        <p:spPr>
          <a:xfrm>
            <a:off x="539750" y="2781300"/>
            <a:ext cx="2447925" cy="5032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Times New Roman" panose="02020603050405020304" pitchFamily="18" charset="0"/>
                <a:cs typeface="Times New Roman" panose="02020603050405020304" pitchFamily="18" charset="0"/>
              </a:rPr>
              <a:t>Налоговые доходы</a:t>
            </a:r>
          </a:p>
        </p:txBody>
      </p:sp>
      <p:sp>
        <p:nvSpPr>
          <p:cNvPr id="11" name="Скругленный прямоугольник 10"/>
          <p:cNvSpPr/>
          <p:nvPr/>
        </p:nvSpPr>
        <p:spPr>
          <a:xfrm>
            <a:off x="3348038" y="2781300"/>
            <a:ext cx="2519362" cy="5032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Times New Roman" panose="02020603050405020304" pitchFamily="18" charset="0"/>
                <a:cs typeface="Times New Roman" panose="02020603050405020304" pitchFamily="18" charset="0"/>
              </a:rPr>
              <a:t>Неналоговые доходы</a:t>
            </a:r>
          </a:p>
        </p:txBody>
      </p:sp>
      <p:sp>
        <p:nvSpPr>
          <p:cNvPr id="12" name="Скругленный прямоугольник 11"/>
          <p:cNvSpPr/>
          <p:nvPr/>
        </p:nvSpPr>
        <p:spPr>
          <a:xfrm>
            <a:off x="6249988" y="2781300"/>
            <a:ext cx="2714625" cy="5032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Times New Roman" panose="02020603050405020304" pitchFamily="18" charset="0"/>
                <a:cs typeface="Times New Roman" panose="02020603050405020304" pitchFamily="18" charset="0"/>
              </a:rPr>
              <a:t>Безвозмездные поступления</a:t>
            </a:r>
          </a:p>
        </p:txBody>
      </p:sp>
      <p:sp>
        <p:nvSpPr>
          <p:cNvPr id="10" name="Скругленный прямоугольник 9"/>
          <p:cNvSpPr/>
          <p:nvPr/>
        </p:nvSpPr>
        <p:spPr>
          <a:xfrm>
            <a:off x="539750" y="3500438"/>
            <a:ext cx="2447925" cy="3241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Times New Roman" panose="02020603050405020304" pitchFamily="18" charset="0"/>
                <a:cs typeface="Times New Roman" panose="02020603050405020304" pitchFamily="18" charset="0"/>
              </a:rPr>
              <a:t>Поступления от уплаты налогов, установленных Налоговым кодексом РФ (налог на прибыль организации, налог на доходы физических лиц, налог на имущество организации и др.</a:t>
            </a:r>
          </a:p>
        </p:txBody>
      </p:sp>
      <p:sp>
        <p:nvSpPr>
          <p:cNvPr id="14" name="Скругленный прямоугольник 13"/>
          <p:cNvSpPr/>
          <p:nvPr/>
        </p:nvSpPr>
        <p:spPr>
          <a:xfrm>
            <a:off x="3348038" y="3500438"/>
            <a:ext cx="2519362" cy="3241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Times New Roman" panose="02020603050405020304" pitchFamily="18" charset="0"/>
                <a:cs typeface="Times New Roman" panose="02020603050405020304" pitchFamily="18" charset="0"/>
              </a:rPr>
              <a:t>Поступления от уплаты пошлин и сборов, установленных законодательством РФ (доходы от использования муниципального имущества, штрафы за нарушение законодательства и др.</a:t>
            </a:r>
          </a:p>
        </p:txBody>
      </p:sp>
      <p:sp>
        <p:nvSpPr>
          <p:cNvPr id="15" name="Скругленный прямоугольник 14"/>
          <p:cNvSpPr/>
          <p:nvPr/>
        </p:nvSpPr>
        <p:spPr>
          <a:xfrm>
            <a:off x="6249988" y="3500438"/>
            <a:ext cx="2714625" cy="3241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Times New Roman" panose="02020603050405020304" pitchFamily="18" charset="0"/>
                <a:cs typeface="Times New Roman" panose="02020603050405020304" pitchFamily="18" charset="0"/>
              </a:rPr>
              <a:t>Поступления от других бюджетов бюджетной системы, граждан и организаций (межбюджетные трансферты в виде дотаций, субвенций, субсидий)</a:t>
            </a:r>
          </a:p>
        </p:txBody>
      </p:sp>
    </p:spTree>
    <p:extLst>
      <p:ext uri="{BB962C8B-B14F-4D97-AF65-F5344CB8AC3E}">
        <p14:creationId xmlns:p14="http://schemas.microsoft.com/office/powerpoint/2010/main" val="747719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11114" y="260647"/>
            <a:ext cx="7632848" cy="1200329"/>
          </a:xfrm>
          <a:prstGeom prst="rect">
            <a:avLst/>
          </a:prstGeom>
          <a:noFill/>
        </p:spPr>
        <p:txBody>
          <a:bodyPr wrap="square" rtlCol="0">
            <a:spAutoFit/>
          </a:bodyPr>
          <a:lstStyle/>
          <a:p>
            <a:pPr algn="ctr"/>
            <a:r>
              <a:rPr lang="ru-RU" altLang="ru-RU" i="1" dirty="0">
                <a:latin typeface="Times New Roman" panose="02020603050405020304" pitchFamily="18" charset="0"/>
                <a:cs typeface="Times New Roman" panose="02020603050405020304" pitchFamily="18" charset="0"/>
              </a:rPr>
              <a:t>Сведения о налоговых льготах:</a:t>
            </a:r>
          </a:p>
          <a:p>
            <a:pPr algn="ctr"/>
            <a:r>
              <a:rPr lang="ru-RU" altLang="ru-RU" i="1" dirty="0">
                <a:latin typeface="Times New Roman" panose="02020603050405020304" pitchFamily="18" charset="0"/>
                <a:cs typeface="Times New Roman" panose="02020603050405020304" pitchFamily="18" charset="0"/>
              </a:rPr>
              <a:t>Налоговые льготы на уровне бюджета муниципального района</a:t>
            </a:r>
          </a:p>
          <a:p>
            <a:pPr algn="ctr"/>
            <a:r>
              <a:rPr lang="ru-RU" altLang="ru-RU" i="1" dirty="0">
                <a:latin typeface="Times New Roman" panose="02020603050405020304" pitchFamily="18" charset="0"/>
                <a:cs typeface="Times New Roman" panose="02020603050405020304" pitchFamily="18" charset="0"/>
              </a:rPr>
              <a:t> не предоставлялись</a:t>
            </a:r>
          </a:p>
          <a:p>
            <a:endParaRPr lang="ru-RU"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0" y="1124744"/>
            <a:ext cx="8892480" cy="2246769"/>
          </a:xfrm>
          <a:prstGeom prst="rect">
            <a:avLst/>
          </a:prstGeom>
          <a:noFill/>
        </p:spPr>
        <p:txBody>
          <a:bodyPr wrap="square" rtlCol="0">
            <a:spAutoFit/>
          </a:bodyPr>
          <a:lstStyle/>
          <a:p>
            <a:pPr lvl="0" indent="457200"/>
            <a:r>
              <a:rPr lang="ru-RU" altLang="ru-RU" sz="1400" dirty="0">
                <a:solidFill>
                  <a:prstClr val="black"/>
                </a:solidFill>
                <a:latin typeface="Times New Roman" panose="02020603050405020304" pitchFamily="18" charset="0"/>
                <a:cs typeface="Times New Roman" panose="02020603050405020304" pitchFamily="18" charset="0"/>
              </a:rPr>
              <a:t>Основным налоговым доходом, формирующим бюджет муниципального района, является налог на доходы физических лиц. Таким образом, основными налогоплательщиками, зачисляемых в бюджет муниципального образования, являются налогоплательщики на доходы физических лиц:</a:t>
            </a:r>
          </a:p>
          <a:p>
            <a:pPr marL="285750" lvl="0" indent="285750">
              <a:buFont typeface="Wingdings" panose="05000000000000000000" pitchFamily="2" charset="2"/>
              <a:buChar char="ü"/>
            </a:pPr>
            <a:r>
              <a:rPr lang="ru-RU" altLang="ru-RU" sz="1400" dirty="0">
                <a:solidFill>
                  <a:prstClr val="black"/>
                </a:solidFill>
                <a:latin typeface="Times New Roman" panose="02020603050405020304" pitchFamily="18" charset="0"/>
                <a:cs typeface="Times New Roman" panose="02020603050405020304" pitchFamily="18" charset="0"/>
              </a:rPr>
              <a:t>ООО «</a:t>
            </a:r>
            <a:r>
              <a:rPr lang="ru-RU" altLang="ru-RU" sz="1400" dirty="0" err="1">
                <a:solidFill>
                  <a:prstClr val="black"/>
                </a:solidFill>
                <a:latin typeface="Times New Roman" panose="02020603050405020304" pitchFamily="18" charset="0"/>
                <a:cs typeface="Times New Roman" panose="02020603050405020304" pitchFamily="18" charset="0"/>
              </a:rPr>
              <a:t>Угранский</a:t>
            </a:r>
            <a:r>
              <a:rPr lang="ru-RU" altLang="ru-RU" sz="1400" dirty="0">
                <a:solidFill>
                  <a:prstClr val="black"/>
                </a:solidFill>
                <a:latin typeface="Times New Roman" panose="02020603050405020304" pitchFamily="18" charset="0"/>
                <a:cs typeface="Times New Roman" panose="02020603050405020304" pitchFamily="18" charset="0"/>
              </a:rPr>
              <a:t> карьер» - Основным видом деятельности является «разработка гравийных и песчаных карьеров, добыча глины и каолина» Компания была зарегистрирована в 2006 году. (17,8%) ;</a:t>
            </a:r>
          </a:p>
          <a:p>
            <a:pPr marL="285750" lvl="0" indent="285750">
              <a:buFont typeface="Wingdings" panose="05000000000000000000" pitchFamily="2" charset="2"/>
              <a:buChar char="ü"/>
            </a:pPr>
            <a:r>
              <a:rPr lang="ru-RU" altLang="ru-RU" sz="1400" dirty="0">
                <a:solidFill>
                  <a:prstClr val="black"/>
                </a:solidFill>
                <a:latin typeface="Times New Roman" panose="02020603050405020304" pitchFamily="18" charset="0"/>
                <a:cs typeface="Times New Roman" panose="02020603050405020304" pitchFamily="18" charset="0"/>
              </a:rPr>
              <a:t>ООО «Альтаир» - Основным видом деятельности является «Торговля оптовая за вознаграждение или на договорной основе. Организация зарегистрирована в 2005 году . (4,3%);</a:t>
            </a:r>
          </a:p>
          <a:p>
            <a:pPr marL="285750" lvl="0" indent="285750">
              <a:buFont typeface="Wingdings" panose="05000000000000000000" pitchFamily="2" charset="2"/>
              <a:buChar char="ü"/>
            </a:pPr>
            <a:r>
              <a:rPr lang="ru-RU" altLang="ru-RU" sz="1400" dirty="0">
                <a:solidFill>
                  <a:prstClr val="black"/>
                </a:solidFill>
                <a:latin typeface="Times New Roman" panose="02020603050405020304" pitchFamily="18" charset="0"/>
                <a:cs typeface="Times New Roman" panose="02020603050405020304" pitchFamily="18" charset="0"/>
              </a:rPr>
              <a:t>ПАО «МРСК Центра» - ведущая электросетевая компания России. Компания была основана в 2004 году, в процессе реформирования российской электроэнергетики и разделения энергокомпаний по видам деятельности, их последующей региональной интеграции. (3,8%).</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3" y="4693461"/>
            <a:ext cx="2979801" cy="2190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384225"/>
            <a:ext cx="2736304" cy="1309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596" y="4752319"/>
            <a:ext cx="6169404" cy="1708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904610" y="193671"/>
            <a:ext cx="7358114" cy="642942"/>
          </a:xfrm>
          <a:ln>
            <a:noFill/>
          </a:ln>
          <a:effectLst/>
        </p:spPr>
        <p:txBody>
          <a:bodyPr rtlCol="0">
            <a:normAutofit fontScale="90000"/>
          </a:bodyPr>
          <a:lstStyle/>
          <a:p>
            <a:pPr fontAlgn="auto">
              <a:spcAft>
                <a:spcPts val="0"/>
              </a:spcAft>
              <a:defRPr/>
            </a:pP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ЭТАПЫ ФОРМИРОВАНИЯ  МЕСТНОГО БЮДЖЕТА</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Прямоугольник 4"/>
          <p:cNvSpPr/>
          <p:nvPr/>
        </p:nvSpPr>
        <p:spPr>
          <a:xfrm>
            <a:off x="214313" y="836613"/>
            <a:ext cx="8715375" cy="8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fontAlgn="auto">
              <a:spcBef>
                <a:spcPts val="0"/>
              </a:spcBef>
              <a:spcAft>
                <a:spcPts val="0"/>
              </a:spcAft>
              <a:defRPr/>
            </a:pPr>
            <a:r>
              <a:rPr lang="ru-RU" altLang="ru-RU" sz="1600" dirty="0">
                <a:latin typeface="Times New Roman" panose="02020603050405020304" pitchFamily="18" charset="0"/>
                <a:cs typeface="Times New Roman" panose="02020603050405020304" pitchFamily="18" charset="0"/>
              </a:rPr>
              <a:t>      Составление и утверждение местного бюджета – сложный и многоуровневый процесс, основанный на правовых нормах. Формирование, рассмотрение и утверждение местного бюджета происходит ежегодно.</a:t>
            </a:r>
          </a:p>
        </p:txBody>
      </p:sp>
      <p:sp>
        <p:nvSpPr>
          <p:cNvPr id="11" name="Скругленный прямоугольник 10"/>
          <p:cNvSpPr>
            <a:spLocks noChangeArrowheads="1"/>
          </p:cNvSpPr>
          <p:nvPr/>
        </p:nvSpPr>
        <p:spPr bwMode="auto">
          <a:xfrm>
            <a:off x="512763" y="1822450"/>
            <a:ext cx="8389937" cy="1928813"/>
          </a:xfrm>
          <a:prstGeom prst="roundRect">
            <a:avLst>
              <a:gd name="adj" fmla="val 16667"/>
            </a:avLst>
          </a:prstGeom>
          <a:noFill/>
          <a:ln w="9525" algn="ctr">
            <a:solidFill>
              <a:srgbClr val="3366FF"/>
            </a:solidFill>
            <a:round/>
            <a:headEnd/>
            <a:tailEnd/>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fontAlgn="auto">
              <a:spcBef>
                <a:spcPts val="0"/>
              </a:spcBef>
              <a:spcAft>
                <a:spcPts val="0"/>
              </a:spcAft>
              <a:defRPr/>
            </a:pPr>
            <a:r>
              <a:rPr lang="ru-RU" altLang="ru-RU" sz="1600" b="1" dirty="0">
                <a:latin typeface="Times New Roman" panose="02020603050405020304" pitchFamily="18" charset="0"/>
                <a:cs typeface="Times New Roman" panose="02020603050405020304" pitchFamily="18" charset="0"/>
              </a:rPr>
              <a:t>Составление проекта бюджета. </a:t>
            </a:r>
            <a:r>
              <a:rPr lang="ru-RU" altLang="ru-RU" sz="1400" dirty="0">
                <a:latin typeface="Times New Roman" panose="02020603050405020304" pitchFamily="18" charset="0"/>
                <a:cs typeface="Times New Roman" panose="02020603050405020304" pitchFamily="18" charset="0"/>
              </a:rPr>
              <a:t>До начала составления проекта местного бюджета </a:t>
            </a:r>
            <a:r>
              <a:rPr lang="ru-RU" altLang="ru-RU" sz="1400" dirty="0" smtClean="0">
                <a:latin typeface="Times New Roman" panose="02020603050405020304" pitchFamily="18" charset="0"/>
                <a:cs typeface="Times New Roman" panose="02020603050405020304" pitchFamily="18" charset="0"/>
              </a:rPr>
              <a:t>прият </a:t>
            </a:r>
            <a:r>
              <a:rPr lang="ru-RU" altLang="ru-RU" sz="1400" dirty="0">
                <a:latin typeface="Times New Roman" panose="02020603050405020304" pitchFamily="18" charset="0"/>
                <a:cs typeface="Times New Roman" panose="02020603050405020304" pitchFamily="18" charset="0"/>
              </a:rPr>
              <a:t>нормативно-правовой акт, в котором определяются ответственные исполнители, порядок и сроки работы над документами и материалами, необходимыми для составления проекта местного бюджета. Непосредственное составление местного бюджета осуществляет Финансовое управление Администрации муниципального образования </a:t>
            </a:r>
            <a:r>
              <a:rPr lang="ru-RU" altLang="ru-RU" sz="1400" dirty="0" smtClean="0">
                <a:latin typeface="Times New Roman" panose="02020603050405020304" pitchFamily="18" charset="0"/>
                <a:cs typeface="Times New Roman" panose="02020603050405020304" pitchFamily="18" charset="0"/>
              </a:rPr>
              <a:t>«</a:t>
            </a:r>
            <a:r>
              <a:rPr lang="ru-RU" altLang="ru-RU" sz="1400" dirty="0" err="1" smtClean="0">
                <a:latin typeface="Times New Roman" panose="02020603050405020304" pitchFamily="18" charset="0"/>
                <a:cs typeface="Times New Roman" panose="02020603050405020304" pitchFamily="18" charset="0"/>
              </a:rPr>
              <a:t>Угранский</a:t>
            </a:r>
            <a:r>
              <a:rPr lang="ru-RU" altLang="ru-RU" sz="1400" dirty="0" smtClean="0">
                <a:latin typeface="Times New Roman" panose="02020603050405020304" pitchFamily="18" charset="0"/>
                <a:cs typeface="Times New Roman" panose="02020603050405020304" pitchFamily="18" charset="0"/>
              </a:rPr>
              <a:t> </a:t>
            </a:r>
            <a:r>
              <a:rPr lang="ru-RU" altLang="ru-RU" sz="1400" dirty="0">
                <a:latin typeface="Times New Roman" panose="02020603050405020304" pitchFamily="18" charset="0"/>
                <a:cs typeface="Times New Roman" panose="02020603050405020304" pitchFamily="18" charset="0"/>
              </a:rPr>
              <a:t>район» Смоленской области. Готовый проект местного бюджета </a:t>
            </a:r>
            <a:r>
              <a:rPr lang="ru-RU" altLang="ru-RU" sz="1400" dirty="0" smtClean="0">
                <a:latin typeface="Times New Roman" panose="02020603050405020304" pitchFamily="18" charset="0"/>
                <a:cs typeface="Times New Roman" panose="02020603050405020304" pitchFamily="18" charset="0"/>
              </a:rPr>
              <a:t>представлен </a:t>
            </a:r>
            <a:r>
              <a:rPr lang="ru-RU" altLang="ru-RU" sz="1400" dirty="0">
                <a:latin typeface="Times New Roman" panose="02020603050405020304" pitchFamily="18" charset="0"/>
                <a:cs typeface="Times New Roman" panose="02020603050405020304" pitchFamily="18" charset="0"/>
              </a:rPr>
              <a:t>на рассмотрение </a:t>
            </a:r>
            <a:r>
              <a:rPr lang="ru-RU" altLang="ru-RU" sz="1400" dirty="0" smtClean="0">
                <a:latin typeface="Times New Roman" panose="02020603050405020304" pitchFamily="18" charset="0"/>
                <a:cs typeface="Times New Roman" panose="02020603050405020304" pitchFamily="18" charset="0"/>
              </a:rPr>
              <a:t>в </a:t>
            </a:r>
            <a:r>
              <a:rPr lang="ru-RU" altLang="ru-RU" sz="1400" dirty="0" err="1" smtClean="0">
                <a:latin typeface="Times New Roman" panose="02020603050405020304" pitchFamily="18" charset="0"/>
                <a:cs typeface="Times New Roman" panose="02020603050405020304" pitchFamily="18" charset="0"/>
              </a:rPr>
              <a:t>Угранский</a:t>
            </a:r>
            <a:r>
              <a:rPr lang="ru-RU" altLang="ru-RU" sz="1400" dirty="0" smtClean="0">
                <a:latin typeface="Times New Roman" panose="02020603050405020304" pitchFamily="18" charset="0"/>
                <a:cs typeface="Times New Roman" panose="02020603050405020304" pitchFamily="18" charset="0"/>
              </a:rPr>
              <a:t> районный Совет депутатов 07 </a:t>
            </a:r>
            <a:r>
              <a:rPr lang="ru-RU" altLang="ru-RU" sz="1400" dirty="0">
                <a:latin typeface="Times New Roman" panose="02020603050405020304" pitchFamily="18" charset="0"/>
                <a:cs typeface="Times New Roman" panose="02020603050405020304" pitchFamily="18" charset="0"/>
              </a:rPr>
              <a:t>декабря текущего года.</a:t>
            </a:r>
            <a:endParaRPr lang="ru-RU" altLang="ru-RU" sz="1400" b="1" dirty="0">
              <a:latin typeface="Times New Roman" panose="02020603050405020304" pitchFamily="18" charset="0"/>
              <a:cs typeface="Times New Roman" panose="02020603050405020304" pitchFamily="18" charset="0"/>
            </a:endParaRPr>
          </a:p>
        </p:txBody>
      </p:sp>
      <p:sp>
        <p:nvSpPr>
          <p:cNvPr id="13" name="Скругленный прямоугольник 12"/>
          <p:cNvSpPr>
            <a:spLocks noChangeArrowheads="1"/>
          </p:cNvSpPr>
          <p:nvPr/>
        </p:nvSpPr>
        <p:spPr bwMode="auto">
          <a:xfrm>
            <a:off x="513635" y="3842622"/>
            <a:ext cx="8416054" cy="1655762"/>
          </a:xfrm>
          <a:prstGeom prst="roundRect">
            <a:avLst>
              <a:gd name="adj" fmla="val 16667"/>
            </a:avLst>
          </a:prstGeom>
          <a:noFill/>
          <a:ln w="9525" algn="ctr">
            <a:solidFill>
              <a:srgbClr val="98B954"/>
            </a:solidFill>
            <a:round/>
            <a:headEnd/>
            <a:tailEnd/>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fontAlgn="auto">
              <a:spcBef>
                <a:spcPts val="0"/>
              </a:spcBef>
              <a:spcAft>
                <a:spcPts val="0"/>
              </a:spcAft>
              <a:defRPr/>
            </a:pPr>
            <a:r>
              <a:rPr lang="ru-RU" altLang="ru-RU" sz="1600" b="1" dirty="0">
                <a:solidFill>
                  <a:srgbClr val="000000"/>
                </a:solidFill>
                <a:latin typeface="Times New Roman" panose="02020603050405020304" pitchFamily="18" charset="0"/>
                <a:cs typeface="Times New Roman" panose="02020603050405020304" pitchFamily="18" charset="0"/>
              </a:rPr>
              <a:t>Рассмотрение проекта бюджета.</a:t>
            </a:r>
            <a:r>
              <a:rPr lang="ru-RU" altLang="ru-RU" sz="1600" dirty="0">
                <a:solidFill>
                  <a:srgbClr val="000000"/>
                </a:solidFill>
                <a:latin typeface="Times New Roman" panose="02020603050405020304" pitchFamily="18" charset="0"/>
                <a:cs typeface="Times New Roman" panose="02020603050405020304" pitchFamily="18" charset="0"/>
              </a:rPr>
              <a:t>  </a:t>
            </a:r>
            <a:r>
              <a:rPr lang="ru-RU" altLang="ru-RU" sz="1400" dirty="0">
                <a:solidFill>
                  <a:srgbClr val="000000"/>
                </a:solidFill>
                <a:latin typeface="Times New Roman" panose="02020603050405020304" pitchFamily="18" charset="0"/>
                <a:cs typeface="Times New Roman" panose="02020603050405020304" pitchFamily="18" charset="0"/>
              </a:rPr>
              <a:t>Глава  муниципального образования </a:t>
            </a:r>
            <a:r>
              <a:rPr lang="ru-RU" altLang="ru-RU" sz="1400" dirty="0" smtClean="0">
                <a:solidFill>
                  <a:srgbClr val="000000"/>
                </a:solidFill>
                <a:latin typeface="Times New Roman" panose="02020603050405020304" pitchFamily="18" charset="0"/>
                <a:cs typeface="Times New Roman" panose="02020603050405020304" pitchFamily="18" charset="0"/>
              </a:rPr>
              <a:t>«</a:t>
            </a:r>
            <a:r>
              <a:rPr lang="ru-RU" altLang="ru-RU" sz="1400" dirty="0" err="1" smtClean="0">
                <a:solidFill>
                  <a:srgbClr val="000000"/>
                </a:solidFill>
                <a:latin typeface="Times New Roman" panose="02020603050405020304" pitchFamily="18" charset="0"/>
                <a:cs typeface="Times New Roman" panose="02020603050405020304" pitchFamily="18" charset="0"/>
              </a:rPr>
              <a:t>Угранский</a:t>
            </a:r>
            <a:r>
              <a:rPr lang="ru-RU" altLang="ru-RU" sz="1400" dirty="0" smtClean="0">
                <a:solidFill>
                  <a:srgbClr val="000000"/>
                </a:solidFill>
                <a:latin typeface="Times New Roman" panose="02020603050405020304" pitchFamily="18" charset="0"/>
                <a:cs typeface="Times New Roman" panose="02020603050405020304" pitchFamily="18" charset="0"/>
              </a:rPr>
              <a:t> район» </a:t>
            </a:r>
            <a:r>
              <a:rPr lang="ru-RU" altLang="ru-RU" sz="1400" dirty="0">
                <a:solidFill>
                  <a:srgbClr val="000000"/>
                </a:solidFill>
                <a:latin typeface="Times New Roman" panose="02020603050405020304" pitchFamily="18" charset="0"/>
                <a:cs typeface="Times New Roman" panose="02020603050405020304" pitchFamily="18" charset="0"/>
              </a:rPr>
              <a:t>Смоленской области </a:t>
            </a:r>
            <a:r>
              <a:rPr lang="ru-RU" altLang="ru-RU" sz="1400" dirty="0" smtClean="0">
                <a:solidFill>
                  <a:srgbClr val="000000"/>
                </a:solidFill>
                <a:latin typeface="Times New Roman" panose="02020603050405020304" pitchFamily="18" charset="0"/>
                <a:cs typeface="Times New Roman" panose="02020603050405020304" pitchFamily="18" charset="0"/>
              </a:rPr>
              <a:t>07 </a:t>
            </a:r>
            <a:r>
              <a:rPr lang="ru-RU" altLang="ru-RU" sz="1400" dirty="0">
                <a:solidFill>
                  <a:srgbClr val="000000"/>
                </a:solidFill>
                <a:latin typeface="Times New Roman" panose="02020603050405020304" pitchFamily="18" charset="0"/>
                <a:cs typeface="Times New Roman" panose="02020603050405020304" pitchFamily="18" charset="0"/>
              </a:rPr>
              <a:t>декабря текущего года </a:t>
            </a:r>
            <a:r>
              <a:rPr lang="ru-RU" altLang="ru-RU" sz="1400" dirty="0" smtClean="0">
                <a:solidFill>
                  <a:srgbClr val="000000"/>
                </a:solidFill>
                <a:latin typeface="Times New Roman" panose="02020603050405020304" pitchFamily="18" charset="0"/>
                <a:cs typeface="Times New Roman" panose="02020603050405020304" pitchFamily="18" charset="0"/>
              </a:rPr>
              <a:t>внёс </a:t>
            </a:r>
            <a:r>
              <a:rPr lang="ru-RU" altLang="ru-RU" sz="1400" dirty="0">
                <a:solidFill>
                  <a:srgbClr val="000000"/>
                </a:solidFill>
                <a:latin typeface="Times New Roman" panose="02020603050405020304" pitchFamily="18" charset="0"/>
                <a:cs typeface="Times New Roman" panose="02020603050405020304" pitchFamily="18" charset="0"/>
              </a:rPr>
              <a:t>на рассмотрение </a:t>
            </a:r>
            <a:r>
              <a:rPr lang="ru-RU" altLang="ru-RU" sz="1400" dirty="0" smtClean="0">
                <a:solidFill>
                  <a:srgbClr val="000000"/>
                </a:solidFill>
                <a:latin typeface="Times New Roman" panose="02020603050405020304" pitchFamily="18" charset="0"/>
                <a:cs typeface="Times New Roman" panose="02020603050405020304" pitchFamily="18" charset="0"/>
              </a:rPr>
              <a:t>в </a:t>
            </a:r>
            <a:r>
              <a:rPr lang="ru-RU" altLang="ru-RU" sz="1400" dirty="0" err="1" smtClean="0">
                <a:solidFill>
                  <a:srgbClr val="000000"/>
                </a:solidFill>
                <a:latin typeface="Times New Roman" panose="02020603050405020304" pitchFamily="18" charset="0"/>
                <a:cs typeface="Times New Roman" panose="02020603050405020304" pitchFamily="18" charset="0"/>
              </a:rPr>
              <a:t>Угранский</a:t>
            </a:r>
            <a:r>
              <a:rPr lang="ru-RU" altLang="ru-RU" sz="1400" dirty="0" smtClean="0">
                <a:solidFill>
                  <a:srgbClr val="000000"/>
                </a:solidFill>
                <a:latin typeface="Times New Roman" panose="02020603050405020304" pitchFamily="18" charset="0"/>
                <a:cs typeface="Times New Roman" panose="02020603050405020304" pitchFamily="18" charset="0"/>
              </a:rPr>
              <a:t> район Совета депутатов  </a:t>
            </a:r>
            <a:r>
              <a:rPr lang="ru-RU" altLang="ru-RU" sz="1400" dirty="0">
                <a:solidFill>
                  <a:srgbClr val="000000"/>
                </a:solidFill>
                <a:latin typeface="Times New Roman" panose="02020603050405020304" pitchFamily="18" charset="0"/>
                <a:cs typeface="Times New Roman" panose="02020603050405020304" pitchFamily="18" charset="0"/>
              </a:rPr>
              <a:t>проект решения о местном бюджете на 2017 год и плановый период 2018 и 2019 годов. </a:t>
            </a:r>
            <a:r>
              <a:rPr lang="ru-RU" altLang="ru-RU" sz="1400" dirty="0">
                <a:solidFill>
                  <a:srgbClr val="000000"/>
                </a:solidFill>
                <a:latin typeface="Times New Roman" panose="02020603050405020304" pitchFamily="18" charset="0"/>
                <a:cs typeface="+mn-cs"/>
              </a:rPr>
              <a:t>Проект местного бюджета  рассмотрен   на заседании </a:t>
            </a:r>
            <a:r>
              <a:rPr lang="ru-RU" altLang="ru-RU" sz="1400" dirty="0" err="1" smtClean="0">
                <a:solidFill>
                  <a:srgbClr val="000000"/>
                </a:solidFill>
                <a:latin typeface="Times New Roman" panose="02020603050405020304" pitchFamily="18" charset="0"/>
                <a:cs typeface="+mn-cs"/>
              </a:rPr>
              <a:t>Угранским</a:t>
            </a:r>
            <a:r>
              <a:rPr lang="ru-RU" altLang="ru-RU" sz="1400" dirty="0" smtClean="0">
                <a:solidFill>
                  <a:srgbClr val="000000"/>
                </a:solidFill>
                <a:latin typeface="Times New Roman" panose="02020603050405020304" pitchFamily="18" charset="0"/>
                <a:cs typeface="+mn-cs"/>
              </a:rPr>
              <a:t> районным Советов депутатов  9 </a:t>
            </a:r>
            <a:r>
              <a:rPr lang="ru-RU" altLang="ru-RU" sz="1400" dirty="0">
                <a:solidFill>
                  <a:srgbClr val="000000"/>
                </a:solidFill>
                <a:latin typeface="Times New Roman" panose="02020603050405020304" pitchFamily="18" charset="0"/>
                <a:cs typeface="+mn-cs"/>
              </a:rPr>
              <a:t>декабря </a:t>
            </a:r>
            <a:r>
              <a:rPr lang="ru-RU" altLang="ru-RU" sz="1400" dirty="0" err="1">
                <a:solidFill>
                  <a:srgbClr val="000000"/>
                </a:solidFill>
                <a:latin typeface="Times New Roman" panose="02020603050405020304" pitchFamily="18" charset="0"/>
                <a:cs typeface="+mn-cs"/>
              </a:rPr>
              <a:t>т.г</a:t>
            </a:r>
            <a:r>
              <a:rPr lang="ru-RU" altLang="ru-RU" dirty="0">
                <a:cs typeface="+mn-cs"/>
              </a:rPr>
              <a:t>, </a:t>
            </a:r>
            <a:r>
              <a:rPr lang="ru-RU" altLang="ru-RU" sz="1400" dirty="0" smtClean="0">
                <a:latin typeface="Times New Roman" panose="02020603050405020304" pitchFamily="18" charset="0"/>
                <a:cs typeface="+mn-cs"/>
              </a:rPr>
              <a:t>19 </a:t>
            </a:r>
            <a:r>
              <a:rPr lang="ru-RU" altLang="ru-RU" sz="1400" dirty="0">
                <a:latin typeface="Times New Roman" panose="02020603050405020304" pitchFamily="18" charset="0"/>
                <a:cs typeface="+mn-cs"/>
              </a:rPr>
              <a:t>декабря</a:t>
            </a:r>
            <a:r>
              <a:rPr lang="ru-RU" altLang="ru-RU" dirty="0">
                <a:cs typeface="+mn-cs"/>
              </a:rPr>
              <a:t> </a:t>
            </a:r>
            <a:r>
              <a:rPr lang="ru-RU" altLang="ru-RU" sz="1400" dirty="0" smtClean="0">
                <a:latin typeface="Times New Roman" panose="02020603050405020304" pitchFamily="18" charset="0"/>
                <a:cs typeface="+mn-cs"/>
              </a:rPr>
              <a:t>прошли </a:t>
            </a:r>
            <a:r>
              <a:rPr lang="ru-RU" altLang="ru-RU" sz="1400" dirty="0">
                <a:latin typeface="Times New Roman" panose="02020603050405020304" pitchFamily="18" charset="0"/>
                <a:cs typeface="+mn-cs"/>
              </a:rPr>
              <a:t>публичные слушанья по проекту  бюджета. </a:t>
            </a:r>
            <a:r>
              <a:rPr lang="ru-RU" altLang="ru-RU" sz="1400" dirty="0">
                <a:solidFill>
                  <a:srgbClr val="000000"/>
                </a:solidFill>
                <a:latin typeface="Times New Roman" panose="02020603050405020304" pitchFamily="18" charset="0"/>
                <a:cs typeface="Times New Roman" panose="02020603050405020304" pitchFamily="18" charset="0"/>
              </a:rPr>
              <a:t>Проект местного бюджета рассматривается депутатами в одном чтении.</a:t>
            </a:r>
          </a:p>
        </p:txBody>
      </p:sp>
      <p:sp>
        <p:nvSpPr>
          <p:cNvPr id="15" name="Скругленный прямоугольник 14"/>
          <p:cNvSpPr>
            <a:spLocks noChangeArrowheads="1"/>
          </p:cNvSpPr>
          <p:nvPr/>
        </p:nvSpPr>
        <p:spPr bwMode="auto">
          <a:xfrm>
            <a:off x="512762" y="5661025"/>
            <a:ext cx="8389937" cy="1073150"/>
          </a:xfrm>
          <a:prstGeom prst="roundRect">
            <a:avLst>
              <a:gd name="adj" fmla="val 16667"/>
            </a:avLst>
          </a:prstGeom>
          <a:noFill/>
          <a:ln w="9525" algn="ctr">
            <a:solidFill>
              <a:srgbClr val="98B954"/>
            </a:solidFill>
            <a:round/>
            <a:headEnd/>
            <a:tailEnd/>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fontAlgn="auto">
              <a:spcBef>
                <a:spcPts val="0"/>
              </a:spcBef>
              <a:spcAft>
                <a:spcPts val="0"/>
              </a:spcAft>
              <a:defRPr/>
            </a:pPr>
            <a:r>
              <a:rPr lang="ru-RU" altLang="ru-RU" b="1" dirty="0">
                <a:solidFill>
                  <a:srgbClr val="000000"/>
                </a:solidFill>
                <a:latin typeface="Times New Roman" panose="02020603050405020304" pitchFamily="18" charset="0"/>
                <a:cs typeface="Times New Roman" panose="02020603050405020304" pitchFamily="18" charset="0"/>
              </a:rPr>
              <a:t>Утверждение бюджета.</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sz="1400" dirty="0">
                <a:solidFill>
                  <a:srgbClr val="000000"/>
                </a:solidFill>
                <a:latin typeface="Times New Roman" panose="02020603050405020304" pitchFamily="18" charset="0"/>
                <a:cs typeface="Times New Roman" panose="02020603050405020304" pitchFamily="18" charset="0"/>
              </a:rPr>
              <a:t>Решение о местном бюджете на очередной финансовый год и на плановый период </a:t>
            </a:r>
            <a:r>
              <a:rPr lang="ru-RU" altLang="ru-RU" sz="1400" dirty="0" smtClean="0">
                <a:solidFill>
                  <a:srgbClr val="000000"/>
                </a:solidFill>
                <a:latin typeface="Times New Roman" panose="02020603050405020304" pitchFamily="18" charset="0"/>
                <a:cs typeface="Times New Roman" panose="02020603050405020304" pitchFamily="18" charset="0"/>
              </a:rPr>
              <a:t>утверждён </a:t>
            </a:r>
            <a:r>
              <a:rPr lang="ru-RU" altLang="ru-RU" sz="1400" dirty="0" err="1" smtClean="0">
                <a:solidFill>
                  <a:srgbClr val="000000"/>
                </a:solidFill>
                <a:latin typeface="Times New Roman" panose="02020603050405020304" pitchFamily="18" charset="0"/>
                <a:cs typeface="Times New Roman" panose="02020603050405020304" pitchFamily="18" charset="0"/>
              </a:rPr>
              <a:t>Угранским</a:t>
            </a:r>
            <a:r>
              <a:rPr lang="ru-RU" altLang="ru-RU" sz="1400" dirty="0" smtClean="0">
                <a:solidFill>
                  <a:srgbClr val="000000"/>
                </a:solidFill>
                <a:latin typeface="Times New Roman" panose="02020603050405020304" pitchFamily="18" charset="0"/>
                <a:cs typeface="Times New Roman" panose="02020603050405020304" pitchFamily="18" charset="0"/>
              </a:rPr>
              <a:t> районным Советом депутатов.</a:t>
            </a:r>
            <a:endParaRPr lang="ru-RU" altLang="ru-RU" sz="14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58" name="Группа 14"/>
          <p:cNvGrpSpPr>
            <a:grpSpLocks/>
          </p:cNvGrpSpPr>
          <p:nvPr/>
        </p:nvGrpSpPr>
        <p:grpSpPr bwMode="auto">
          <a:xfrm>
            <a:off x="107504" y="71438"/>
            <a:ext cx="8928992" cy="6215062"/>
            <a:chOff x="214282" y="142852"/>
            <a:chExt cx="8786874" cy="6286544"/>
          </a:xfrm>
          <a:solidFill>
            <a:srgbClr val="FFFF00"/>
          </a:solidFill>
        </p:grpSpPr>
        <p:sp>
          <p:nvSpPr>
            <p:cNvPr id="3" name="Прямоугольник 2"/>
            <p:cNvSpPr/>
            <p:nvPr/>
          </p:nvSpPr>
          <p:spPr>
            <a:xfrm>
              <a:off x="1571604" y="142852"/>
              <a:ext cx="7429552" cy="92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На чем основывается проект местного бюджета?</a:t>
              </a:r>
            </a:p>
          </p:txBody>
        </p:sp>
        <p:sp>
          <p:nvSpPr>
            <p:cNvPr id="4" name="Прямоугольник 3"/>
            <p:cNvSpPr/>
            <p:nvPr/>
          </p:nvSpPr>
          <p:spPr>
            <a:xfrm>
              <a:off x="2214212" y="1142984"/>
              <a:ext cx="6786944" cy="642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fontAlgn="auto">
                <a:spcBef>
                  <a:spcPts val="0"/>
                </a:spcBef>
                <a:spcAft>
                  <a:spcPts val="0"/>
                </a:spcAft>
                <a:defRPr/>
              </a:pPr>
              <a:r>
                <a:rPr lang="ru-RU" altLang="ru-RU" dirty="0">
                  <a:latin typeface="Times New Roman" panose="02020603050405020304" pitchFamily="18" charset="0"/>
                  <a:cs typeface="Times New Roman" panose="02020603050405020304" pitchFamily="18" charset="0"/>
                </a:rPr>
                <a:t>Местный бюджет составляется и утверждается сроком на три года – очередной финансовый год и плановый период.</a:t>
              </a:r>
            </a:p>
            <a:p>
              <a:pPr algn="just" fontAlgn="auto">
                <a:spcBef>
                  <a:spcPts val="0"/>
                </a:spcBef>
                <a:spcAft>
                  <a:spcPts val="0"/>
                </a:spcAft>
                <a:defRPr/>
              </a:pPr>
              <a:r>
                <a:rPr lang="ru-RU" altLang="ru-RU" dirty="0">
                  <a:latin typeface="Times New Roman" panose="02020603050405020304" pitchFamily="18" charset="0"/>
                  <a:cs typeface="Times New Roman" panose="02020603050405020304" pitchFamily="18" charset="0"/>
                </a:rPr>
                <a:t> </a:t>
              </a:r>
            </a:p>
          </p:txBody>
        </p:sp>
        <p:sp>
          <p:nvSpPr>
            <p:cNvPr id="5" name="Скругленный прямоугольник 4"/>
            <p:cNvSpPr/>
            <p:nvPr/>
          </p:nvSpPr>
          <p:spPr>
            <a:xfrm>
              <a:off x="214282" y="1928802"/>
              <a:ext cx="8786874" cy="571504"/>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auto">
                <a:spcBef>
                  <a:spcPts val="0"/>
                </a:spcBef>
                <a:spcAft>
                  <a:spcPts val="0"/>
                </a:spcAft>
                <a:defRPr/>
              </a:pPr>
              <a:r>
                <a:rPr lang="ru-RU" altLang="ru-RU" sz="2400" b="1">
                  <a:effectLst>
                    <a:outerShdw blurRad="38100" dist="38100" dir="2700000" algn="tl">
                      <a:srgbClr val="C0C0C0"/>
                    </a:outerShdw>
                  </a:effectLst>
                  <a:latin typeface="Times New Roman" panose="02020603050405020304" pitchFamily="18" charset="0"/>
                  <a:cs typeface="Times New Roman" panose="02020603050405020304" pitchFamily="18" charset="0"/>
                </a:rPr>
                <a:t>Составление  местного бюджета основывается на </a:t>
              </a:r>
            </a:p>
          </p:txBody>
        </p:sp>
        <p:sp>
          <p:nvSpPr>
            <p:cNvPr id="6" name="Скругленный прямоугольник 5"/>
            <p:cNvSpPr>
              <a:spLocks noChangeArrowheads="1"/>
            </p:cNvSpPr>
            <p:nvPr/>
          </p:nvSpPr>
          <p:spPr bwMode="auto">
            <a:xfrm>
              <a:off x="214282" y="3286124"/>
              <a:ext cx="2000264" cy="3143272"/>
            </a:xfrm>
            <a:prstGeom prst="roundRect">
              <a:avLst>
                <a:gd name="adj" fmla="val 16667"/>
              </a:avLst>
            </a:prstGeom>
            <a:solidFill>
              <a:schemeClr val="accent1">
                <a:lumMod val="60000"/>
                <a:lumOff val="40000"/>
              </a:schemeClr>
            </a:solidFill>
            <a:ln w="9525" algn="ctr">
              <a:solidFill>
                <a:srgbClr val="98B954"/>
              </a:solidFill>
              <a:round/>
              <a:headEnd/>
              <a:tailEnd/>
            </a:ln>
            <a:effectLst>
              <a:outerShdw dist="20000" dir="5400000" rotWithShape="0">
                <a:srgbClr val="000000">
                  <a:alpha val="37999"/>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auto">
                <a:spcBef>
                  <a:spcPts val="0"/>
                </a:spcBef>
                <a:spcAft>
                  <a:spcPts val="0"/>
                </a:spcAft>
                <a:defRPr/>
              </a:pPr>
              <a:r>
                <a:rPr lang="ru-RU" altLang="ru-RU" sz="6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1</a:t>
              </a:r>
            </a:p>
            <a:p>
              <a:pPr algn="ctr" fontAlgn="auto">
                <a:spcBef>
                  <a:spcPts val="0"/>
                </a:spcBef>
                <a:spcAft>
                  <a:spcPts val="0"/>
                </a:spcAft>
                <a:defRPr/>
              </a:pPr>
              <a:r>
                <a:rPr lang="ru-RU" altLang="ru-RU" sz="16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Основные направления бюджетной политики МО </a:t>
              </a:r>
              <a:r>
                <a:rPr lang="ru-RU" altLang="ru-RU" sz="16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ru-RU" altLang="ru-RU" sz="16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Угранский</a:t>
              </a:r>
              <a:r>
                <a:rPr lang="ru-RU" altLang="ru-RU" sz="16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ru-RU" altLang="ru-RU" sz="16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район»</a:t>
              </a:r>
              <a:endParaRPr lang="ru-RU" altLang="ru-RU" sz="1600" b="1" dirty="0">
                <a:solidFill>
                  <a:srgbClr val="000000"/>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a:spLocks noChangeArrowheads="1"/>
            </p:cNvSpPr>
            <p:nvPr/>
          </p:nvSpPr>
          <p:spPr bwMode="auto">
            <a:xfrm>
              <a:off x="2428860" y="3286124"/>
              <a:ext cx="2000264" cy="3143272"/>
            </a:xfrm>
            <a:prstGeom prst="roundRect">
              <a:avLst>
                <a:gd name="adj" fmla="val 16667"/>
              </a:avLst>
            </a:prstGeom>
            <a:solidFill>
              <a:schemeClr val="accent1">
                <a:lumMod val="60000"/>
                <a:lumOff val="40000"/>
              </a:schemeClr>
            </a:solidFill>
            <a:ln w="9525" algn="ctr">
              <a:solidFill>
                <a:srgbClr val="98B954"/>
              </a:solidFill>
              <a:round/>
              <a:headEnd/>
              <a:tailEnd/>
            </a:ln>
            <a:effectLst>
              <a:outerShdw dist="20000" dir="5400000" rotWithShape="0">
                <a:srgbClr val="000000">
                  <a:alpha val="37999"/>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auto">
                <a:spcBef>
                  <a:spcPts val="0"/>
                </a:spcBef>
                <a:spcAft>
                  <a:spcPts val="0"/>
                </a:spcAft>
                <a:defRPr/>
              </a:pPr>
              <a:r>
                <a:rPr lang="ru-RU" altLang="ru-RU" sz="6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2</a:t>
              </a:r>
            </a:p>
            <a:p>
              <a:pPr algn="ctr" fontAlgn="auto">
                <a:spcBef>
                  <a:spcPts val="0"/>
                </a:spcBef>
                <a:spcAft>
                  <a:spcPts val="0"/>
                </a:spcAft>
                <a:defRPr/>
              </a:pPr>
              <a:endParaRPr lang="ru-RU" altLang="ru-RU" sz="16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altLang="ru-RU" sz="16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Основные направления налоговой политики МО </a:t>
              </a:r>
              <a:r>
                <a:rPr lang="ru-RU" altLang="ru-RU" sz="16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ru-RU" altLang="ru-RU" sz="16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Угранский</a:t>
              </a:r>
              <a:r>
                <a:rPr lang="ru-RU" altLang="ru-RU" sz="16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ru-RU" altLang="ru-RU" sz="16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район»</a:t>
              </a:r>
            </a:p>
          </p:txBody>
        </p:sp>
        <p:sp>
          <p:nvSpPr>
            <p:cNvPr id="8" name="Скругленный прямоугольник 7"/>
            <p:cNvSpPr>
              <a:spLocks noChangeArrowheads="1"/>
            </p:cNvSpPr>
            <p:nvPr/>
          </p:nvSpPr>
          <p:spPr bwMode="auto">
            <a:xfrm>
              <a:off x="4714876" y="3286124"/>
              <a:ext cx="2000264" cy="3143272"/>
            </a:xfrm>
            <a:prstGeom prst="roundRect">
              <a:avLst>
                <a:gd name="adj" fmla="val 16667"/>
              </a:avLst>
            </a:prstGeom>
            <a:solidFill>
              <a:schemeClr val="accent1">
                <a:lumMod val="60000"/>
                <a:lumOff val="40000"/>
              </a:schemeClr>
            </a:solidFill>
            <a:ln w="9525" algn="ctr">
              <a:solidFill>
                <a:srgbClr val="98B954"/>
              </a:solidFill>
              <a:round/>
              <a:headEnd/>
              <a:tailEnd/>
            </a:ln>
            <a:effectLst>
              <a:outerShdw dist="20000" dir="5400000" rotWithShape="0">
                <a:srgbClr val="000000">
                  <a:alpha val="37999"/>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auto">
                <a:spcBef>
                  <a:spcPts val="0"/>
                </a:spcBef>
                <a:spcAft>
                  <a:spcPts val="0"/>
                </a:spcAft>
                <a:defRPr/>
              </a:pPr>
              <a:r>
                <a:rPr lang="ru-RU" altLang="ru-RU" sz="6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3</a:t>
              </a:r>
              <a:endParaRPr lang="ru-RU" altLang="ru-RU" sz="16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altLang="ru-RU" sz="14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Прогноз </a:t>
              </a:r>
              <a:r>
                <a:rPr lang="ru-RU" altLang="ru-RU" sz="14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социально-экономического развития муниципального образования</a:t>
              </a:r>
            </a:p>
            <a:p>
              <a:pPr algn="ctr" fontAlgn="auto">
                <a:spcBef>
                  <a:spcPts val="0"/>
                </a:spcBef>
                <a:spcAft>
                  <a:spcPts val="0"/>
                </a:spcAft>
                <a:defRPr/>
              </a:pPr>
              <a:r>
                <a:rPr lang="ru-RU" altLang="ru-RU" sz="14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ru-RU" altLang="ru-RU" sz="14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Угранский</a:t>
              </a:r>
              <a:r>
                <a:rPr lang="ru-RU" altLang="ru-RU" sz="14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ru-RU" altLang="ru-RU" sz="14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район» Смоленской области</a:t>
              </a:r>
            </a:p>
            <a:p>
              <a:pPr algn="ctr" fontAlgn="auto">
                <a:spcBef>
                  <a:spcPts val="0"/>
                </a:spcBef>
                <a:spcAft>
                  <a:spcPts val="0"/>
                </a:spcAft>
                <a:defRPr/>
              </a:pPr>
              <a:endParaRPr lang="ru-RU" altLang="ru-RU" sz="16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9" name="Скругленный прямоугольник 8"/>
            <p:cNvSpPr>
              <a:spLocks noChangeArrowheads="1"/>
            </p:cNvSpPr>
            <p:nvPr/>
          </p:nvSpPr>
          <p:spPr bwMode="auto">
            <a:xfrm>
              <a:off x="7000892" y="3286124"/>
              <a:ext cx="2000264" cy="3143272"/>
            </a:xfrm>
            <a:prstGeom prst="roundRect">
              <a:avLst>
                <a:gd name="adj" fmla="val 16667"/>
              </a:avLst>
            </a:prstGeom>
            <a:solidFill>
              <a:schemeClr val="accent1">
                <a:lumMod val="60000"/>
                <a:lumOff val="40000"/>
              </a:schemeClr>
            </a:solidFill>
            <a:ln w="9525" algn="ctr">
              <a:solidFill>
                <a:srgbClr val="98B954"/>
              </a:solidFill>
              <a:round/>
              <a:headEnd/>
              <a:tailEnd/>
            </a:ln>
            <a:effectLst>
              <a:outerShdw dist="20000" dir="5400000" rotWithShape="0">
                <a:srgbClr val="000000">
                  <a:alpha val="37999"/>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auto">
                <a:spcBef>
                  <a:spcPts val="0"/>
                </a:spcBef>
                <a:spcAft>
                  <a:spcPts val="0"/>
                </a:spcAft>
                <a:defRPr/>
              </a:pPr>
              <a:r>
                <a:rPr lang="ru-RU" altLang="ru-RU" sz="6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4</a:t>
              </a:r>
            </a:p>
            <a:p>
              <a:pPr algn="ctr" fontAlgn="auto">
                <a:spcBef>
                  <a:spcPts val="0"/>
                </a:spcBef>
                <a:spcAft>
                  <a:spcPts val="0"/>
                </a:spcAft>
                <a:defRPr/>
              </a:pPr>
              <a:r>
                <a:rPr lang="ru-RU" altLang="ru-RU" sz="14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Муниципальные программы </a:t>
              </a:r>
              <a:r>
                <a:rPr lang="ru-RU" altLang="ru-RU" sz="14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муниципального образования </a:t>
              </a:r>
              <a:r>
                <a:rPr lang="ru-RU" altLang="ru-RU" sz="14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ru-RU" altLang="ru-RU" sz="14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Уграснкий</a:t>
              </a:r>
              <a:r>
                <a:rPr lang="ru-RU" altLang="ru-RU" sz="14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ru-RU" altLang="ru-RU" sz="14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район» Смоленской области</a:t>
              </a:r>
            </a:p>
          </p:txBody>
        </p:sp>
        <p:sp>
          <p:nvSpPr>
            <p:cNvPr id="10" name="Стрелка вниз 9"/>
            <p:cNvSpPr/>
            <p:nvPr/>
          </p:nvSpPr>
          <p:spPr>
            <a:xfrm flipH="1">
              <a:off x="1000100" y="2500306"/>
              <a:ext cx="240033" cy="785818"/>
            </a:xfrm>
            <a:prstGeom prst="downArrow">
              <a:avLst/>
            </a:prstGeom>
            <a:grp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1" name="Выгнутая вверх стрелка 10"/>
            <p:cNvSpPr/>
            <p:nvPr/>
          </p:nvSpPr>
          <p:spPr>
            <a:xfrm>
              <a:off x="1215009" y="2928935"/>
              <a:ext cx="2071628" cy="357189"/>
            </a:xfrm>
            <a:prstGeom prst="curved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12" name="Выгнутая вверх стрелка 11"/>
            <p:cNvSpPr/>
            <p:nvPr/>
          </p:nvSpPr>
          <p:spPr>
            <a:xfrm>
              <a:off x="3286637" y="2928935"/>
              <a:ext cx="2428594" cy="357189"/>
            </a:xfrm>
            <a:prstGeom prst="curved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13" name="Выгнутая вверх стрелка 12"/>
            <p:cNvSpPr/>
            <p:nvPr/>
          </p:nvSpPr>
          <p:spPr>
            <a:xfrm>
              <a:off x="5715231" y="2928935"/>
              <a:ext cx="2215024" cy="357189"/>
            </a:xfrm>
            <a:prstGeom prst="curved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pic>
          <p:nvPicPr>
            <p:cNvPr id="14" name="Picture 2" descr="C:\Documents and Settings\User\Рабочий стол\logo.png"/>
            <p:cNvPicPr>
              <a:picLocks noChangeAspect="1" noChangeArrowheads="1"/>
            </p:cNvPicPr>
            <p:nvPr/>
          </p:nvPicPr>
          <p:blipFill>
            <a:blip r:embed="rId2"/>
            <a:srcRect/>
            <a:stretch>
              <a:fillRect/>
            </a:stretch>
          </p:blipFill>
          <p:spPr bwMode="auto">
            <a:xfrm>
              <a:off x="214282" y="214291"/>
              <a:ext cx="1986706" cy="1071570"/>
            </a:xfrm>
            <a:prstGeom prst="rect">
              <a:avLst/>
            </a:prstGeom>
            <a:grpFill/>
            <a:effectLst>
              <a:innerShdw blurRad="114300">
                <a:prstClr val="black"/>
              </a:innerShdw>
            </a:effectLst>
          </p:spPr>
        </p:pic>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55576" y="366767"/>
            <a:ext cx="7776864" cy="1200329"/>
          </a:xfrm>
          <a:prstGeom prst="rect">
            <a:avLst/>
          </a:prstGeom>
          <a:noFill/>
        </p:spPr>
        <p:txBody>
          <a:bodyPr wrap="square" rtlCol="0">
            <a:spAutoFit/>
          </a:bodyPr>
          <a:lstStyle/>
          <a:p>
            <a:pPr algn="ctr"/>
            <a:r>
              <a:rPr lang="ru-RU" b="1" i="1" dirty="0" smtClean="0">
                <a:solidFill>
                  <a:srgbClr val="FF0000"/>
                </a:solidFill>
                <a:latin typeface="Times New Roman" panose="02020603050405020304" pitchFamily="18" charset="0"/>
                <a:cs typeface="Times New Roman" panose="02020603050405020304" pitchFamily="18" charset="0"/>
              </a:rPr>
              <a:t>Сведения об объемах бюджетных инвестиций муниципального образования «</a:t>
            </a:r>
            <a:r>
              <a:rPr lang="ru-RU" b="1" i="1" dirty="0" err="1" smtClean="0">
                <a:solidFill>
                  <a:srgbClr val="FF0000"/>
                </a:solidFill>
                <a:latin typeface="Times New Roman" panose="02020603050405020304" pitchFamily="18" charset="0"/>
                <a:cs typeface="Times New Roman" panose="02020603050405020304" pitchFamily="18" charset="0"/>
              </a:rPr>
              <a:t>Угранский</a:t>
            </a:r>
            <a:r>
              <a:rPr lang="ru-RU" b="1" i="1" dirty="0" smtClean="0">
                <a:solidFill>
                  <a:srgbClr val="FF0000"/>
                </a:solidFill>
                <a:latin typeface="Times New Roman" panose="02020603050405020304" pitchFamily="18" charset="0"/>
                <a:cs typeface="Times New Roman" panose="02020603050405020304" pitchFamily="18" charset="0"/>
              </a:rPr>
              <a:t> район» Смоленской области в объекты капитального строительства на 2017 год и на плановый период 2018 и 2019 годов</a:t>
            </a:r>
            <a:endParaRPr lang="ru-RU"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02671994"/>
              </p:ext>
            </p:extLst>
          </p:nvPr>
        </p:nvGraphicFramePr>
        <p:xfrm>
          <a:off x="179513" y="1772816"/>
          <a:ext cx="8712965" cy="4824535"/>
        </p:xfrm>
        <a:graphic>
          <a:graphicData uri="http://schemas.openxmlformats.org/drawingml/2006/table">
            <a:tbl>
              <a:tblPr firstRow="1" bandRow="1">
                <a:tableStyleId>{5C22544A-7EE6-4342-B048-85BDC9FD1C3A}</a:tableStyleId>
              </a:tblPr>
              <a:tblGrid>
                <a:gridCol w="2218470"/>
                <a:gridCol w="985988"/>
                <a:gridCol w="904095"/>
                <a:gridCol w="1204231"/>
                <a:gridCol w="1062557"/>
                <a:gridCol w="1204231"/>
                <a:gridCol w="1133393"/>
              </a:tblGrid>
              <a:tr h="1035162">
                <a:tc rowSpan="2">
                  <a:txBody>
                    <a:bodyPr/>
                    <a:lstStyle/>
                    <a:p>
                      <a:pPr algn="ctr"/>
                      <a:r>
                        <a:rPr lang="ru-RU" sz="1400" b="0" dirty="0" smtClean="0">
                          <a:latin typeface="Times New Roman" panose="02020603050405020304" pitchFamily="18" charset="0"/>
                          <a:cs typeface="Times New Roman" panose="02020603050405020304" pitchFamily="18" charset="0"/>
                        </a:rPr>
                        <a:t>Направление</a:t>
                      </a:r>
                      <a:r>
                        <a:rPr lang="ru-RU" sz="1400" b="0" baseline="0" dirty="0" smtClean="0">
                          <a:latin typeface="Times New Roman" panose="02020603050405020304" pitchFamily="18" charset="0"/>
                          <a:cs typeface="Times New Roman" panose="02020603050405020304" pitchFamily="18" charset="0"/>
                        </a:rPr>
                        <a:t> расходов капитального характера</a:t>
                      </a:r>
                      <a:endParaRPr lang="ru-RU" sz="1400" b="0" dirty="0">
                        <a:latin typeface="Times New Roman" panose="02020603050405020304" pitchFamily="18" charset="0"/>
                        <a:cs typeface="Times New Roman" panose="02020603050405020304" pitchFamily="18" charset="0"/>
                      </a:endParaRPr>
                    </a:p>
                  </a:txBody>
                  <a:tcPr anchor="ctr"/>
                </a:tc>
                <a:tc rowSpan="2">
                  <a:txBody>
                    <a:bodyPr/>
                    <a:lstStyle/>
                    <a:p>
                      <a:pPr algn="ctr"/>
                      <a:r>
                        <a:rPr lang="ru-RU" sz="1400" b="0" dirty="0" smtClean="0">
                          <a:latin typeface="Times New Roman" panose="02020603050405020304" pitchFamily="18" charset="0"/>
                          <a:cs typeface="Times New Roman" panose="02020603050405020304" pitchFamily="18" charset="0"/>
                        </a:rPr>
                        <a:t>Всего</a:t>
                      </a:r>
                      <a:endParaRPr lang="ru-RU" sz="1400" b="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dirty="0" smtClean="0">
                          <a:latin typeface="Times New Roman" panose="02020603050405020304" pitchFamily="18" charset="0"/>
                          <a:cs typeface="Times New Roman" panose="02020603050405020304" pitchFamily="18" charset="0"/>
                        </a:rPr>
                        <a:t>В том числе по годам: (тыс. рублей)</a:t>
                      </a:r>
                      <a:endParaRPr lang="ru-RU" sz="1400" dirty="0">
                        <a:latin typeface="Times New Roman" panose="02020603050405020304" pitchFamily="18" charset="0"/>
                        <a:cs typeface="Times New Roman" panose="02020603050405020304" pitchFamily="18" charset="0"/>
                      </a:endParaRPr>
                    </a:p>
                  </a:txBody>
                  <a:tcPr anchor="ct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035162">
                <a:tc vMerge="1">
                  <a:txBody>
                    <a:bodyPr/>
                    <a:lstStyle/>
                    <a:p>
                      <a:endParaRPr lang="ru-RU" dirty="0"/>
                    </a:p>
                  </a:txBody>
                  <a:tcPr/>
                </a:tc>
                <a:tc vMerge="1">
                  <a:txBody>
                    <a:bodyPr/>
                    <a:lstStyle/>
                    <a:p>
                      <a:endParaRPr lang="ru-RU" dirty="0"/>
                    </a:p>
                  </a:txBody>
                  <a:tcPr/>
                </a:tc>
                <a:tc>
                  <a:txBody>
                    <a:bodyPr/>
                    <a:lstStyle/>
                    <a:p>
                      <a:r>
                        <a:rPr lang="ru-RU" sz="1400" dirty="0" smtClean="0">
                          <a:latin typeface="Times New Roman" panose="02020603050405020304" pitchFamily="18" charset="0"/>
                          <a:cs typeface="Times New Roman" panose="02020603050405020304" pitchFamily="18" charset="0"/>
                        </a:rPr>
                        <a:t>2016</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2017</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2018</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2019</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2020</a:t>
                      </a:r>
                      <a:endParaRPr lang="ru-RU" sz="1400" dirty="0">
                        <a:latin typeface="Times New Roman" panose="02020603050405020304" pitchFamily="18" charset="0"/>
                        <a:cs typeface="Times New Roman" panose="02020603050405020304" pitchFamily="18" charset="0"/>
                      </a:endParaRPr>
                    </a:p>
                  </a:txBody>
                  <a:tcPr anchor="ctr"/>
                </a:tc>
              </a:tr>
              <a:tr h="2754211">
                <a:tc>
                  <a:txBody>
                    <a:bodyPr/>
                    <a:lstStyle/>
                    <a:p>
                      <a:r>
                        <a:rPr lang="ru-RU" sz="1400" dirty="0" smtClean="0">
                          <a:latin typeface="Times New Roman" panose="02020603050405020304" pitchFamily="18" charset="0"/>
                          <a:cs typeface="Times New Roman" panose="02020603050405020304" pitchFamily="18" charset="0"/>
                        </a:rPr>
                        <a:t>Приобретение жилых помещений детям-сиротам и детям,</a:t>
                      </a:r>
                      <a:r>
                        <a:rPr lang="ru-RU" sz="1400" baseline="0" dirty="0" smtClean="0">
                          <a:latin typeface="Times New Roman" panose="02020603050405020304" pitchFamily="18" charset="0"/>
                          <a:cs typeface="Times New Roman" panose="02020603050405020304" pitchFamily="18" charset="0"/>
                        </a:rPr>
                        <a:t> оставшимся без попечения родителей, лицам на их числа по договорам найма специализированных жилых помещений</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21301,5</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3987,0</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1600,5</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6111,0</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3492,0</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6111,0</a:t>
                      </a:r>
                      <a:endParaRPr lang="ru-RU" sz="1400" dirty="0">
                        <a:latin typeface="Times New Roman" panose="02020603050405020304" pitchFamily="18" charset="0"/>
                        <a:cs typeface="Times New Roman" panose="02020603050405020304"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55576" y="194737"/>
            <a:ext cx="7056784" cy="707886"/>
          </a:xfrm>
          <a:prstGeom prst="rect">
            <a:avLst/>
          </a:prstGeom>
          <a:noFill/>
        </p:spPr>
        <p:txBody>
          <a:bodyPr wrap="square" rtlCol="0">
            <a:spAutoFit/>
          </a:bodyPr>
          <a:lstStyle/>
          <a:p>
            <a:pPr algn="ctr"/>
            <a:r>
              <a:rPr lang="ru-RU" sz="2000" b="1" i="1" dirty="0" smtClean="0">
                <a:solidFill>
                  <a:srgbClr val="FF0000"/>
                </a:solidFill>
                <a:latin typeface="Times New Roman" panose="02020603050405020304" pitchFamily="18" charset="0"/>
                <a:cs typeface="Times New Roman" panose="02020603050405020304" pitchFamily="18" charset="0"/>
              </a:rPr>
              <a:t>Структура муниципального долга МО «</a:t>
            </a:r>
            <a:r>
              <a:rPr lang="ru-RU" sz="2000" b="1" i="1" dirty="0" err="1" smtClean="0">
                <a:solidFill>
                  <a:srgbClr val="FF0000"/>
                </a:solidFill>
                <a:latin typeface="Times New Roman" panose="02020603050405020304" pitchFamily="18" charset="0"/>
                <a:cs typeface="Times New Roman" panose="02020603050405020304" pitchFamily="18" charset="0"/>
              </a:rPr>
              <a:t>Угранский</a:t>
            </a:r>
            <a:r>
              <a:rPr lang="ru-RU" sz="2000" b="1" i="1" dirty="0" smtClean="0">
                <a:solidFill>
                  <a:srgbClr val="FF0000"/>
                </a:solidFill>
                <a:latin typeface="Times New Roman" panose="02020603050405020304" pitchFamily="18" charset="0"/>
                <a:cs typeface="Times New Roman" panose="02020603050405020304" pitchFamily="18" charset="0"/>
              </a:rPr>
              <a:t> район» Смоленской области</a:t>
            </a:r>
            <a:endParaRPr lang="ru-RU" sz="2000" b="1" i="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9854" y="1124744"/>
            <a:ext cx="7200800" cy="1200329"/>
          </a:xfrm>
          <a:prstGeom prst="rect">
            <a:avLst/>
          </a:prstGeom>
          <a:noFill/>
        </p:spPr>
        <p:txBody>
          <a:bodyPr wrap="square" rtlCol="0">
            <a:spAutoFit/>
          </a:bodyPr>
          <a:lstStyle/>
          <a:p>
            <a:r>
              <a:rPr lang="ru-RU" b="1" i="1" dirty="0" smtClean="0">
                <a:latin typeface="Times New Roman" panose="02020603050405020304" pitchFamily="18" charset="0"/>
                <a:cs typeface="Times New Roman" panose="02020603050405020304" pitchFamily="18" charset="0"/>
              </a:rPr>
              <a:t>Муниципальный долг – </a:t>
            </a:r>
            <a:r>
              <a:rPr lang="ru-RU" i="1" dirty="0" smtClean="0">
                <a:latin typeface="Times New Roman" panose="02020603050405020304" pitchFamily="18" charset="0"/>
                <a:cs typeface="Times New Roman" panose="02020603050405020304" pitchFamily="18" charset="0"/>
              </a:rPr>
              <a:t>это долговые обязательства, вытекающие из муниципальных заимствований, полученных в виде ценных бумаг, бюджетных кредитов от других бюджетов бюджетной системы РФ, кредитов кредитных организаций.</a:t>
            </a:r>
            <a:endParaRPr lang="ru-RU"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673964" y="2325073"/>
            <a:ext cx="5346242" cy="1077218"/>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Предельный объем муниципального долга на</a:t>
            </a:r>
          </a:p>
          <a:p>
            <a:pPr algn="ctr"/>
            <a:r>
              <a:rPr lang="ru-RU" sz="1600" i="1" dirty="0" smtClean="0">
                <a:latin typeface="Times New Roman" panose="02020603050405020304" pitchFamily="18" charset="0"/>
                <a:cs typeface="Times New Roman" panose="02020603050405020304" pitchFamily="18" charset="0"/>
              </a:rPr>
              <a:t>2017 год – 11722,0 тыс. рублей</a:t>
            </a:r>
          </a:p>
          <a:p>
            <a:pPr algn="ctr"/>
            <a:r>
              <a:rPr lang="ru-RU" sz="1600" i="1" dirty="0" smtClean="0">
                <a:latin typeface="Times New Roman" panose="02020603050405020304" pitchFamily="18" charset="0"/>
                <a:cs typeface="Times New Roman" panose="02020603050405020304" pitchFamily="18" charset="0"/>
              </a:rPr>
              <a:t>2018 год – 11027,0 тыс. рублей</a:t>
            </a:r>
          </a:p>
          <a:p>
            <a:pPr algn="ctr"/>
            <a:r>
              <a:rPr lang="ru-RU" sz="1600" i="1" dirty="0" smtClean="0">
                <a:latin typeface="Times New Roman" panose="02020603050405020304" pitchFamily="18" charset="0"/>
                <a:cs typeface="Times New Roman" panose="02020603050405020304" pitchFamily="18" charset="0"/>
              </a:rPr>
              <a:t>2019 год – 12954,0 тыс. рублей</a:t>
            </a:r>
            <a:endParaRPr lang="ru-RU" sz="1600"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9854" y="3402291"/>
            <a:ext cx="4749611" cy="1569660"/>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Верхний предел муниципального внутреннего долга по долговым обязательствам муниципального образования «</a:t>
            </a:r>
            <a:r>
              <a:rPr lang="ru-RU" sz="1600" i="1" dirty="0" err="1" smtClean="0">
                <a:latin typeface="Times New Roman" panose="02020603050405020304" pitchFamily="18" charset="0"/>
                <a:cs typeface="Times New Roman" panose="02020603050405020304" pitchFamily="18" charset="0"/>
              </a:rPr>
              <a:t>Угранский</a:t>
            </a:r>
            <a:r>
              <a:rPr lang="ru-RU" sz="1600" i="1" dirty="0" smtClean="0">
                <a:latin typeface="Times New Roman" panose="02020603050405020304" pitchFamily="18" charset="0"/>
                <a:cs typeface="Times New Roman" panose="02020603050405020304" pitchFamily="18" charset="0"/>
              </a:rPr>
              <a:t> район» на</a:t>
            </a:r>
          </a:p>
          <a:p>
            <a:pPr algn="ctr"/>
            <a:r>
              <a:rPr lang="ru-RU" sz="1600" i="1" dirty="0" smtClean="0">
                <a:latin typeface="Times New Roman" panose="02020603050405020304" pitchFamily="18" charset="0"/>
                <a:cs typeface="Times New Roman" panose="02020603050405020304" pitchFamily="18" charset="0"/>
              </a:rPr>
              <a:t>1 января 2018 года – 1172,0 тыс. рублей</a:t>
            </a:r>
          </a:p>
          <a:p>
            <a:pPr algn="ctr"/>
            <a:r>
              <a:rPr lang="ru-RU" sz="1600" i="1" dirty="0" smtClean="0">
                <a:latin typeface="Times New Roman" panose="02020603050405020304" pitchFamily="18" charset="0"/>
                <a:cs typeface="Times New Roman" panose="02020603050405020304" pitchFamily="18" charset="0"/>
              </a:rPr>
              <a:t>1 января 2019 года – 2274,0 тыс. рублей</a:t>
            </a:r>
          </a:p>
          <a:p>
            <a:pPr algn="ctr"/>
            <a:r>
              <a:rPr lang="ru-RU" sz="1600" i="1" dirty="0" smtClean="0">
                <a:latin typeface="Times New Roman" panose="02020603050405020304" pitchFamily="18" charset="0"/>
                <a:cs typeface="Times New Roman" panose="02020603050405020304" pitchFamily="18" charset="0"/>
              </a:rPr>
              <a:t>1 января 2020 года – 3569,0 тыс. рублей</a:t>
            </a:r>
            <a:endParaRPr lang="ru-RU" sz="1600"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839464" y="4971951"/>
            <a:ext cx="4180741" cy="1569660"/>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Предельный объем расходов районного бюджета на обслуживание муниципального долга:</a:t>
            </a:r>
          </a:p>
          <a:p>
            <a:pPr algn="ctr"/>
            <a:r>
              <a:rPr lang="ru-RU" sz="1600" i="1" dirty="0" smtClean="0">
                <a:latin typeface="Times New Roman" panose="02020603050405020304" pitchFamily="18" charset="0"/>
                <a:cs typeface="Times New Roman" panose="02020603050405020304" pitchFamily="18" charset="0"/>
              </a:rPr>
              <a:t>2017 год – 15,0 тыс. рублей</a:t>
            </a:r>
          </a:p>
          <a:p>
            <a:pPr algn="ctr"/>
            <a:r>
              <a:rPr lang="ru-RU" sz="1600" i="1" dirty="0" smtClean="0">
                <a:latin typeface="Times New Roman" panose="02020603050405020304" pitchFamily="18" charset="0"/>
                <a:cs typeface="Times New Roman" panose="02020603050405020304" pitchFamily="18" charset="0"/>
              </a:rPr>
              <a:t>2018 год – 15,0 тыс. рублей</a:t>
            </a:r>
          </a:p>
          <a:p>
            <a:pPr algn="ctr"/>
            <a:r>
              <a:rPr lang="ru-RU" sz="1600" i="1" dirty="0" smtClean="0">
                <a:latin typeface="Times New Roman" panose="02020603050405020304" pitchFamily="18" charset="0"/>
                <a:cs typeface="Times New Roman" panose="02020603050405020304" pitchFamily="18" charset="0"/>
              </a:rPr>
              <a:t>2019 год – 15,0 тыс. рублей</a:t>
            </a:r>
            <a:endParaRPr lang="ru-RU" sz="16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43458"/>
            <a:ext cx="8064896" cy="1015663"/>
          </a:xfrm>
          <a:prstGeom prst="rect">
            <a:avLst/>
          </a:prstGeom>
          <a:noFill/>
        </p:spPr>
        <p:txBody>
          <a:bodyPr wrap="square" rtlCol="0">
            <a:spAutoFit/>
          </a:bodyPr>
          <a:lstStyle/>
          <a:p>
            <a:pPr algn="ctr"/>
            <a:r>
              <a:rPr lang="ru-RU" sz="2400" b="1" i="1" dirty="0" smtClean="0">
                <a:solidFill>
                  <a:srgbClr val="FF0000"/>
                </a:solidFill>
                <a:latin typeface="Times New Roman" panose="02020603050405020304" pitchFamily="18" charset="0"/>
                <a:cs typeface="Times New Roman" panose="02020603050405020304" pitchFamily="18" charset="0"/>
              </a:rPr>
              <a:t>Муниципальный долг в динамике</a:t>
            </a:r>
          </a:p>
          <a:p>
            <a:r>
              <a:rPr lang="ru-RU" b="1" i="1" dirty="0" smtClean="0">
                <a:solidFill>
                  <a:srgbClr val="FF0000"/>
                </a:solidFill>
                <a:latin typeface="Times New Roman" panose="02020603050405020304" pitchFamily="18" charset="0"/>
                <a:cs typeface="Times New Roman" panose="02020603050405020304" pitchFamily="18" charset="0"/>
              </a:rPr>
              <a:t>Динамика объема муниципального долга МО «</a:t>
            </a:r>
            <a:r>
              <a:rPr lang="ru-RU" b="1" i="1" dirty="0" err="1" smtClean="0">
                <a:solidFill>
                  <a:srgbClr val="FF0000"/>
                </a:solidFill>
                <a:latin typeface="Times New Roman" panose="02020603050405020304" pitchFamily="18" charset="0"/>
                <a:cs typeface="Times New Roman" panose="02020603050405020304" pitchFamily="18" charset="0"/>
              </a:rPr>
              <a:t>Угранский</a:t>
            </a:r>
            <a:r>
              <a:rPr lang="ru-RU" b="1" i="1" dirty="0" smtClean="0">
                <a:solidFill>
                  <a:srgbClr val="FF0000"/>
                </a:solidFill>
                <a:latin typeface="Times New Roman" panose="02020603050405020304" pitchFamily="18" charset="0"/>
                <a:cs typeface="Times New Roman" panose="02020603050405020304" pitchFamily="18" charset="0"/>
              </a:rPr>
              <a:t> район» Смоленской области                                                                                                         (в рублях)</a:t>
            </a:r>
            <a:endParaRPr lang="ru-RU"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Диаграмма 3"/>
          <p:cNvGraphicFramePr/>
          <p:nvPr>
            <p:extLst>
              <p:ext uri="{D42A27DB-BD31-4B8C-83A1-F6EECF244321}">
                <p14:modId xmlns:p14="http://schemas.microsoft.com/office/powerpoint/2010/main" val="2483354160"/>
              </p:ext>
            </p:extLst>
          </p:nvPr>
        </p:nvGraphicFramePr>
        <p:xfrm>
          <a:off x="1259632" y="1412776"/>
          <a:ext cx="6696744"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81823" y="5449730"/>
            <a:ext cx="8094634" cy="1169551"/>
          </a:xfrm>
          <a:prstGeom prst="rect">
            <a:avLst/>
          </a:prstGeom>
          <a:noFill/>
        </p:spPr>
        <p:txBody>
          <a:bodyPr wrap="square" rtlCol="0">
            <a:spAutoFit/>
          </a:bodyPr>
          <a:lstStyle/>
          <a:p>
            <a:r>
              <a:rPr lang="ru-RU" sz="1400" i="1" dirty="0" smtClean="0">
                <a:latin typeface="Times New Roman" panose="02020603050405020304" pitchFamily="18" charset="0"/>
                <a:cs typeface="Times New Roman" panose="02020603050405020304" pitchFamily="18" charset="0"/>
              </a:rPr>
              <a:t>Источники погашения муниципального долга собственные средства</a:t>
            </a:r>
          </a:p>
          <a:p>
            <a:r>
              <a:rPr lang="ru-RU" sz="1400" i="1" dirty="0" smtClean="0">
                <a:latin typeface="Times New Roman" panose="02020603050405020304" pitchFamily="18" charset="0"/>
                <a:cs typeface="Times New Roman" panose="02020603050405020304" pitchFamily="18" charset="0"/>
              </a:rPr>
              <a:t>В соответствии с Бюджетным кодексом РФ объем расходов на обслуживание долга не должен превышать 15% от объема расходов бюджета МО «</a:t>
            </a:r>
            <a:r>
              <a:rPr lang="ru-RU" sz="1400" i="1" dirty="0" err="1" smtClean="0">
                <a:latin typeface="Times New Roman" panose="02020603050405020304" pitchFamily="18" charset="0"/>
                <a:cs typeface="Times New Roman" panose="02020603050405020304" pitchFamily="18" charset="0"/>
              </a:rPr>
              <a:t>Угранский</a:t>
            </a:r>
            <a:r>
              <a:rPr lang="ru-RU" sz="1400" i="1" dirty="0" smtClean="0">
                <a:latin typeface="Times New Roman" panose="02020603050405020304" pitchFamily="18" charset="0"/>
                <a:cs typeface="Times New Roman" panose="02020603050405020304" pitchFamily="18" charset="0"/>
              </a:rPr>
              <a:t> район» Смоленской области, за исключением объема расходов, осуществляемых за счет субвенций, предоставляемых из областного бюджета</a:t>
            </a:r>
            <a:endParaRPr lang="ru-RU"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221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Заголовок 1"/>
          <p:cNvSpPr>
            <a:spLocks noGrp="1"/>
          </p:cNvSpPr>
          <p:nvPr>
            <p:ph type="ctrTitle"/>
          </p:nvPr>
        </p:nvSpPr>
        <p:spPr>
          <a:xfrm>
            <a:off x="976313" y="1022350"/>
            <a:ext cx="6821487" cy="638175"/>
          </a:xfrm>
        </p:spPr>
        <p:txBody>
          <a:bodyPr>
            <a:noAutofit/>
          </a:bodyPr>
          <a:lstStyle/>
          <a:p>
            <a:pPr algn="ctr"/>
            <a:r>
              <a:rPr lang="ru-RU" sz="2000" b="1" i="1" dirty="0" smtClean="0">
                <a:ln>
                  <a:noFill/>
                </a:ln>
                <a:solidFill>
                  <a:srgbClr val="FF0000"/>
                </a:solidFill>
                <a:latin typeface="Times New Roman" pitchFamily="18" charset="0"/>
                <a:cs typeface="Times New Roman" pitchFamily="18" charset="0"/>
              </a:rPr>
              <a:t>Основные направления бюджетной политики муниципального образования «</a:t>
            </a:r>
            <a:r>
              <a:rPr lang="ru-RU" sz="2000" b="1" i="1" dirty="0" err="1" smtClean="0">
                <a:ln>
                  <a:noFill/>
                </a:ln>
                <a:solidFill>
                  <a:srgbClr val="FF0000"/>
                </a:solidFill>
                <a:latin typeface="Times New Roman" pitchFamily="18" charset="0"/>
                <a:cs typeface="Times New Roman" pitchFamily="18" charset="0"/>
              </a:rPr>
              <a:t>Угранский</a:t>
            </a:r>
            <a:r>
              <a:rPr lang="ru-RU" sz="2000" b="1" i="1" dirty="0" smtClean="0">
                <a:ln>
                  <a:noFill/>
                </a:ln>
                <a:solidFill>
                  <a:srgbClr val="FF0000"/>
                </a:solidFill>
                <a:latin typeface="Times New Roman" pitchFamily="18" charset="0"/>
                <a:cs typeface="Times New Roman" pitchFamily="18" charset="0"/>
              </a:rPr>
              <a:t> район» Смоленской области</a:t>
            </a:r>
            <a:r>
              <a:rPr lang="ru-RU" sz="2000" i="1" dirty="0" smtClean="0">
                <a:ln>
                  <a:noFill/>
                </a:ln>
                <a:solidFill>
                  <a:srgbClr val="FF0000"/>
                </a:solidFill>
                <a:latin typeface="Times New Roman" pitchFamily="18" charset="0"/>
                <a:cs typeface="Times New Roman" pitchFamily="18" charset="0"/>
              </a:rPr>
              <a:t/>
            </a:r>
            <a:br>
              <a:rPr lang="ru-RU" sz="2000" i="1" dirty="0" smtClean="0">
                <a:ln>
                  <a:noFill/>
                </a:ln>
                <a:solidFill>
                  <a:srgbClr val="FF0000"/>
                </a:solidFill>
                <a:latin typeface="Times New Roman" pitchFamily="18" charset="0"/>
                <a:cs typeface="Times New Roman" pitchFamily="18" charset="0"/>
              </a:rPr>
            </a:br>
            <a:r>
              <a:rPr lang="ru-RU" sz="2000" b="1" i="1" dirty="0" smtClean="0">
                <a:ln>
                  <a:noFill/>
                </a:ln>
                <a:solidFill>
                  <a:srgbClr val="FF0000"/>
                </a:solidFill>
                <a:latin typeface="Times New Roman" pitchFamily="18" charset="0"/>
                <a:cs typeface="Times New Roman" pitchFamily="18" charset="0"/>
              </a:rPr>
              <a:t>на 2017 год и на плановый период 2018 и 2019 годов</a:t>
            </a:r>
            <a:endParaRPr lang="ru-RU" sz="2000" i="1" dirty="0" smtClean="0">
              <a:ln>
                <a:noFill/>
              </a:ln>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79388" y="2781300"/>
            <a:ext cx="8640762" cy="4076700"/>
          </a:xfrm>
        </p:spPr>
        <p:txBody>
          <a:bodyPr rtlCol="0"/>
          <a:lstStyle/>
          <a:p>
            <a:pPr algn="l" fontAlgn="auto">
              <a:buClr>
                <a:schemeClr val="accent1">
                  <a:lumMod val="75000"/>
                </a:schemeClr>
              </a:buClr>
              <a:buFont typeface="Arial"/>
              <a:buNone/>
              <a:defRPr/>
            </a:pPr>
            <a:r>
              <a:rPr lang="ru-RU" sz="1650" dirty="0">
                <a:latin typeface="Times New Roman" panose="02020603050405020304" pitchFamily="18" charset="0"/>
                <a:cs typeface="Times New Roman" panose="02020603050405020304" pitchFamily="18" charset="0"/>
              </a:rPr>
              <a:t>Бюджетная политика муниципального образования «</a:t>
            </a:r>
            <a:r>
              <a:rPr lang="ru-RU" sz="1650" dirty="0" err="1">
                <a:latin typeface="Times New Roman" panose="02020603050405020304" pitchFamily="18" charset="0"/>
                <a:cs typeface="Times New Roman" panose="02020603050405020304" pitchFamily="18" charset="0"/>
              </a:rPr>
              <a:t>Угранский</a:t>
            </a:r>
            <a:r>
              <a:rPr lang="ru-RU" sz="1650" dirty="0">
                <a:latin typeface="Times New Roman" panose="02020603050405020304" pitchFamily="18" charset="0"/>
                <a:cs typeface="Times New Roman" panose="02020603050405020304" pitchFamily="18" charset="0"/>
              </a:rPr>
              <a:t> район»  Смоленской области определяет основные ориентиры и стратегические цели развития муниципального образования «</a:t>
            </a:r>
            <a:r>
              <a:rPr lang="ru-RU" sz="1650" dirty="0" err="1">
                <a:latin typeface="Times New Roman" panose="02020603050405020304" pitchFamily="18" charset="0"/>
                <a:cs typeface="Times New Roman" panose="02020603050405020304" pitchFamily="18" charset="0"/>
              </a:rPr>
              <a:t>Угранский</a:t>
            </a:r>
            <a:r>
              <a:rPr lang="ru-RU" sz="1650" dirty="0">
                <a:latin typeface="Times New Roman" panose="02020603050405020304" pitchFamily="18" charset="0"/>
                <a:cs typeface="Times New Roman" panose="02020603050405020304" pitchFamily="18" charset="0"/>
              </a:rPr>
              <a:t> район» Смоленской области на трехлетний период. </a:t>
            </a:r>
          </a:p>
          <a:p>
            <a:pPr algn="l" fontAlgn="auto">
              <a:buClr>
                <a:schemeClr val="accent1">
                  <a:lumMod val="75000"/>
                </a:schemeClr>
              </a:buClr>
              <a:buFont typeface="Arial"/>
              <a:buNone/>
              <a:defRPr/>
            </a:pPr>
            <a:r>
              <a:rPr lang="ru-RU" sz="1650" dirty="0">
                <a:latin typeface="Times New Roman" panose="02020603050405020304" pitchFamily="18" charset="0"/>
                <a:cs typeface="Times New Roman" panose="02020603050405020304" pitchFamily="18" charset="0"/>
              </a:rPr>
              <a:t>Основными целями бюджетной политики муниципального образования «</a:t>
            </a:r>
            <a:r>
              <a:rPr lang="ru-RU" sz="1650" dirty="0" err="1">
                <a:latin typeface="Times New Roman" panose="02020603050405020304" pitchFamily="18" charset="0"/>
                <a:cs typeface="Times New Roman" panose="02020603050405020304" pitchFamily="18" charset="0"/>
              </a:rPr>
              <a:t>Угранский</a:t>
            </a:r>
            <a:r>
              <a:rPr lang="ru-RU" sz="1650" dirty="0">
                <a:latin typeface="Times New Roman" panose="02020603050405020304" pitchFamily="18" charset="0"/>
                <a:cs typeface="Times New Roman" panose="02020603050405020304" pitchFamily="18" charset="0"/>
              </a:rPr>
              <a:t> район» Смоленской области на</a:t>
            </a:r>
            <a:r>
              <a:rPr lang="ru-RU" sz="1650" b="1" dirty="0">
                <a:latin typeface="Times New Roman" panose="02020603050405020304" pitchFamily="18" charset="0"/>
                <a:cs typeface="Times New Roman" panose="02020603050405020304" pitchFamily="18" charset="0"/>
              </a:rPr>
              <a:t> </a:t>
            </a:r>
            <a:r>
              <a:rPr lang="ru-RU" sz="1650" dirty="0">
                <a:latin typeface="Times New Roman" panose="02020603050405020304" pitchFamily="18" charset="0"/>
                <a:cs typeface="Times New Roman" panose="02020603050405020304" pitchFamily="18" charset="0"/>
              </a:rPr>
              <a:t> 2017 год и на плановый период 2018 и 2019 годов являются обеспечение долгосрочной сбалансированности и финансовой устойчивости бюджетной системы муниципального образования «</a:t>
            </a:r>
            <a:r>
              <a:rPr lang="ru-RU" sz="1650" dirty="0" err="1">
                <a:latin typeface="Times New Roman" panose="02020603050405020304" pitchFamily="18" charset="0"/>
                <a:cs typeface="Times New Roman" panose="02020603050405020304" pitchFamily="18" charset="0"/>
              </a:rPr>
              <a:t>Угранский</a:t>
            </a:r>
            <a:r>
              <a:rPr lang="ru-RU" sz="1650" dirty="0">
                <a:latin typeface="Times New Roman" panose="02020603050405020304" pitchFamily="18" charset="0"/>
                <a:cs typeface="Times New Roman" panose="02020603050405020304" pitchFamily="18" charset="0"/>
              </a:rPr>
              <a:t> район» Смоленской области,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a:t>
            </a:r>
            <a:r>
              <a:rPr lang="ru-RU" sz="1650" dirty="0" err="1">
                <a:latin typeface="Times New Roman" panose="02020603050405020304" pitchFamily="18" charset="0"/>
                <a:cs typeface="Times New Roman" panose="02020603050405020304" pitchFamily="18" charset="0"/>
              </a:rPr>
              <a:t>Угранский</a:t>
            </a:r>
            <a:r>
              <a:rPr lang="ru-RU" sz="1650" dirty="0">
                <a:latin typeface="Times New Roman" panose="02020603050405020304" pitchFamily="18" charset="0"/>
                <a:cs typeface="Times New Roman" panose="02020603050405020304" pitchFamily="18" charset="0"/>
              </a:rPr>
              <a:t> район» Смоленской области.</a:t>
            </a:r>
          </a:p>
          <a:p>
            <a:pPr algn="l" fontAlgn="auto">
              <a:buClr>
                <a:schemeClr val="accent1">
                  <a:lumMod val="75000"/>
                </a:schemeClr>
              </a:buClr>
              <a:buFont typeface="Arial"/>
              <a:buNone/>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219709"/>
            <a:ext cx="5544616" cy="584775"/>
          </a:xfrm>
          <a:prstGeom prst="rect">
            <a:avLst/>
          </a:prstGeom>
          <a:noFill/>
        </p:spPr>
        <p:txBody>
          <a:bodyPr wrap="square" rtlCol="0">
            <a:spAutoFit/>
          </a:bodyPr>
          <a:lstStyle/>
          <a:p>
            <a:r>
              <a:rPr lang="ru-RU" sz="3200" b="1" i="1" dirty="0" smtClean="0">
                <a:solidFill>
                  <a:srgbClr val="FF0000"/>
                </a:solidFill>
                <a:latin typeface="Times New Roman" panose="02020603050405020304" pitchFamily="18" charset="0"/>
                <a:cs typeface="Times New Roman" panose="02020603050405020304" pitchFamily="18" charset="0"/>
              </a:rPr>
              <a:t>Бюджет для граждан</a:t>
            </a:r>
            <a:endParaRPr lang="ru-RU" sz="3200" b="1" i="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54283" y="1196752"/>
            <a:ext cx="5976664" cy="3785652"/>
          </a:xfrm>
          <a:prstGeom prst="rect">
            <a:avLst/>
          </a:prstGeom>
          <a:noFill/>
        </p:spPr>
        <p:txBody>
          <a:bodyPr wrap="square" rtlCol="0">
            <a:spAutoFit/>
          </a:bodyPr>
          <a:lstStyle/>
          <a:p>
            <a:pPr algn="ctr"/>
            <a:r>
              <a:rPr lang="ru-RU" sz="1600" b="1" i="1" dirty="0" smtClean="0">
                <a:latin typeface="Times New Roman" panose="02020603050405020304" pitchFamily="18" charset="0"/>
                <a:cs typeface="Times New Roman" panose="02020603050405020304" pitchFamily="18" charset="0"/>
              </a:rPr>
              <a:t>Уважаемые жители </a:t>
            </a:r>
            <a:r>
              <a:rPr lang="ru-RU" sz="1600" b="1" i="1" dirty="0" err="1" smtClean="0">
                <a:latin typeface="Times New Roman" panose="02020603050405020304" pitchFamily="18" charset="0"/>
                <a:cs typeface="Times New Roman" panose="02020603050405020304" pitchFamily="18" charset="0"/>
              </a:rPr>
              <a:t>Угранского</a:t>
            </a:r>
            <a:r>
              <a:rPr lang="ru-RU" sz="1600" b="1" i="1" dirty="0" smtClean="0">
                <a:latin typeface="Times New Roman" panose="02020603050405020304" pitchFamily="18" charset="0"/>
                <a:cs typeface="Times New Roman" panose="02020603050405020304" pitchFamily="18" charset="0"/>
              </a:rPr>
              <a:t> района!</a:t>
            </a:r>
            <a:endParaRPr lang="en-US" sz="1600" b="1" i="1" dirty="0" smtClean="0">
              <a:latin typeface="Times New Roman" panose="02020603050405020304" pitchFamily="18" charset="0"/>
              <a:cs typeface="Times New Roman" panose="02020603050405020304" pitchFamily="18" charset="0"/>
            </a:endParaRPr>
          </a:p>
          <a:p>
            <a:pPr algn="ctr"/>
            <a:r>
              <a:rPr lang="ru-RU" sz="1600" i="1" dirty="0" smtClean="0">
                <a:latin typeface="Times New Roman" panose="02020603050405020304" pitchFamily="18" charset="0"/>
                <a:cs typeface="Times New Roman" panose="02020603050405020304" pitchFamily="18" charset="0"/>
              </a:rPr>
              <a:t>Приоритетной задачей бюджетной политики на 2017 -2019 годы является обеспечение прозрачности и открытости бюджетного процесса. </a:t>
            </a:r>
          </a:p>
          <a:p>
            <a:pPr indent="457200"/>
            <a:r>
              <a:rPr lang="ru-RU" sz="1600" i="1" dirty="0" smtClean="0">
                <a:latin typeface="Times New Roman" panose="02020603050405020304" pitchFamily="18" charset="0"/>
                <a:cs typeface="Times New Roman" panose="02020603050405020304" pitchFamily="18" charset="0"/>
              </a:rPr>
              <a:t>Бюджет для граждан – это упрощенная версия бюджетного документа, которая использует неформальный язык и доступные форматы, чтобы облегчить гражданам понимание бюджета, объяснить планы и действия муниципального образования «</a:t>
            </a:r>
            <a:r>
              <a:rPr lang="ru-RU" sz="1600" i="1" dirty="0" err="1" smtClean="0">
                <a:latin typeface="Times New Roman" panose="02020603050405020304" pitchFamily="18" charset="0"/>
                <a:cs typeface="Times New Roman" panose="02020603050405020304" pitchFamily="18" charset="0"/>
              </a:rPr>
              <a:t>Угранский</a:t>
            </a:r>
            <a:r>
              <a:rPr lang="ru-RU" sz="1600" i="1" dirty="0" smtClean="0">
                <a:latin typeface="Times New Roman" panose="02020603050405020304" pitchFamily="18" charset="0"/>
                <a:cs typeface="Times New Roman" panose="02020603050405020304" pitchFamily="18" charset="0"/>
              </a:rPr>
              <a:t> район», показать формы взаимодействия с ним по вопросам расходования общественных финансов.</a:t>
            </a:r>
          </a:p>
          <a:p>
            <a:pPr indent="457200"/>
            <a:r>
              <a:rPr lang="ru-RU" sz="1600" i="1" dirty="0" smtClean="0">
                <a:latin typeface="Times New Roman" panose="02020603050405020304" pitchFamily="18" charset="0"/>
                <a:cs typeface="Times New Roman" panose="02020603050405020304" pitchFamily="18" charset="0"/>
              </a:rPr>
              <a:t>Надеемся, что представление бюджета и бюджетного процесса в понятной для жителей форме повысит уровень общественного участия граждан в бюджетном процессе </a:t>
            </a:r>
            <a:r>
              <a:rPr lang="ru-RU" sz="1600" i="1" dirty="0" err="1" smtClean="0">
                <a:latin typeface="Times New Roman" panose="02020603050405020304" pitchFamily="18" charset="0"/>
                <a:cs typeface="Times New Roman" panose="02020603050405020304" pitchFamily="18" charset="0"/>
              </a:rPr>
              <a:t>Угранского</a:t>
            </a:r>
            <a:r>
              <a:rPr lang="ru-RU" sz="1600" i="1" dirty="0" smtClean="0">
                <a:latin typeface="Times New Roman" panose="02020603050405020304" pitchFamily="18" charset="0"/>
                <a:cs typeface="Times New Roman" panose="02020603050405020304" pitchFamily="18" charset="0"/>
              </a:rPr>
              <a:t> района.</a:t>
            </a:r>
          </a:p>
        </p:txBody>
      </p:sp>
      <p:sp>
        <p:nvSpPr>
          <p:cNvPr id="4" name="TextBox 3"/>
          <p:cNvSpPr txBox="1"/>
          <p:nvPr/>
        </p:nvSpPr>
        <p:spPr>
          <a:xfrm>
            <a:off x="2987824" y="5567754"/>
            <a:ext cx="3384376" cy="523220"/>
          </a:xfrm>
          <a:prstGeom prst="rect">
            <a:avLst/>
          </a:prstGeom>
          <a:noFill/>
        </p:spPr>
        <p:txBody>
          <a:bodyPr wrap="square" rtlCol="0">
            <a:spAutoFit/>
          </a:bodyPr>
          <a:lstStyle/>
          <a:p>
            <a:r>
              <a:rPr lang="ru-RU" sz="1400" i="1" dirty="0" smtClean="0">
                <a:latin typeface="Times New Roman" panose="02020603050405020304" pitchFamily="18" charset="0"/>
                <a:cs typeface="Times New Roman" panose="02020603050405020304" pitchFamily="18" charset="0"/>
              </a:rPr>
              <a:t>Глава муниципального образования «</a:t>
            </a:r>
            <a:r>
              <a:rPr lang="ru-RU" sz="1400" i="1" dirty="0" err="1" smtClean="0">
                <a:latin typeface="Times New Roman" panose="02020603050405020304" pitchFamily="18" charset="0"/>
                <a:cs typeface="Times New Roman" panose="02020603050405020304" pitchFamily="18" charset="0"/>
              </a:rPr>
              <a:t>Угранский</a:t>
            </a:r>
            <a:r>
              <a:rPr lang="ru-RU" sz="1400" i="1" dirty="0" smtClean="0">
                <a:latin typeface="Times New Roman" panose="02020603050405020304" pitchFamily="18" charset="0"/>
                <a:cs typeface="Times New Roman" panose="02020603050405020304" pitchFamily="18" charset="0"/>
              </a:rPr>
              <a:t> район» Смоленской области</a:t>
            </a:r>
            <a:endParaRPr lang="ru-RU" sz="1400"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732240" y="5660087"/>
            <a:ext cx="2088232" cy="338554"/>
          </a:xfrm>
          <a:prstGeom prst="rect">
            <a:avLst/>
          </a:prstGeom>
          <a:noFill/>
        </p:spPr>
        <p:txBody>
          <a:bodyPr wrap="square" rtlCol="0">
            <a:spAutoFit/>
          </a:bodyPr>
          <a:lstStyle/>
          <a:p>
            <a:r>
              <a:rPr lang="ru-RU" sz="1600" b="1" i="1" dirty="0" smtClean="0">
                <a:latin typeface="Times New Roman" panose="02020603050405020304" pitchFamily="18" charset="0"/>
                <a:cs typeface="Times New Roman" panose="02020603050405020304" pitchFamily="18" charset="0"/>
              </a:rPr>
              <a:t>Н.С. </a:t>
            </a:r>
            <a:r>
              <a:rPr lang="ru-RU" sz="1600" b="1" i="1" dirty="0" err="1" smtClean="0">
                <a:latin typeface="Times New Roman" panose="02020603050405020304" pitchFamily="18" charset="0"/>
                <a:cs typeface="Times New Roman" panose="02020603050405020304" pitchFamily="18" charset="0"/>
              </a:rPr>
              <a:t>Шишигина</a:t>
            </a:r>
            <a:endParaRPr lang="ru-RU" sz="1600" b="1" i="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4" y="1196752"/>
            <a:ext cx="284184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182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7999"/>
          </a:xfrm>
        </p:spPr>
        <p:txBody>
          <a:bodyPr numCol="2" rtlCol="0">
            <a:noAutofit/>
          </a:bodyPr>
          <a:lstStyle/>
          <a:p>
            <a:pPr marL="174625" indent="0" algn="just"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Основными задачами бюджетной политики на 2017 год и на плановый период 2018 и 2019 годов будут являться:</a:t>
            </a:r>
          </a:p>
          <a:p>
            <a:pPr marL="174625" indent="0" algn="just"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формирование реального прогноза доходов, расходов и источников финансирования дефицита при формировании районного бюджета;</a:t>
            </a:r>
          </a:p>
          <a:p>
            <a:pPr marL="174625" indent="0" algn="just"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минимизация рисков несбалансированности при бюджетном планировании;</a:t>
            </a:r>
          </a:p>
          <a:p>
            <a:pPr marL="174625" indent="0" algn="just"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концентрация расходов на приоритетных направлениях, прежде всего связанных с улучшением условий жизни человека, адресном решении социальных проблем, повышении эффективности и качества предоставляемых населению муниципальных услуг;</a:t>
            </a:r>
          </a:p>
          <a:p>
            <a:pPr marL="174625" indent="0" algn="just"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безусловное исполнение действующих расходных обязательств, недопущение принятия новых расходных обязательств, не обеспеченных доходными источниками;</a:t>
            </a:r>
          </a:p>
          <a:p>
            <a:pPr marL="174625" indent="0" algn="just"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обеспечение реализации приоритетных задач государственной политики, в том числе предусмотренных в указах Президента Российской Федерации по достижению целевых показателей заработной платы работников бюджетной сферы;</a:t>
            </a:r>
          </a:p>
          <a:p>
            <a:pPr marL="174625" indent="0" algn="just"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сохранение всех социальных выплат;</a:t>
            </a:r>
          </a:p>
          <a:p>
            <a:pPr marL="174625" indent="0" algn="just"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повышение эффективности и результативности бюджетных расходов за счет сокращения  неэффективных расходов;</a:t>
            </a:r>
          </a:p>
          <a:p>
            <a:pPr marL="174625" indent="0" algn="just"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повышение эффективности муниципального управления, в том числе за счет повышения качества финансового менеджмента в органах исполнительной власти и бюджетных учреждениях;</a:t>
            </a:r>
          </a:p>
          <a:p>
            <a:pPr marL="174625" indent="0" algn="just"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установление моратория на увеличение численности муниципальных органов власти и отдельных категорий работников бюджетной сферы; </a:t>
            </a:r>
          </a:p>
          <a:p>
            <a:pPr marL="174625" indent="0" algn="just"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недопущение просроченной задолженности по бюджетным и долговым обязательствам муниципального образования «</a:t>
            </a:r>
            <a:r>
              <a:rPr lang="ru-RU" sz="1400" dirty="0" err="1">
                <a:latin typeface="Times New Roman" panose="02020603050405020304" pitchFamily="18" charset="0"/>
                <a:cs typeface="Times New Roman" panose="02020603050405020304" pitchFamily="18" charset="0"/>
              </a:rPr>
              <a:t>Угранский</a:t>
            </a:r>
            <a:r>
              <a:rPr lang="ru-RU" sz="1400" dirty="0">
                <a:latin typeface="Times New Roman" panose="02020603050405020304" pitchFamily="18" charset="0"/>
                <a:cs typeface="Times New Roman" panose="02020603050405020304" pitchFamily="18" charset="0"/>
              </a:rPr>
              <a:t> район» Смоленской области;</a:t>
            </a:r>
          </a:p>
          <a:p>
            <a:pPr marL="174625" indent="0" algn="just"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переход от индивидуальных нормативных затрат на оказание муниципальных услуг (выполнение работ) к групповым нормативным затратам при расчете субсидии на финансовое обеспечение выполнения муниципального задания; </a:t>
            </a:r>
          </a:p>
          <a:p>
            <a:pPr marL="174625" indent="0" algn="just" fontAlgn="auto">
              <a:buClr>
                <a:schemeClr val="accent1">
                  <a:lumMod val="75000"/>
                </a:schemeClr>
              </a:buClr>
              <a:buFont typeface="Arial"/>
              <a:buNone/>
              <a:defRPr/>
            </a:pPr>
            <a:endParaRPr lang="ru-RU"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3999" cy="6858000"/>
          </a:xfrm>
        </p:spPr>
        <p:txBody>
          <a:bodyPr numCol="2" rtlCol="0">
            <a:noAutofit/>
          </a:bodyPr>
          <a:lstStyle/>
          <a:p>
            <a:pPr marL="174625" indent="0" fontAlgn="auto">
              <a:buClr>
                <a:schemeClr val="accent1">
                  <a:lumMod val="75000"/>
                </a:schemeClr>
              </a:buClr>
              <a:buFont typeface="Arial"/>
              <a:buNone/>
              <a:defRPr/>
            </a:pPr>
            <a:r>
              <a:rPr lang="ru-RU" sz="12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включение в объем субсидии на финансовое обеспечение выполнения муниципального задания затрат на коммунальные услуги;</a:t>
            </a:r>
          </a:p>
          <a:p>
            <a:pPr marL="174625"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совершенствование и повышение эффективности процедур муниципальных закупок товаров, работ, услуг;</a:t>
            </a:r>
          </a:p>
          <a:p>
            <a:pPr marL="174625"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расширение практики нормирования в сфере закупок товаров, работ, услуг;</a:t>
            </a:r>
          </a:p>
          <a:p>
            <a:pPr marL="174625"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повышение качества финансового контроля в управлении бюджетным процессом, в том числе внутреннего финансового контроля и внутреннего финансового аудита;</a:t>
            </a:r>
          </a:p>
          <a:p>
            <a:pPr marL="174625"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реализация принципов открытости и прозрачности управления муниципальными финансами, в том числе путем составления брошюры «Бюджет для граждан»;</a:t>
            </a:r>
          </a:p>
          <a:p>
            <a:pPr marL="174625"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создание условий для устойчивого развития сельских территорий, стимулирование роста объемов производства сельскохозяйственной продукции, эффективного использования земель сельскохозяйственного назначения, повышение качества жизни сельского населения; </a:t>
            </a:r>
          </a:p>
          <a:p>
            <a:pPr marL="174625"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обеспечение сбалансированности бюджетов поселений;</a:t>
            </a:r>
          </a:p>
          <a:p>
            <a:pPr marL="174625"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проведение  работы по преобразованию муниципальных образований </a:t>
            </a:r>
            <a:r>
              <a:rPr lang="ru-RU" sz="1400" dirty="0" err="1">
                <a:latin typeface="Times New Roman" panose="02020603050405020304" pitchFamily="18" charset="0"/>
                <a:cs typeface="Times New Roman" panose="02020603050405020304" pitchFamily="18" charset="0"/>
              </a:rPr>
              <a:t>Угранского</a:t>
            </a:r>
            <a:r>
              <a:rPr lang="ru-RU" sz="1400" dirty="0">
                <a:latin typeface="Times New Roman" panose="02020603050405020304" pitchFamily="18" charset="0"/>
                <a:cs typeface="Times New Roman" panose="02020603050405020304" pitchFamily="18" charset="0"/>
              </a:rPr>
              <a:t> района Смоленской области путем объединения поселений с целью оптимизации расходов местных бюджетов;</a:t>
            </a:r>
          </a:p>
          <a:p>
            <a:pPr marL="174625"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повышение самостоятельности и ответственности органов местного самоуправления за проводимую бюджетную политику, создание условий для получения больших результатов в условиях рационального использования имеющихся ресурсов, концентрация их на проблемных направлениях. Повышение качества управления муниципальными финансами;</a:t>
            </a:r>
          </a:p>
          <a:p>
            <a:pPr marL="174625"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соблюдение предельного уровня дефицита и муниципального долга муниципального образования «</a:t>
            </a:r>
            <a:r>
              <a:rPr lang="ru-RU" sz="1400" dirty="0" err="1">
                <a:latin typeface="Times New Roman" panose="02020603050405020304" pitchFamily="18" charset="0"/>
                <a:cs typeface="Times New Roman" panose="02020603050405020304" pitchFamily="18" charset="0"/>
              </a:rPr>
              <a:t>Угранский</a:t>
            </a:r>
            <a:r>
              <a:rPr lang="ru-RU" sz="1400" dirty="0">
                <a:latin typeface="Times New Roman" panose="02020603050405020304" pitchFamily="18" charset="0"/>
                <a:cs typeface="Times New Roman" panose="02020603050405020304" pitchFamily="18" charset="0"/>
              </a:rPr>
              <a:t> район» Смоленской области;</a:t>
            </a:r>
          </a:p>
          <a:p>
            <a:pPr marL="174625"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проведение взвешенной долговой политики.</a:t>
            </a:r>
          </a:p>
          <a:p>
            <a:pPr marL="174625" indent="0" fontAlgn="auto">
              <a:buClr>
                <a:schemeClr val="accent1">
                  <a:lumMod val="75000"/>
                </a:schemeClr>
              </a:buClr>
              <a:buFont typeface="Arial"/>
              <a:buNone/>
              <a:defRPr/>
            </a:pPr>
            <a:endParaRPr lang="ru-RU"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Заголовок 1"/>
          <p:cNvSpPr>
            <a:spLocks noGrp="1"/>
          </p:cNvSpPr>
          <p:nvPr>
            <p:ph type="title"/>
          </p:nvPr>
        </p:nvSpPr>
        <p:spPr>
          <a:xfrm>
            <a:off x="971600" y="260350"/>
            <a:ext cx="7235825" cy="2016125"/>
          </a:xfrm>
        </p:spPr>
        <p:txBody>
          <a:bodyPr/>
          <a:lstStyle/>
          <a:p>
            <a:r>
              <a:rPr lang="ru-RU" sz="2000" b="1" i="1" dirty="0" smtClean="0">
                <a:ln>
                  <a:noFill/>
                </a:ln>
                <a:solidFill>
                  <a:srgbClr val="FF0000"/>
                </a:solidFill>
                <a:latin typeface="Times New Roman" pitchFamily="18" charset="0"/>
                <a:cs typeface="Times New Roman" pitchFamily="18" charset="0"/>
              </a:rPr>
              <a:t>Основные направления налоговой политики  муниципального образования  </a:t>
            </a:r>
            <a:r>
              <a:rPr lang="ru-RU" sz="2000" b="1" i="1" dirty="0" err="1" smtClean="0">
                <a:ln>
                  <a:noFill/>
                </a:ln>
                <a:solidFill>
                  <a:srgbClr val="FF0000"/>
                </a:solidFill>
                <a:latin typeface="Times New Roman" pitchFamily="18" charset="0"/>
                <a:cs typeface="Times New Roman" pitchFamily="18" charset="0"/>
              </a:rPr>
              <a:t>Угранского</a:t>
            </a:r>
            <a:r>
              <a:rPr lang="ru-RU" sz="2000" b="1" i="1" dirty="0" smtClean="0">
                <a:ln>
                  <a:noFill/>
                </a:ln>
                <a:solidFill>
                  <a:srgbClr val="FF0000"/>
                </a:solidFill>
                <a:latin typeface="Times New Roman" pitchFamily="18" charset="0"/>
                <a:cs typeface="Times New Roman" pitchFamily="18" charset="0"/>
              </a:rPr>
              <a:t> сельского поселения </a:t>
            </a:r>
            <a:r>
              <a:rPr lang="ru-RU" sz="2000" b="1" i="1" dirty="0" err="1" smtClean="0">
                <a:ln>
                  <a:noFill/>
                </a:ln>
                <a:solidFill>
                  <a:srgbClr val="FF0000"/>
                </a:solidFill>
                <a:latin typeface="Times New Roman" pitchFamily="18" charset="0"/>
                <a:cs typeface="Times New Roman" pitchFamily="18" charset="0"/>
              </a:rPr>
              <a:t>Угранского</a:t>
            </a:r>
            <a:r>
              <a:rPr lang="ru-RU" sz="2000" b="1" i="1" dirty="0" smtClean="0">
                <a:ln>
                  <a:noFill/>
                </a:ln>
                <a:solidFill>
                  <a:srgbClr val="FF0000"/>
                </a:solidFill>
                <a:latin typeface="Times New Roman" pitchFamily="18" charset="0"/>
                <a:cs typeface="Times New Roman" pitchFamily="18" charset="0"/>
              </a:rPr>
              <a:t> района Смоленской области</a:t>
            </a:r>
            <a:r>
              <a:rPr lang="ru-RU" sz="2000" i="1" dirty="0" smtClean="0">
                <a:ln>
                  <a:noFill/>
                </a:ln>
                <a:solidFill>
                  <a:srgbClr val="FF0000"/>
                </a:solidFill>
                <a:latin typeface="Times New Roman" pitchFamily="18" charset="0"/>
                <a:cs typeface="Times New Roman" pitchFamily="18" charset="0"/>
              </a:rPr>
              <a:t/>
            </a:r>
            <a:br>
              <a:rPr lang="ru-RU" sz="2000" i="1" dirty="0" smtClean="0">
                <a:ln>
                  <a:noFill/>
                </a:ln>
                <a:solidFill>
                  <a:srgbClr val="FF0000"/>
                </a:solidFill>
                <a:latin typeface="Times New Roman" pitchFamily="18" charset="0"/>
                <a:cs typeface="Times New Roman" pitchFamily="18" charset="0"/>
              </a:rPr>
            </a:br>
            <a:r>
              <a:rPr lang="ru-RU" sz="2000" b="1" i="1" dirty="0" smtClean="0">
                <a:ln>
                  <a:noFill/>
                </a:ln>
                <a:solidFill>
                  <a:srgbClr val="FF0000"/>
                </a:solidFill>
                <a:latin typeface="Times New Roman" pitchFamily="18" charset="0"/>
                <a:cs typeface="Times New Roman" pitchFamily="18" charset="0"/>
              </a:rPr>
              <a:t>на 2017 год и плановый период 2018-2019годов</a:t>
            </a:r>
            <a:endParaRPr lang="ru-RU" sz="2000" i="1" dirty="0" smtClean="0">
              <a:ln>
                <a:noFill/>
              </a:ln>
              <a:solidFill>
                <a:srgbClr val="FF0000"/>
              </a:solidFill>
              <a:latin typeface="Times New Roman" pitchFamily="18" charset="0"/>
              <a:cs typeface="Times New Roman" pitchFamily="18" charset="0"/>
            </a:endParaRPr>
          </a:p>
        </p:txBody>
      </p:sp>
      <p:sp>
        <p:nvSpPr>
          <p:cNvPr id="41986" name="Объект 2"/>
          <p:cNvSpPr>
            <a:spLocks noGrp="1"/>
          </p:cNvSpPr>
          <p:nvPr>
            <p:ph idx="1"/>
          </p:nvPr>
        </p:nvSpPr>
        <p:spPr>
          <a:xfrm>
            <a:off x="323850" y="2667000"/>
            <a:ext cx="8362950" cy="3332163"/>
          </a:xfrm>
        </p:spPr>
        <p:txBody>
          <a:bodyPr/>
          <a:lstStyle/>
          <a:p>
            <a:pPr marL="0" indent="0">
              <a:buFont typeface="Arial" charset="0"/>
              <a:buNone/>
            </a:pPr>
            <a:r>
              <a:rPr lang="ru-RU" sz="1600" b="1" smtClean="0">
                <a:latin typeface="Times New Roman" pitchFamily="18" charset="0"/>
                <a:cs typeface="Times New Roman" pitchFamily="18" charset="0"/>
              </a:rPr>
              <a:t> </a:t>
            </a:r>
            <a:r>
              <a:rPr lang="ru-RU" sz="1600" smtClean="0">
                <a:latin typeface="Times New Roman" pitchFamily="18" charset="0"/>
                <a:cs typeface="Times New Roman" pitchFamily="18" charset="0"/>
              </a:rPr>
              <a:t>Налоговая политика  муниципального образования  Угранского сельского поселения  Угранского района Смоленской области на среднесрочный период будет направлена на увеличение доходов  бюджета за счет оптимизации налоговой нагрузки, отмены неэффективных налоговых льгот, повышения эффективности системы налогового администрирования и проведения антикризисных налоговых мер с продолжением реализации целей и задач, предусмотренных в предыдущие годы, сущность которых состоит в сохранении и развитии налогового потенциала, обеспечивающего бюджетную устойчивость.</a:t>
            </a:r>
          </a:p>
          <a:p>
            <a:pPr marL="0" indent="0">
              <a:buFont typeface="Arial" charset="0"/>
              <a:buNone/>
            </a:pPr>
            <a:r>
              <a:rPr lang="ru-RU" sz="1600" smtClean="0">
                <a:latin typeface="Times New Roman" pitchFamily="18" charset="0"/>
                <a:cs typeface="Times New Roman" pitchFamily="18" charset="0"/>
              </a:rPr>
              <a:t>       Важнейшим фактором проводимой налоговой политики является необходимость поддержания сбалансированности бюджета, что возможно лишь при последовательном увеличении доходов и оптимизации уровня налоговой нагрузки.</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numCol="2" rtlCol="0" anchor="t">
            <a:noAutofit/>
          </a:bodyPr>
          <a:lstStyle/>
          <a:p>
            <a:pPr marL="87313"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Первоочередными задачами налоговой политики муниципального образования  </a:t>
            </a:r>
            <a:r>
              <a:rPr lang="ru-RU" sz="1400" dirty="0" err="1">
                <a:latin typeface="Times New Roman" panose="02020603050405020304" pitchFamily="18" charset="0"/>
                <a:cs typeface="Times New Roman" panose="02020603050405020304" pitchFamily="18" charset="0"/>
              </a:rPr>
              <a:t>Угранского</a:t>
            </a:r>
            <a:r>
              <a:rPr lang="ru-RU" sz="1400" dirty="0">
                <a:latin typeface="Times New Roman" panose="02020603050405020304" pitchFamily="18" charset="0"/>
                <a:cs typeface="Times New Roman" panose="02020603050405020304" pitchFamily="18" charset="0"/>
              </a:rPr>
              <a:t> сельского поселения </a:t>
            </a:r>
            <a:r>
              <a:rPr lang="ru-RU" sz="1400" dirty="0" err="1">
                <a:latin typeface="Times New Roman" panose="02020603050405020304" pitchFamily="18" charset="0"/>
                <a:cs typeface="Times New Roman" panose="02020603050405020304" pitchFamily="18" charset="0"/>
              </a:rPr>
              <a:t>Угранского</a:t>
            </a:r>
            <a:r>
              <a:rPr lang="ru-RU" sz="1400" dirty="0">
                <a:latin typeface="Times New Roman" panose="02020603050405020304" pitchFamily="18" charset="0"/>
                <a:cs typeface="Times New Roman" panose="02020603050405020304" pitchFamily="18" charset="0"/>
              </a:rPr>
              <a:t> района Смоленской области на 2017-2019 годы являются:</a:t>
            </a:r>
          </a:p>
          <a:p>
            <a:pPr marL="87313"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   увеличение собираемости налоговых и неналоговых доходов;</a:t>
            </a:r>
          </a:p>
          <a:p>
            <a:pPr marL="87313"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 создание благоприятных условий для обеспечения инвестиционной привлекательности поселения;</a:t>
            </a:r>
          </a:p>
          <a:p>
            <a:pPr marL="87313"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 формирование устойчивости налоговой базы для обеспечения сбалансированности бюджета, обеспечение своевременности и полноты поступлений в бюджет по доходным источникам, укрепление платежной и налоговой дисциплины;</a:t>
            </a:r>
          </a:p>
          <a:p>
            <a:pPr marL="87313"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максимально эффективное использование доходных источников, отказ от реализации задач, не носящих первоочередной характер;</a:t>
            </a:r>
          </a:p>
          <a:p>
            <a:pPr marL="87313"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оперативный контроль за поступлением доходов в бюджет  сельского поселения;</a:t>
            </a:r>
          </a:p>
          <a:p>
            <a:pPr marL="87313"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усиление работы по погашению задолженности по налоговым платежам;</a:t>
            </a:r>
          </a:p>
          <a:p>
            <a:pPr marL="87313"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 которые до настоящего времени не зарегистрированы или зарегистрированы с указанием неполных (неактуальных) сведений, необходимых для исчисления налогов;</a:t>
            </a:r>
          </a:p>
          <a:p>
            <a:pPr marL="87313"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улучшение качества администрирования земельного налога и повышения уровня его собираемости для целей пополнения доходной базы поселения;</a:t>
            </a:r>
          </a:p>
          <a:p>
            <a:pPr marL="87313" indent="0" fontAlgn="auto">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продолжение совместной работы с налоговыми и иными уполномоченными исполнительными органами государственной власти Смоленской области по обеспечению полноты и своевременности поступлений доходов бюджета муниципального образования «</a:t>
            </a:r>
            <a:r>
              <a:rPr lang="ru-RU" sz="1400" dirty="0" err="1">
                <a:latin typeface="Times New Roman" panose="02020603050405020304" pitchFamily="18" charset="0"/>
                <a:cs typeface="Times New Roman" panose="02020603050405020304" pitchFamily="18" charset="0"/>
              </a:rPr>
              <a:t>Угранский</a:t>
            </a:r>
            <a:r>
              <a:rPr lang="ru-RU" sz="1400" dirty="0">
                <a:latin typeface="Times New Roman" panose="02020603050405020304" pitchFamily="18" charset="0"/>
                <a:cs typeface="Times New Roman" panose="02020603050405020304" pitchFamily="18" charset="0"/>
              </a:rPr>
              <a:t> район» Смоленской области;</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663362" y="188640"/>
            <a:ext cx="4500562" cy="1417638"/>
          </a:xfrm>
        </p:spPr>
        <p:txBody>
          <a:bodyPr/>
          <a:lstStyle/>
          <a:p>
            <a:r>
              <a:rPr lang="ru-RU" altLang="ru-RU" sz="2000" b="1" i="1" dirty="0" smtClean="0">
                <a:ln>
                  <a:noFill/>
                </a:ln>
                <a:solidFill>
                  <a:srgbClr val="FF0000"/>
                </a:solidFill>
                <a:latin typeface="Times New Roman" pitchFamily="18" charset="0"/>
              </a:rPr>
              <a:t>Основные показатели социально-экономического развития муниципального образования «</a:t>
            </a:r>
            <a:r>
              <a:rPr lang="ru-RU" altLang="ru-RU" sz="2000" b="1" i="1" dirty="0" err="1" smtClean="0">
                <a:ln>
                  <a:noFill/>
                </a:ln>
                <a:solidFill>
                  <a:srgbClr val="FF0000"/>
                </a:solidFill>
                <a:latin typeface="Times New Roman" pitchFamily="18" charset="0"/>
              </a:rPr>
              <a:t>Уграснкий</a:t>
            </a:r>
            <a:r>
              <a:rPr lang="ru-RU" altLang="ru-RU" sz="2000" b="1" i="1" dirty="0" smtClean="0">
                <a:ln>
                  <a:noFill/>
                </a:ln>
                <a:solidFill>
                  <a:srgbClr val="FF0000"/>
                </a:solidFill>
                <a:latin typeface="Times New Roman" pitchFamily="18" charset="0"/>
              </a:rPr>
              <a:t> район» Смоленской области на 2017 год и плановый период 2018  и 2019 годов</a:t>
            </a:r>
          </a:p>
        </p:txBody>
      </p:sp>
      <p:graphicFrame>
        <p:nvGraphicFramePr>
          <p:cNvPr id="99646" name="Group 318"/>
          <p:cNvGraphicFramePr>
            <a:graphicFrameLocks noGrp="1"/>
          </p:cNvGraphicFramePr>
          <p:nvPr>
            <p:ph type="body" idx="1"/>
            <p:extLst>
              <p:ext uri="{D42A27DB-BD31-4B8C-83A1-F6EECF244321}">
                <p14:modId xmlns:p14="http://schemas.microsoft.com/office/powerpoint/2010/main" val="4218776943"/>
              </p:ext>
            </p:extLst>
          </p:nvPr>
        </p:nvGraphicFramePr>
        <p:xfrm>
          <a:off x="35496" y="1844824"/>
          <a:ext cx="9108505" cy="4968552"/>
        </p:xfrm>
        <a:graphic>
          <a:graphicData uri="http://schemas.openxmlformats.org/drawingml/2006/table">
            <a:tbl>
              <a:tblPr/>
              <a:tblGrid>
                <a:gridCol w="2134511">
                  <a:extLst>
                    <a:ext uri="{9D8B030D-6E8A-4147-A177-3AD203B41FA5}">
                      <a16:colId xmlns="" xmlns:a16="http://schemas.microsoft.com/office/drawing/2014/main" val="20000"/>
                    </a:ext>
                  </a:extLst>
                </a:gridCol>
                <a:gridCol w="1283921">
                  <a:extLst>
                    <a:ext uri="{9D8B030D-6E8A-4147-A177-3AD203B41FA5}">
                      <a16:colId xmlns="" xmlns:a16="http://schemas.microsoft.com/office/drawing/2014/main" val="20001"/>
                    </a:ext>
                  </a:extLst>
                </a:gridCol>
                <a:gridCol w="1145589">
                  <a:extLst>
                    <a:ext uri="{9D8B030D-6E8A-4147-A177-3AD203B41FA5}">
                      <a16:colId xmlns="" xmlns:a16="http://schemas.microsoft.com/office/drawing/2014/main" val="20002"/>
                    </a:ext>
                  </a:extLst>
                </a:gridCol>
                <a:gridCol w="1145589">
                  <a:extLst>
                    <a:ext uri="{9D8B030D-6E8A-4147-A177-3AD203B41FA5}">
                      <a16:colId xmlns="" xmlns:a16="http://schemas.microsoft.com/office/drawing/2014/main" val="20003"/>
                    </a:ext>
                  </a:extLst>
                </a:gridCol>
                <a:gridCol w="1073003">
                  <a:extLst>
                    <a:ext uri="{9D8B030D-6E8A-4147-A177-3AD203B41FA5}">
                      <a16:colId xmlns="" xmlns:a16="http://schemas.microsoft.com/office/drawing/2014/main" val="20004"/>
                    </a:ext>
                  </a:extLst>
                </a:gridCol>
                <a:gridCol w="1145589">
                  <a:extLst>
                    <a:ext uri="{9D8B030D-6E8A-4147-A177-3AD203B41FA5}">
                      <a16:colId xmlns="" xmlns:a16="http://schemas.microsoft.com/office/drawing/2014/main" val="20005"/>
                    </a:ext>
                  </a:extLst>
                </a:gridCol>
                <a:gridCol w="1180303">
                  <a:extLst>
                    <a:ext uri="{9D8B030D-6E8A-4147-A177-3AD203B41FA5}">
                      <a16:colId xmlns="" xmlns:a16="http://schemas.microsoft.com/office/drawing/2014/main" val="20006"/>
                    </a:ext>
                  </a:extLst>
                </a:gridCol>
              </a:tblGrid>
              <a:tr h="437677">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Показатели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Единица измерения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Отчет</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Оценка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Прогноз</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59127">
                <a:tc vMerge="1">
                  <a:txBody>
                    <a:bodyPr/>
                    <a:lstStyle/>
                    <a:p>
                      <a:endParaRPr lang="ru-RU"/>
                    </a:p>
                  </a:txBody>
                  <a:tcPr/>
                </a:tc>
                <a:tc vMerge="1">
                  <a:txBody>
                    <a:bodyPr/>
                    <a:lstStyle/>
                    <a:p>
                      <a:endParaRPr lang="ru-RU"/>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 xmlns:a16="http://schemas.microsoft.com/office/drawing/2014/main" val="10001"/>
                  </a:ext>
                </a:extLst>
              </a:tr>
              <a:tr h="125940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Численность населения (среднегодовая)</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Тыс.чел</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7,67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912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Сельское население (среднегодовая)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Тыс.чел</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7,67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4147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Число родившихся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человек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4113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Число умерших</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человек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838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Миграционный прирост, убыль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Человек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pic>
        <p:nvPicPr>
          <p:cNvPr id="44096" name="Picture 303" descr="file42505160_3f938d97"/>
          <p:cNvPicPr>
            <a:picLocks noChangeAspect="1" noChangeArrowheads="1"/>
          </p:cNvPicPr>
          <p:nvPr/>
        </p:nvPicPr>
        <p:blipFill>
          <a:blip r:embed="rId2"/>
          <a:srcRect/>
          <a:stretch>
            <a:fillRect/>
          </a:stretch>
        </p:blipFill>
        <p:spPr bwMode="auto">
          <a:xfrm>
            <a:off x="0" y="0"/>
            <a:ext cx="4788024" cy="1844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0672" name="Group 320"/>
          <p:cNvGraphicFramePr>
            <a:graphicFrameLocks noGrp="1"/>
          </p:cNvGraphicFramePr>
          <p:nvPr>
            <p:ph type="body" idx="1"/>
            <p:extLst>
              <p:ext uri="{D42A27DB-BD31-4B8C-83A1-F6EECF244321}">
                <p14:modId xmlns:p14="http://schemas.microsoft.com/office/powerpoint/2010/main" val="2007080350"/>
              </p:ext>
            </p:extLst>
          </p:nvPr>
        </p:nvGraphicFramePr>
        <p:xfrm>
          <a:off x="0" y="44625"/>
          <a:ext cx="9144000" cy="6813375"/>
        </p:xfrm>
        <a:graphic>
          <a:graphicData uri="http://schemas.openxmlformats.org/drawingml/2006/table">
            <a:tbl>
              <a:tblPr/>
              <a:tblGrid>
                <a:gridCol w="3670300">
                  <a:extLst>
                    <a:ext uri="{9D8B030D-6E8A-4147-A177-3AD203B41FA5}">
                      <a16:colId xmlns="" xmlns:a16="http://schemas.microsoft.com/office/drawing/2014/main" val="20000"/>
                    </a:ext>
                  </a:extLst>
                </a:gridCol>
                <a:gridCol w="1054100">
                  <a:extLst>
                    <a:ext uri="{9D8B030D-6E8A-4147-A177-3AD203B41FA5}">
                      <a16:colId xmlns="" xmlns:a16="http://schemas.microsoft.com/office/drawing/2014/main" val="20001"/>
                    </a:ext>
                  </a:extLst>
                </a:gridCol>
                <a:gridCol w="793750">
                  <a:extLst>
                    <a:ext uri="{9D8B030D-6E8A-4147-A177-3AD203B41FA5}">
                      <a16:colId xmlns="" xmlns:a16="http://schemas.microsoft.com/office/drawing/2014/main" val="20002"/>
                    </a:ext>
                  </a:extLst>
                </a:gridCol>
                <a:gridCol w="835025">
                  <a:extLst>
                    <a:ext uri="{9D8B030D-6E8A-4147-A177-3AD203B41FA5}">
                      <a16:colId xmlns="" xmlns:a16="http://schemas.microsoft.com/office/drawing/2014/main" val="20003"/>
                    </a:ext>
                  </a:extLst>
                </a:gridCol>
                <a:gridCol w="774700">
                  <a:extLst>
                    <a:ext uri="{9D8B030D-6E8A-4147-A177-3AD203B41FA5}">
                      <a16:colId xmlns="" xmlns:a16="http://schemas.microsoft.com/office/drawing/2014/main" val="20004"/>
                    </a:ext>
                  </a:extLst>
                </a:gridCol>
                <a:gridCol w="1014413">
                  <a:extLst>
                    <a:ext uri="{9D8B030D-6E8A-4147-A177-3AD203B41FA5}">
                      <a16:colId xmlns="" xmlns:a16="http://schemas.microsoft.com/office/drawing/2014/main" val="20005"/>
                    </a:ext>
                  </a:extLst>
                </a:gridCol>
                <a:gridCol w="1001712">
                  <a:extLst>
                    <a:ext uri="{9D8B030D-6E8A-4147-A177-3AD203B41FA5}">
                      <a16:colId xmlns="" xmlns:a16="http://schemas.microsoft.com/office/drawing/2014/main" val="20006"/>
                    </a:ext>
                  </a:extLst>
                </a:gridCol>
              </a:tblGrid>
              <a:tr h="19657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Объем отгруженных товаров собственного производства, выполненных работ и услуг собственными силами - РАЗДЕЛ D: Обрабатывающие производства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Млн.руб</a:t>
                      </a: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157,42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165,30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183,1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193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0970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Продукция сельского хозяйства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Млн.руб.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337,4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360,5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365,2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384,4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029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Ввод в действие жилых домов</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тыс. кв. м. в общей площади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162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Оборот розничной торговли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 ценах соответствующих лет; млн. руб.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144,0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0621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Объем платных услуг населению</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млн. руб.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90379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Инвестиции в основной капитал</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в ценах соответствующих лет; млн. руб.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111,58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101,56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96,42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117,82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117,23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0796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Уровень безработицы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100072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Среднемесячная номинальная начисленная заработная плата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тыс. руб.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18,01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18,15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18,33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a:xfrm>
            <a:off x="-15796" y="68755"/>
            <a:ext cx="8229600" cy="1139825"/>
          </a:xfrm>
        </p:spPr>
        <p:txBody>
          <a:bodyPr/>
          <a:lstStyle/>
          <a:p>
            <a:r>
              <a:rPr lang="ru-RU" smtClean="0">
                <a:ln>
                  <a:noFill/>
                </a:ln>
              </a:rPr>
              <a:t> </a:t>
            </a:r>
          </a:p>
        </p:txBody>
      </p:sp>
      <p:sp>
        <p:nvSpPr>
          <p:cNvPr id="4112" name="Rectangle 3"/>
          <p:cNvSpPr>
            <a:spLocks noGrp="1" noChangeArrowheads="1"/>
          </p:cNvSpPr>
          <p:nvPr>
            <p:ph idx="4294967295"/>
          </p:nvPr>
        </p:nvSpPr>
        <p:spPr>
          <a:xfrm>
            <a:off x="251520" y="332656"/>
            <a:ext cx="8669761" cy="2376264"/>
          </a:xfrm>
        </p:spPr>
        <p:txBody>
          <a:bodyPr/>
          <a:lstStyle/>
          <a:p>
            <a:pPr>
              <a:lnSpc>
                <a:spcPct val="80000"/>
              </a:lnSpc>
              <a:buFont typeface="Wingdings" pitchFamily="2" charset="2"/>
              <a:buNone/>
            </a:pPr>
            <a:r>
              <a:rPr lang="ru-RU" dirty="0" smtClean="0"/>
              <a:t>  </a:t>
            </a:r>
            <a:r>
              <a:rPr lang="ru-RU" sz="2000" b="1" i="1" dirty="0" smtClean="0">
                <a:solidFill>
                  <a:srgbClr val="FF0000"/>
                </a:solidFill>
                <a:latin typeface="Times New Roman" panose="02020603050405020304" pitchFamily="18" charset="0"/>
                <a:cs typeface="Times New Roman" panose="02020603050405020304" pitchFamily="18" charset="0"/>
              </a:rPr>
              <a:t>Доходы бюджета -</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1800" i="1" dirty="0" smtClean="0">
                <a:latin typeface="Times New Roman" pitchFamily="18" charset="0"/>
                <a:cs typeface="Times New Roman" pitchFamily="18" charset="0"/>
              </a:rPr>
              <a:t>безвозмездные  и безвозвратные поступления денежных средств в бюджет</a:t>
            </a:r>
            <a:r>
              <a:rPr lang="ru-RU" sz="1800" dirty="0" smtClean="0">
                <a:latin typeface="Times New Roman" pitchFamily="18" charset="0"/>
                <a:cs typeface="Times New Roman" pitchFamily="18" charset="0"/>
              </a:rPr>
              <a:t>.</a:t>
            </a:r>
          </a:p>
          <a:p>
            <a:pPr>
              <a:lnSpc>
                <a:spcPct val="80000"/>
              </a:lnSpc>
              <a:buFont typeface="Wingdings" pitchFamily="2" charset="2"/>
              <a:buNone/>
            </a:pPr>
            <a:endParaRPr lang="ru-RU" sz="1800" dirty="0" smtClean="0">
              <a:solidFill>
                <a:srgbClr val="CC0066"/>
              </a:solidFill>
            </a:endParaRPr>
          </a:p>
          <a:p>
            <a:pPr>
              <a:lnSpc>
                <a:spcPct val="80000"/>
              </a:lnSpc>
              <a:buFont typeface="Wingdings" pitchFamily="2" charset="2"/>
              <a:buNone/>
            </a:pPr>
            <a:r>
              <a:rPr lang="ru-RU" sz="1800" dirty="0" smtClean="0">
                <a:solidFill>
                  <a:srgbClr val="CC0066"/>
                </a:solidFill>
              </a:rPr>
              <a:t>   </a:t>
            </a:r>
            <a:r>
              <a:rPr lang="ru-RU" sz="2000" b="1" i="1" dirty="0" smtClean="0">
                <a:solidFill>
                  <a:srgbClr val="FF0000"/>
                </a:solidFill>
                <a:latin typeface="Times New Roman" panose="02020603050405020304" pitchFamily="18" charset="0"/>
                <a:cs typeface="Times New Roman" panose="02020603050405020304" pitchFamily="18" charset="0"/>
              </a:rPr>
              <a:t>Налоговые доходы - </a:t>
            </a:r>
            <a:r>
              <a:rPr lang="ru-RU" sz="1800" i="1" dirty="0" smtClean="0">
                <a:latin typeface="Times New Roman" pitchFamily="18" charset="0"/>
                <a:cs typeface="Times New Roman" pitchFamily="18" charset="0"/>
              </a:rPr>
              <a:t>доходы от предусмотренных законодательством Российской  Федерации федеральных налогов и сборов, в том числе предусмотренных специальными налоговыми режимами, и законодательством  Смоленской области  от региональных налогов. </a:t>
            </a:r>
            <a:endParaRPr lang="ru-RU" sz="1800" i="1" dirty="0" smtClean="0"/>
          </a:p>
        </p:txBody>
      </p:sp>
      <p:graphicFrame>
        <p:nvGraphicFramePr>
          <p:cNvPr id="3" name="Схема 2"/>
          <p:cNvGraphicFramePr/>
          <p:nvPr>
            <p:extLst>
              <p:ext uri="{D42A27DB-BD31-4B8C-83A1-F6EECF244321}">
                <p14:modId xmlns:p14="http://schemas.microsoft.com/office/powerpoint/2010/main" val="1476053923"/>
              </p:ext>
            </p:extLst>
          </p:nvPr>
        </p:nvGraphicFramePr>
        <p:xfrm>
          <a:off x="107504" y="3043324"/>
          <a:ext cx="8928992" cy="3698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12">
                                            <p:txEl>
                                              <p:pRg st="0" end="0"/>
                                            </p:txEl>
                                          </p:spTgt>
                                        </p:tgtEl>
                                        <p:attrNameLst>
                                          <p:attrName>style.visibility</p:attrName>
                                        </p:attrNameLst>
                                      </p:cBhvr>
                                      <p:to>
                                        <p:strVal val="visible"/>
                                      </p:to>
                                    </p:set>
                                    <p:anim calcmode="lin" valueType="num">
                                      <p:cBhvr>
                                        <p:cTn id="7" dur="500" fill="hold"/>
                                        <p:tgtEl>
                                          <p:spTgt spid="41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1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112">
                                            <p:txEl>
                                              <p:pRg st="2" end="2"/>
                                            </p:txEl>
                                          </p:spTgt>
                                        </p:tgtEl>
                                        <p:attrNameLst>
                                          <p:attrName>style.visibility</p:attrName>
                                        </p:attrNameLst>
                                      </p:cBhvr>
                                      <p:to>
                                        <p:strVal val="visible"/>
                                      </p:to>
                                    </p:set>
                                    <p:anim calcmode="lin" valueType="num">
                                      <p:cBhvr>
                                        <p:cTn id="13" dur="500" fill="hold"/>
                                        <p:tgtEl>
                                          <p:spTgt spid="411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11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2"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3" name="Rectangle 2"/>
          <p:cNvSpPr>
            <a:spLocks noGrp="1" noChangeArrowheads="1"/>
          </p:cNvSpPr>
          <p:nvPr>
            <p:ph type="title" idx="4294967295"/>
          </p:nvPr>
        </p:nvSpPr>
        <p:spPr>
          <a:xfrm>
            <a:off x="0" y="277813"/>
            <a:ext cx="8388424" cy="1422995"/>
          </a:xfrm>
        </p:spPr>
        <p:txBody>
          <a:bodyPr rtlCol="0">
            <a:normAutofit fontScale="90000"/>
          </a:bodyPr>
          <a:lstStyle/>
          <a:p>
            <a:pPr fontAlgn="auto">
              <a:spcAft>
                <a:spcPts val="0"/>
              </a:spcAft>
              <a:defRPr/>
            </a:pPr>
            <a:r>
              <a:rPr lang="ru-RU" sz="2000" b="1" i="1" dirty="0" smtClean="0">
                <a:solidFill>
                  <a:srgbClr val="FF0000"/>
                </a:solidFill>
                <a:latin typeface="Times New Roman" panose="02020603050405020304" pitchFamily="18" charset="0"/>
                <a:cs typeface="Times New Roman" panose="02020603050405020304" pitchFamily="18" charset="0"/>
              </a:rPr>
              <a:t>Неналоговые </a:t>
            </a:r>
            <a:r>
              <a:rPr lang="ru-RU" sz="2000" b="1" i="1" dirty="0">
                <a:solidFill>
                  <a:srgbClr val="FF0000"/>
                </a:solidFill>
                <a:latin typeface="Times New Roman" panose="02020603050405020304" pitchFamily="18" charset="0"/>
                <a:cs typeface="Times New Roman" panose="02020603050405020304" pitchFamily="18" charset="0"/>
              </a:rPr>
              <a:t>доходы </a:t>
            </a:r>
            <a:r>
              <a:rPr lang="ru-RU" sz="2000" b="1" i="1"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платежи, которые включают в себя возмездные операции от прямого предоставления государством за пользование имущества и природных ресурсов, от различного вида услуг, а также платежи в виде  штрафов или иных санкций за нарушение законодательства</a:t>
            </a:r>
            <a:r>
              <a:rPr lang="ru-RU" sz="2000" i="1" dirty="0" smtClean="0">
                <a:latin typeface="Times New Roman" panose="02020603050405020304" pitchFamily="18" charset="0"/>
                <a:cs typeface="Times New Roman" panose="02020603050405020304" pitchFamily="18" charset="0"/>
              </a:rPr>
              <a:t>.</a:t>
            </a:r>
            <a:endParaRPr lang="ru-RU" sz="2000" i="1" dirty="0">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2188811065"/>
              </p:ext>
            </p:extLst>
          </p:nvPr>
        </p:nvGraphicFramePr>
        <p:xfrm>
          <a:off x="179513" y="1700808"/>
          <a:ext cx="878497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59039"/>
            <a:ext cx="7128792" cy="923330"/>
          </a:xfrm>
          <a:prstGeom prst="rect">
            <a:avLst/>
          </a:prstGeom>
          <a:noFill/>
        </p:spPr>
        <p:txBody>
          <a:bodyPr wrap="square" rtlCol="0">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Динамика налоговых и неналоговых доходов бюджета муниципального образования «</a:t>
            </a:r>
            <a:r>
              <a:rPr lang="ru-RU" b="1" dirty="0" err="1" smtClean="0">
                <a:solidFill>
                  <a:srgbClr val="FF0000"/>
                </a:solidFill>
                <a:latin typeface="Times New Roman" panose="02020603050405020304" pitchFamily="18" charset="0"/>
                <a:cs typeface="Times New Roman" panose="02020603050405020304" pitchFamily="18" charset="0"/>
              </a:rPr>
              <a:t>Угранский</a:t>
            </a:r>
            <a:r>
              <a:rPr lang="ru-RU" b="1" dirty="0" smtClean="0">
                <a:solidFill>
                  <a:srgbClr val="FF0000"/>
                </a:solidFill>
                <a:latin typeface="Times New Roman" panose="02020603050405020304" pitchFamily="18" charset="0"/>
                <a:cs typeface="Times New Roman" panose="02020603050405020304" pitchFamily="18" charset="0"/>
              </a:rPr>
              <a:t> район» Смоленской области </a:t>
            </a:r>
            <a:endParaRPr lang="ru-RU"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Диаграмма 3"/>
          <p:cNvGraphicFramePr/>
          <p:nvPr>
            <p:extLst>
              <p:ext uri="{D42A27DB-BD31-4B8C-83A1-F6EECF244321}">
                <p14:modId xmlns:p14="http://schemas.microsoft.com/office/powerpoint/2010/main" val="918886541"/>
              </p:ext>
            </p:extLst>
          </p:nvPr>
        </p:nvGraphicFramePr>
        <p:xfrm>
          <a:off x="179512" y="1397000"/>
          <a:ext cx="8856984" cy="5344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8737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3" name="Rectangle 2"/>
          <p:cNvSpPr>
            <a:spLocks noGrp="1" noChangeArrowheads="1"/>
          </p:cNvSpPr>
          <p:nvPr>
            <p:ph type="title" idx="4294967295"/>
          </p:nvPr>
        </p:nvSpPr>
        <p:spPr>
          <a:xfrm>
            <a:off x="395537" y="312738"/>
            <a:ext cx="8748464" cy="1139825"/>
          </a:xfrm>
        </p:spPr>
        <p:txBody>
          <a:bodyPr rtlCol="0">
            <a:normAutofit fontScale="90000"/>
          </a:bodyPr>
          <a:lstStyle/>
          <a:p>
            <a:pPr fontAlgn="auto">
              <a:spcAft>
                <a:spcPts val="0"/>
              </a:spcAft>
              <a:defRPr/>
            </a:pPr>
            <a:r>
              <a:rPr lang="ru-RU" sz="1800" b="1" dirty="0">
                <a:solidFill>
                  <a:srgbClr val="CC0066"/>
                </a:solidFill>
                <a:latin typeface="Times New Roman" panose="02020603050405020304" pitchFamily="18" charset="0"/>
                <a:cs typeface="Times New Roman" panose="02020603050405020304" pitchFamily="18" charset="0"/>
              </a:rPr>
              <a:t/>
            </a:r>
            <a:br>
              <a:rPr lang="ru-RU" sz="1800" b="1" dirty="0">
                <a:solidFill>
                  <a:srgbClr val="CC0066"/>
                </a:solidFill>
                <a:latin typeface="Times New Roman" panose="02020603050405020304" pitchFamily="18" charset="0"/>
                <a:cs typeface="Times New Roman" panose="02020603050405020304" pitchFamily="18" charset="0"/>
              </a:rPr>
            </a:br>
            <a:r>
              <a:rPr lang="ru-RU" sz="1800" b="1" dirty="0">
                <a:solidFill>
                  <a:srgbClr val="CC0066"/>
                </a:solidFill>
                <a:latin typeface="Times New Roman" panose="02020603050405020304" pitchFamily="18" charset="0"/>
                <a:cs typeface="Times New Roman" panose="02020603050405020304" pitchFamily="18" charset="0"/>
              </a:rPr>
              <a:t/>
            </a:r>
            <a:br>
              <a:rPr lang="ru-RU" sz="1800" b="1" dirty="0">
                <a:solidFill>
                  <a:srgbClr val="CC0066"/>
                </a:solidFill>
                <a:latin typeface="Times New Roman" panose="02020603050405020304" pitchFamily="18" charset="0"/>
                <a:cs typeface="Times New Roman" panose="02020603050405020304" pitchFamily="18" charset="0"/>
              </a:rPr>
            </a:br>
            <a:r>
              <a:rPr lang="ru-RU" sz="1800" b="1" dirty="0">
                <a:solidFill>
                  <a:srgbClr val="CC0066"/>
                </a:solidFill>
                <a:latin typeface="Times New Roman" panose="02020603050405020304" pitchFamily="18" charset="0"/>
                <a:cs typeface="Times New Roman" panose="02020603050405020304" pitchFamily="18" charset="0"/>
              </a:rPr>
              <a:t/>
            </a:r>
            <a:br>
              <a:rPr lang="ru-RU" sz="1800" b="1" dirty="0">
                <a:solidFill>
                  <a:srgbClr val="CC0066"/>
                </a:solidFill>
                <a:latin typeface="Times New Roman" panose="02020603050405020304" pitchFamily="18" charset="0"/>
                <a:cs typeface="Times New Roman" panose="02020603050405020304" pitchFamily="18" charset="0"/>
              </a:rPr>
            </a:br>
            <a:r>
              <a:rPr lang="ru-RU" sz="2200" b="1" i="1" dirty="0">
                <a:solidFill>
                  <a:schemeClr val="accent4"/>
                </a:solidFill>
                <a:latin typeface="Times New Roman" panose="02020603050405020304" pitchFamily="18" charset="0"/>
                <a:cs typeface="Times New Roman" panose="02020603050405020304" pitchFamily="18" charset="0"/>
              </a:rPr>
              <a:t>Безвозмездные поступления-</a:t>
            </a:r>
            <a:r>
              <a:rPr lang="ru-RU" sz="2200" b="1"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поступающие в бюджет денежные средства на безвозвратной  и безвозмездной  основе из областного бюджета( межбюджетные трансферты в виде дотаций, субсидий, субвенций), а также перечисления от физических и юридических лиц.</a:t>
            </a:r>
            <a:r>
              <a:rPr lang="ru-RU" sz="1800" dirty="0">
                <a:solidFill>
                  <a:schemeClr val="bg1"/>
                </a:solidFill>
                <a:latin typeface="Times New Roman" panose="02020603050405020304" pitchFamily="18" charset="0"/>
                <a:cs typeface="Times New Roman" panose="02020603050405020304" pitchFamily="18" charset="0"/>
              </a:rPr>
              <a:t/>
            </a:r>
            <a:br>
              <a:rPr lang="ru-RU" sz="1800" dirty="0">
                <a:solidFill>
                  <a:schemeClr val="bg1"/>
                </a:solidFill>
                <a:latin typeface="Times New Roman" panose="02020603050405020304" pitchFamily="18" charset="0"/>
                <a:cs typeface="Times New Roman" panose="02020603050405020304" pitchFamily="18" charset="0"/>
              </a:rPr>
            </a:br>
            <a:r>
              <a:rPr lang="ru-RU" sz="1800" dirty="0">
                <a:solidFill>
                  <a:schemeClr val="bg1"/>
                </a:solidFill>
                <a:latin typeface="Times New Roman" panose="02020603050405020304" pitchFamily="18" charset="0"/>
                <a:cs typeface="Times New Roman" panose="02020603050405020304" pitchFamily="18" charset="0"/>
              </a:rPr>
              <a:t/>
            </a:r>
            <a:br>
              <a:rPr lang="ru-RU" sz="1800" dirty="0">
                <a:solidFill>
                  <a:schemeClr val="bg1"/>
                </a:solidFill>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897484999"/>
              </p:ext>
            </p:extLst>
          </p:nvPr>
        </p:nvGraphicFramePr>
        <p:xfrm>
          <a:off x="539552" y="1700808"/>
          <a:ext cx="806489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012181" y="56934"/>
            <a:ext cx="7237412" cy="836761"/>
          </a:xfrm>
        </p:spPr>
        <p:txBody>
          <a:bodyPr/>
          <a:lstStyle/>
          <a:p>
            <a:r>
              <a:rPr lang="ru-RU" altLang="ru-RU" sz="2400" b="1" dirty="0" smtClean="0">
                <a:ln>
                  <a:noFill/>
                </a:ln>
                <a:solidFill>
                  <a:srgbClr val="FF0000"/>
                </a:solidFill>
                <a:latin typeface="Times New Roman" pitchFamily="18" charset="0"/>
              </a:rPr>
              <a:t>Муниципальное образование «</a:t>
            </a:r>
            <a:r>
              <a:rPr lang="ru-RU" altLang="ru-RU" sz="2400" b="1" dirty="0" err="1" smtClean="0">
                <a:ln>
                  <a:noFill/>
                </a:ln>
                <a:solidFill>
                  <a:srgbClr val="FF0000"/>
                </a:solidFill>
                <a:latin typeface="Times New Roman" pitchFamily="18" charset="0"/>
              </a:rPr>
              <a:t>Угранский</a:t>
            </a:r>
            <a:r>
              <a:rPr lang="ru-RU" altLang="ru-RU" sz="2400" b="1" dirty="0" smtClean="0">
                <a:ln>
                  <a:noFill/>
                </a:ln>
                <a:solidFill>
                  <a:srgbClr val="FF0000"/>
                </a:solidFill>
                <a:latin typeface="Times New Roman" pitchFamily="18" charset="0"/>
              </a:rPr>
              <a:t> район» Смоленской области</a:t>
            </a:r>
          </a:p>
        </p:txBody>
      </p:sp>
      <p:sp>
        <p:nvSpPr>
          <p:cNvPr id="98307" name="Rectangle 3"/>
          <p:cNvSpPr>
            <a:spLocks noGrp="1" noChangeArrowheads="1"/>
          </p:cNvSpPr>
          <p:nvPr>
            <p:ph type="body" idx="1"/>
          </p:nvPr>
        </p:nvSpPr>
        <p:spPr>
          <a:xfrm>
            <a:off x="395536" y="5323937"/>
            <a:ext cx="7847012" cy="1512168"/>
          </a:xfrm>
        </p:spPr>
        <p:txBody>
          <a:bodyPr rtlCol="0">
            <a:normAutofit/>
          </a:bodyPr>
          <a:lstStyle/>
          <a:p>
            <a:pPr marL="0" indent="0" fontAlgn="auto">
              <a:lnSpc>
                <a:spcPct val="80000"/>
              </a:lnSpc>
              <a:buClr>
                <a:schemeClr val="accent1">
                  <a:lumMod val="75000"/>
                </a:schemeClr>
              </a:buClr>
              <a:buFont typeface="Arial"/>
              <a:buNone/>
              <a:defRPr/>
            </a:pPr>
            <a:r>
              <a:rPr lang="ru-RU" altLang="ru-RU" sz="1400" i="1" dirty="0" smtClean="0">
                <a:latin typeface="Times New Roman" panose="02020603050405020304" pitchFamily="18" charset="0"/>
                <a:cs typeface="Times New Roman" panose="02020603050405020304" pitchFamily="18" charset="0"/>
              </a:rPr>
              <a:t>1</a:t>
            </a:r>
            <a:r>
              <a:rPr lang="ru-RU" altLang="ru-RU" sz="1400" i="1" dirty="0">
                <a:latin typeface="Times New Roman" panose="02020603050405020304" pitchFamily="18" charset="0"/>
                <a:cs typeface="Times New Roman" panose="02020603050405020304" pitchFamily="18" charset="0"/>
              </a:rPr>
              <a:t>.  Территория муниципального района составляет  </a:t>
            </a:r>
            <a:r>
              <a:rPr lang="ru-RU" altLang="ru-RU" sz="1400" i="1" dirty="0" smtClean="0">
                <a:latin typeface="Times New Roman" panose="02020603050405020304" pitchFamily="18" charset="0"/>
                <a:cs typeface="Times New Roman" panose="02020603050405020304" pitchFamily="18" charset="0"/>
              </a:rPr>
              <a:t>2 900,0 </a:t>
            </a:r>
            <a:r>
              <a:rPr lang="ru-RU" altLang="ru-RU" sz="1400" i="1" dirty="0">
                <a:latin typeface="Times New Roman" panose="02020603050405020304" pitchFamily="18" charset="0"/>
                <a:cs typeface="Times New Roman" panose="02020603050405020304" pitchFamily="18" charset="0"/>
              </a:rPr>
              <a:t>квадратных </a:t>
            </a:r>
            <a:r>
              <a:rPr lang="ru-RU" altLang="ru-RU" sz="1400" i="1" dirty="0" smtClean="0">
                <a:latin typeface="Times New Roman" panose="02020603050405020304" pitchFamily="18" charset="0"/>
                <a:cs typeface="Times New Roman" panose="02020603050405020304" pitchFamily="18" charset="0"/>
              </a:rPr>
              <a:t>километров</a:t>
            </a:r>
            <a:r>
              <a:rPr lang="ru-RU" altLang="ru-RU" sz="1400" i="1" dirty="0">
                <a:latin typeface="Times New Roman" panose="02020603050405020304" pitchFamily="18" charset="0"/>
                <a:cs typeface="Times New Roman" panose="02020603050405020304" pitchFamily="18" charset="0"/>
              </a:rPr>
              <a:t>. </a:t>
            </a:r>
          </a:p>
          <a:p>
            <a:pPr marL="0" indent="0" fontAlgn="auto">
              <a:lnSpc>
                <a:spcPct val="80000"/>
              </a:lnSpc>
              <a:buClr>
                <a:schemeClr val="accent1">
                  <a:lumMod val="75000"/>
                </a:schemeClr>
              </a:buClr>
              <a:buFont typeface="Arial"/>
              <a:buNone/>
              <a:defRPr/>
            </a:pPr>
            <a:r>
              <a:rPr lang="ru-RU" altLang="ru-RU" sz="1400" i="1" dirty="0">
                <a:latin typeface="Times New Roman" panose="02020603050405020304" pitchFamily="18" charset="0"/>
                <a:cs typeface="Times New Roman" panose="02020603050405020304" pitchFamily="18" charset="0"/>
              </a:rPr>
              <a:t>2. Территорию муниципального района -</a:t>
            </a:r>
            <a:r>
              <a:rPr lang="ru-RU" altLang="ru-RU" sz="1400" i="1" dirty="0" smtClean="0">
                <a:latin typeface="Times New Roman" panose="02020603050405020304" pitchFamily="18" charset="0"/>
                <a:cs typeface="Times New Roman" panose="02020603050405020304" pitchFamily="18" charset="0"/>
              </a:rPr>
              <a:t> </a:t>
            </a:r>
            <a:r>
              <a:rPr lang="ru-RU" altLang="ru-RU" sz="1400" i="1" dirty="0">
                <a:latin typeface="Times New Roman" panose="02020603050405020304" pitchFamily="18" charset="0"/>
                <a:cs typeface="Times New Roman" panose="02020603050405020304" pitchFamily="18" charset="0"/>
              </a:rPr>
              <a:t>исторически сложившиеся земли населенных пунктов, прилегающие к ним земли общего пользования, территории природопользования населения, рекреационные земли, земли для развития поселений</a:t>
            </a:r>
            <a:r>
              <a:rPr lang="ru-RU" altLang="ru-RU" sz="1400" i="1" dirty="0" smtClean="0">
                <a:latin typeface="Times New Roman" panose="02020603050405020304" pitchFamily="18" charset="0"/>
                <a:cs typeface="Times New Roman" panose="02020603050405020304" pitchFamily="18" charset="0"/>
              </a:rPr>
              <a:t>., административный центр с. Угра</a:t>
            </a:r>
          </a:p>
          <a:p>
            <a:pPr marL="0" indent="0" fontAlgn="auto">
              <a:lnSpc>
                <a:spcPct val="80000"/>
              </a:lnSpc>
              <a:buClr>
                <a:schemeClr val="accent1">
                  <a:lumMod val="75000"/>
                </a:schemeClr>
              </a:buClr>
              <a:buFont typeface="Arial"/>
              <a:buNone/>
              <a:defRPr/>
            </a:pPr>
            <a:r>
              <a:rPr lang="ru-RU" altLang="ru-RU" sz="1400" i="1" dirty="0" smtClean="0">
                <a:latin typeface="Times New Roman" panose="02020603050405020304" pitchFamily="18" charset="0"/>
                <a:cs typeface="Times New Roman" panose="02020603050405020304" pitchFamily="18" charset="0"/>
              </a:rPr>
              <a:t>3. В </a:t>
            </a:r>
            <a:r>
              <a:rPr lang="ru-RU" altLang="ru-RU" sz="1400" i="1" dirty="0">
                <a:latin typeface="Times New Roman" panose="02020603050405020304" pitchFamily="18" charset="0"/>
                <a:cs typeface="Times New Roman" panose="02020603050405020304" pitchFamily="18" charset="0"/>
              </a:rPr>
              <a:t>состав </a:t>
            </a:r>
            <a:r>
              <a:rPr lang="ru-RU" altLang="ru-RU" sz="1400" i="1" dirty="0" smtClean="0">
                <a:latin typeface="Times New Roman" panose="02020603050405020304" pitchFamily="18" charset="0"/>
                <a:cs typeface="Times New Roman" panose="02020603050405020304" pitchFamily="18" charset="0"/>
              </a:rPr>
              <a:t>входят </a:t>
            </a:r>
            <a:r>
              <a:rPr lang="ru-RU" altLang="ru-RU" sz="1400" i="1" dirty="0">
                <a:latin typeface="Times New Roman" panose="02020603050405020304" pitchFamily="18" charset="0"/>
                <a:cs typeface="Times New Roman" panose="02020603050405020304" pitchFamily="18" charset="0"/>
              </a:rPr>
              <a:t>17 муниципальных </a:t>
            </a:r>
            <a:r>
              <a:rPr lang="ru-RU" altLang="ru-RU" sz="1400" i="1" dirty="0" smtClean="0">
                <a:latin typeface="Times New Roman" panose="02020603050405020304" pitchFamily="18" charset="0"/>
                <a:cs typeface="Times New Roman" panose="02020603050405020304" pitchFamily="18" charset="0"/>
              </a:rPr>
              <a:t>образований</a:t>
            </a:r>
            <a:endParaRPr lang="ru-RU" altLang="ru-RU" sz="1400" i="1" dirty="0">
              <a:latin typeface="Times New Roman" panose="02020603050405020304" pitchFamily="18" charset="0"/>
              <a:cs typeface="Times New Roman" panose="02020603050405020304" pitchFamily="18" charset="0"/>
            </a:endParaRPr>
          </a:p>
        </p:txBody>
      </p:sp>
      <p:pic>
        <p:nvPicPr>
          <p:cNvPr id="5" name="Picture 2" descr="D:\карты и схемы\карты районов Смоленской области\карты районов\Угра2.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sharpenSoften amount="25000"/>
                    </a14:imgEffect>
                    <a14:imgEffect>
                      <a14:colorTemperature colorTemp="88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764704"/>
            <a:ext cx="8784976" cy="4609790"/>
          </a:xfrm>
          <a:prstGeom prst="rect">
            <a:avLst/>
          </a:prstGeom>
          <a:noFill/>
          <a:effectLst>
            <a:glow rad="228600">
              <a:srgbClr val="C0504D">
                <a:satMod val="175000"/>
                <a:alpha val="40000"/>
              </a:srgbClr>
            </a:glow>
            <a:innerShdw blurRad="114300">
              <a:prstClr val="black"/>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0" y="277813"/>
            <a:ext cx="8229600" cy="1139825"/>
          </a:xfrm>
        </p:spPr>
        <p:txBody>
          <a:bodyPr/>
          <a:lstStyle/>
          <a:p>
            <a:r>
              <a:rPr lang="ru-RU" sz="2900" smtClean="0">
                <a:ln>
                  <a:noFill/>
                </a:ln>
                <a:solidFill>
                  <a:srgbClr val="FF0000"/>
                </a:solidFill>
              </a:rPr>
              <a:t> </a:t>
            </a:r>
            <a:r>
              <a:rPr lang="ru-RU" sz="2500" b="1" smtClean="0">
                <a:ln>
                  <a:noFill/>
                </a:ln>
                <a:solidFill>
                  <a:srgbClr val="FF0000"/>
                </a:solidFill>
                <a:latin typeface="Times New Roman" pitchFamily="18" charset="0"/>
                <a:cs typeface="Times New Roman" pitchFamily="18" charset="0"/>
              </a:rPr>
              <a:t>Какие  налоги уплачивают в местный бюджет граждане муниципального образования?</a:t>
            </a:r>
          </a:p>
        </p:txBody>
      </p:sp>
      <p:sp>
        <p:nvSpPr>
          <p:cNvPr id="21507" name="Rectangle 3"/>
          <p:cNvSpPr>
            <a:spLocks noGrp="1" noChangeArrowheads="1"/>
          </p:cNvSpPr>
          <p:nvPr>
            <p:ph sz="half" idx="4294967295"/>
          </p:nvPr>
        </p:nvSpPr>
        <p:spPr>
          <a:xfrm>
            <a:off x="0" y="1557338"/>
            <a:ext cx="5003800" cy="4895850"/>
          </a:xfrm>
          <a:effectLst/>
        </p:spPr>
        <p:txBody>
          <a:bodyPr rtlCol="0">
            <a:normAutofit/>
          </a:bodyPr>
          <a:lstStyle/>
          <a:p>
            <a:pPr fontAlgn="auto">
              <a:lnSpc>
                <a:spcPct val="80000"/>
              </a:lnSpc>
              <a:buClr>
                <a:schemeClr val="accent1">
                  <a:lumMod val="75000"/>
                </a:schemeClr>
              </a:buClr>
              <a:buFont typeface="Wingdings" panose="05000000000000000000" pitchFamily="2" charset="2"/>
              <a:buNone/>
              <a:defRPr/>
            </a:pPr>
            <a:r>
              <a:rPr lang="ru-RU" sz="2900" dirty="0"/>
              <a:t> </a:t>
            </a:r>
            <a:r>
              <a:rPr lang="ru-RU" sz="1600" b="1" i="1" dirty="0">
                <a:solidFill>
                  <a:srgbClr val="000000"/>
                </a:solidFill>
                <a:latin typeface="Times New Roman" panose="02020603050405020304" pitchFamily="18" charset="0"/>
                <a:cs typeface="Times New Roman" panose="02020603050405020304" pitchFamily="18" charset="0"/>
              </a:rPr>
              <a:t>Налог на доходы </a:t>
            </a:r>
          </a:p>
          <a:p>
            <a:pPr fontAlgn="auto">
              <a:lnSpc>
                <a:spcPct val="80000"/>
              </a:lnSpc>
              <a:buClr>
                <a:schemeClr val="accent1">
                  <a:lumMod val="75000"/>
                </a:schemeClr>
              </a:buClr>
              <a:buFont typeface="Wingdings" panose="05000000000000000000" pitchFamily="2" charset="2"/>
              <a:buNone/>
              <a:defRPr/>
            </a:pPr>
            <a:r>
              <a:rPr lang="ru-RU" sz="1600" b="1" i="1" dirty="0">
                <a:solidFill>
                  <a:srgbClr val="000000"/>
                </a:solidFill>
                <a:latin typeface="Times New Roman" panose="02020603050405020304" pitchFamily="18" charset="0"/>
                <a:cs typeface="Times New Roman" panose="02020603050405020304" pitchFamily="18" charset="0"/>
              </a:rPr>
              <a:t>физических лиц </a:t>
            </a:r>
          </a:p>
          <a:p>
            <a:pPr fontAlgn="auto">
              <a:lnSpc>
                <a:spcPct val="80000"/>
              </a:lnSpc>
              <a:buClr>
                <a:schemeClr val="accent1">
                  <a:lumMod val="75000"/>
                </a:schemeClr>
              </a:buClr>
              <a:buFont typeface="Wingdings" panose="05000000000000000000" pitchFamily="2" charset="2"/>
              <a:buNone/>
              <a:defRPr/>
            </a:pPr>
            <a:r>
              <a:rPr lang="ru-RU" sz="1600" b="1" i="1" dirty="0">
                <a:solidFill>
                  <a:srgbClr val="000000"/>
                </a:solidFill>
                <a:latin typeface="Times New Roman" panose="02020603050405020304" pitchFamily="18" charset="0"/>
                <a:cs typeface="Times New Roman" panose="02020603050405020304" pitchFamily="18" charset="0"/>
              </a:rPr>
              <a:t>( Глава 23 </a:t>
            </a:r>
          </a:p>
          <a:p>
            <a:pPr fontAlgn="auto">
              <a:lnSpc>
                <a:spcPct val="80000"/>
              </a:lnSpc>
              <a:buClr>
                <a:schemeClr val="accent1">
                  <a:lumMod val="75000"/>
                </a:schemeClr>
              </a:buClr>
              <a:buFont typeface="Wingdings" panose="05000000000000000000" pitchFamily="2" charset="2"/>
              <a:buNone/>
              <a:defRPr/>
            </a:pPr>
            <a:r>
              <a:rPr lang="ru-RU" sz="1600" b="1" i="1" dirty="0">
                <a:solidFill>
                  <a:srgbClr val="000000"/>
                </a:solidFill>
                <a:latin typeface="Times New Roman" panose="02020603050405020304" pitchFamily="18" charset="0"/>
                <a:cs typeface="Times New Roman" panose="02020603050405020304" pitchFamily="18" charset="0"/>
              </a:rPr>
              <a:t>Налогового кодекса </a:t>
            </a:r>
          </a:p>
          <a:p>
            <a:pPr fontAlgn="auto">
              <a:lnSpc>
                <a:spcPct val="80000"/>
              </a:lnSpc>
              <a:buClr>
                <a:schemeClr val="accent1">
                  <a:lumMod val="75000"/>
                </a:schemeClr>
              </a:buClr>
              <a:buFont typeface="Wingdings" panose="05000000000000000000" pitchFamily="2" charset="2"/>
              <a:buNone/>
              <a:defRPr/>
            </a:pPr>
            <a:r>
              <a:rPr lang="ru-RU" sz="1600" b="1" i="1" dirty="0">
                <a:solidFill>
                  <a:srgbClr val="000000"/>
                </a:solidFill>
                <a:latin typeface="Times New Roman" panose="02020603050405020304" pitchFamily="18" charset="0"/>
                <a:cs typeface="Times New Roman" panose="02020603050405020304" pitchFamily="18" charset="0"/>
              </a:rPr>
              <a:t>Российской федерации)</a:t>
            </a:r>
          </a:p>
          <a:p>
            <a:pPr fontAlgn="auto">
              <a:lnSpc>
                <a:spcPct val="80000"/>
              </a:lnSpc>
              <a:buClr>
                <a:schemeClr val="accent1">
                  <a:lumMod val="75000"/>
                </a:schemeClr>
              </a:buClr>
              <a:buFont typeface="Wingdings" panose="05000000000000000000" pitchFamily="2" charset="2"/>
              <a:buNone/>
              <a:defRPr/>
            </a:pPr>
            <a:endParaRPr lang="ru-RU" sz="1600" b="1" dirty="0">
              <a:solidFill>
                <a:srgbClr val="000000"/>
              </a:solidFill>
              <a:effectLst>
                <a:outerShdw blurRad="38100" dist="38100" dir="2700000" algn="tl">
                  <a:srgbClr val="FFFFFF"/>
                </a:outerShdw>
              </a:effectLst>
            </a:endParaRPr>
          </a:p>
          <a:p>
            <a:pPr fontAlgn="auto">
              <a:lnSpc>
                <a:spcPct val="80000"/>
              </a:lnSpc>
              <a:buClr>
                <a:schemeClr val="accent1">
                  <a:lumMod val="75000"/>
                </a:schemeClr>
              </a:buClr>
              <a:buFont typeface="Wingdings" panose="05000000000000000000" pitchFamily="2" charset="2"/>
              <a:buNone/>
              <a:defRPr/>
            </a:pPr>
            <a:r>
              <a:rPr lang="ru-RU" sz="1600" b="1" dirty="0">
                <a:solidFill>
                  <a:srgbClr val="009900"/>
                </a:solidFill>
              </a:rPr>
              <a:t> </a:t>
            </a:r>
            <a:endParaRPr lang="ru-RU" sz="1600" b="1" dirty="0">
              <a:solidFill>
                <a:srgbClr val="FF0000"/>
              </a:solidFill>
            </a:endParaRPr>
          </a:p>
          <a:p>
            <a:pPr fontAlgn="auto">
              <a:lnSpc>
                <a:spcPct val="80000"/>
              </a:lnSpc>
              <a:buClr>
                <a:schemeClr val="accent1">
                  <a:lumMod val="75000"/>
                </a:schemeClr>
              </a:buClr>
              <a:buFont typeface="Wingdings" panose="05000000000000000000" pitchFamily="2" charset="2"/>
              <a:buNone/>
              <a:defRPr/>
            </a:pPr>
            <a:r>
              <a:rPr lang="ru-RU" sz="1500" b="1" dirty="0">
                <a:solidFill>
                  <a:srgbClr val="FF0000"/>
                </a:solidFill>
                <a:latin typeface="Times New Roman" panose="02020603050405020304" pitchFamily="18" charset="0"/>
                <a:cs typeface="Times New Roman" panose="02020603050405020304" pitchFamily="18" charset="0"/>
              </a:rPr>
              <a:t>Ставка  налога 13%</a:t>
            </a:r>
          </a:p>
          <a:p>
            <a:pPr fontAlgn="auto">
              <a:lnSpc>
                <a:spcPct val="80000"/>
              </a:lnSpc>
              <a:buClr>
                <a:schemeClr val="accent1">
                  <a:lumMod val="75000"/>
                </a:schemeClr>
              </a:buClr>
              <a:buFont typeface="Wingdings" panose="05000000000000000000" pitchFamily="2" charset="2"/>
              <a:buNone/>
              <a:defRPr/>
            </a:pPr>
            <a:r>
              <a:rPr lang="ru-RU" sz="1500" dirty="0">
                <a:latin typeface="Times New Roman" panose="02020603050405020304" pitchFamily="18" charset="0"/>
                <a:cs typeface="Times New Roman" panose="02020603050405020304" pitchFamily="18" charset="0"/>
              </a:rPr>
              <a:t> </a:t>
            </a:r>
            <a:r>
              <a:rPr lang="ru-RU" sz="1500"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В отдельных случаях:</a:t>
            </a:r>
          </a:p>
          <a:p>
            <a:pPr fontAlgn="auto">
              <a:lnSpc>
                <a:spcPct val="80000"/>
              </a:lnSpc>
              <a:buClr>
                <a:schemeClr val="accent1">
                  <a:lumMod val="75000"/>
                </a:schemeClr>
              </a:buClr>
              <a:buFont typeface="Wingdings" panose="05000000000000000000" pitchFamily="2" charset="2"/>
              <a:buNone/>
              <a:defRPr/>
            </a:pPr>
            <a:r>
              <a:rPr lang="ru-RU" sz="1800"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9%</a:t>
            </a:r>
            <a:r>
              <a:rPr lang="ru-RU" sz="1500"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в отношении доходов от долевого  участия в деятельности организаций, полученных в виде дивидендов;</a:t>
            </a:r>
          </a:p>
          <a:p>
            <a:pPr fontAlgn="auto">
              <a:lnSpc>
                <a:spcPct val="80000"/>
              </a:lnSpc>
              <a:buClr>
                <a:schemeClr val="accent1">
                  <a:lumMod val="75000"/>
                </a:schemeClr>
              </a:buClr>
              <a:buFont typeface="Wingdings" panose="05000000000000000000" pitchFamily="2" charset="2"/>
              <a:buNone/>
              <a:defRPr/>
            </a:pPr>
            <a:r>
              <a:rPr lang="ru-RU" sz="1500"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30%- в  отношении всех доходов, получаемых физическими лицами- иностранными гражданами;</a:t>
            </a:r>
          </a:p>
          <a:p>
            <a:pPr fontAlgn="auto">
              <a:lnSpc>
                <a:spcPct val="80000"/>
              </a:lnSpc>
              <a:buClr>
                <a:schemeClr val="accent1">
                  <a:lumMod val="75000"/>
                </a:schemeClr>
              </a:buClr>
              <a:buFont typeface="Wingdings" panose="05000000000000000000" pitchFamily="2" charset="2"/>
              <a:buNone/>
              <a:defRPr/>
            </a:pPr>
            <a:r>
              <a:rPr lang="ru-RU" sz="1500"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35%- в отношении стоимости полученных выигрышей и призов</a:t>
            </a:r>
          </a:p>
        </p:txBody>
      </p:sp>
      <p:sp>
        <p:nvSpPr>
          <p:cNvPr id="21508" name="Rectangle 10"/>
          <p:cNvSpPr>
            <a:spLocks noGrp="1" noChangeArrowheads="1"/>
          </p:cNvSpPr>
          <p:nvPr>
            <p:ph sz="half" idx="4294967295"/>
          </p:nvPr>
        </p:nvSpPr>
        <p:spPr>
          <a:xfrm>
            <a:off x="4859338" y="1557338"/>
            <a:ext cx="4284662" cy="5111750"/>
          </a:xfrm>
        </p:spPr>
        <p:txBody>
          <a:bodyPr rtlCol="0">
            <a:normAutofit fontScale="92500" lnSpcReduction="10000"/>
          </a:bodyPr>
          <a:lstStyle/>
          <a:p>
            <a:pPr fontAlgn="auto">
              <a:lnSpc>
                <a:spcPct val="90000"/>
              </a:lnSpc>
              <a:buClr>
                <a:schemeClr val="accent1">
                  <a:lumMod val="75000"/>
                </a:schemeClr>
              </a:buClr>
              <a:buFont typeface="Wingdings" panose="05000000000000000000" pitchFamily="2" charset="2"/>
              <a:buNone/>
              <a:defRPr/>
            </a:pPr>
            <a:r>
              <a:rPr lang="ru-RU" sz="2500" dirty="0">
                <a:solidFill>
                  <a:srgbClr val="009900"/>
                </a:solidFill>
              </a:rPr>
              <a:t> </a:t>
            </a:r>
          </a:p>
          <a:p>
            <a:pPr fontAlgn="auto">
              <a:lnSpc>
                <a:spcPct val="90000"/>
              </a:lnSpc>
              <a:buClr>
                <a:schemeClr val="accent1">
                  <a:lumMod val="75000"/>
                </a:schemeClr>
              </a:buClr>
              <a:buFont typeface="Wingdings" panose="05000000000000000000" pitchFamily="2" charset="2"/>
              <a:buNone/>
              <a:defRPr/>
            </a:pPr>
            <a:endParaRPr lang="ru-RU" sz="1800" b="1" dirty="0">
              <a:solidFill>
                <a:srgbClr val="009900"/>
              </a:solidFill>
            </a:endParaRPr>
          </a:p>
          <a:p>
            <a:pPr fontAlgn="auto">
              <a:lnSpc>
                <a:spcPct val="90000"/>
              </a:lnSpc>
              <a:buClr>
                <a:schemeClr val="accent1">
                  <a:lumMod val="75000"/>
                </a:schemeClr>
              </a:buClr>
              <a:buFont typeface="Wingdings" panose="05000000000000000000" pitchFamily="2" charset="2"/>
              <a:buNone/>
              <a:defRPr/>
            </a:pPr>
            <a:r>
              <a:rPr lang="ru-RU" sz="1900" b="1" i="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Предоставление</a:t>
            </a:r>
          </a:p>
          <a:p>
            <a:pPr fontAlgn="auto">
              <a:lnSpc>
                <a:spcPct val="90000"/>
              </a:lnSpc>
              <a:buClr>
                <a:schemeClr val="accent1">
                  <a:lumMod val="75000"/>
                </a:schemeClr>
              </a:buClr>
              <a:buFont typeface="Wingdings" panose="05000000000000000000" pitchFamily="2" charset="2"/>
              <a:buNone/>
              <a:defRPr/>
            </a:pPr>
            <a:r>
              <a:rPr lang="ru-RU" sz="1900" b="1" i="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налоговых</a:t>
            </a:r>
            <a:r>
              <a:rPr lang="ru-RU" sz="1900" b="1" i="1" dirty="0">
                <a:solidFill>
                  <a:srgbClr val="009900"/>
                </a:solidFill>
                <a:latin typeface="Times New Roman" panose="02020603050405020304" pitchFamily="18" charset="0"/>
                <a:cs typeface="Times New Roman" panose="02020603050405020304" pitchFamily="18" charset="0"/>
              </a:rPr>
              <a:t> </a:t>
            </a:r>
            <a:r>
              <a:rPr lang="ru-RU" sz="1900" b="1" i="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вычетов</a:t>
            </a:r>
          </a:p>
          <a:p>
            <a:pPr fontAlgn="auto">
              <a:lnSpc>
                <a:spcPct val="90000"/>
              </a:lnSpc>
              <a:buClr>
                <a:schemeClr val="accent1">
                  <a:lumMod val="75000"/>
                </a:schemeClr>
              </a:buClr>
              <a:buFont typeface="Wingdings" panose="05000000000000000000" pitchFamily="2" charset="2"/>
              <a:buNone/>
              <a:defRPr/>
            </a:pPr>
            <a:endParaRPr lang="ru-RU" sz="1800" b="1" dirty="0">
              <a:solidFill>
                <a:srgbClr val="009900"/>
              </a:solidFill>
            </a:endParaRPr>
          </a:p>
          <a:p>
            <a:pPr fontAlgn="auto">
              <a:lnSpc>
                <a:spcPct val="90000"/>
              </a:lnSpc>
              <a:buClr>
                <a:schemeClr val="accent1">
                  <a:lumMod val="75000"/>
                </a:schemeClr>
              </a:buClr>
              <a:buFont typeface="Wingdings" panose="05000000000000000000" pitchFamily="2" charset="2"/>
              <a:buNone/>
              <a:defRPr/>
            </a:pPr>
            <a:endParaRPr lang="ru-RU" sz="1800" b="1" dirty="0">
              <a:solidFill>
                <a:srgbClr val="009900"/>
              </a:solidFill>
            </a:endParaRPr>
          </a:p>
          <a:p>
            <a:pPr fontAlgn="auto">
              <a:lnSpc>
                <a:spcPct val="90000"/>
              </a:lnSpc>
              <a:buClr>
                <a:schemeClr val="accent1">
                  <a:lumMod val="75000"/>
                </a:schemeClr>
              </a:buClr>
              <a:buFont typeface="Wingdings" panose="05000000000000000000" pitchFamily="2" charset="2"/>
              <a:buNone/>
              <a:defRPr/>
            </a:pPr>
            <a:r>
              <a:rPr lang="ru-RU" sz="1800" b="1" dirty="0">
                <a:solidFill>
                  <a:srgbClr val="009900"/>
                </a:solidFill>
              </a:rPr>
              <a:t> </a:t>
            </a:r>
          </a:p>
          <a:p>
            <a:pPr fontAlgn="auto">
              <a:lnSpc>
                <a:spcPct val="90000"/>
              </a:lnSpc>
              <a:buClr>
                <a:schemeClr val="accent1">
                  <a:lumMod val="75000"/>
                </a:schemeClr>
              </a:buClr>
              <a:buFont typeface="Wingdings" panose="05000000000000000000" pitchFamily="2" charset="2"/>
              <a:buNone/>
              <a:defRPr/>
            </a:pPr>
            <a:r>
              <a:rPr lang="ru-RU" sz="1500" b="1" dirty="0">
                <a:solidFill>
                  <a:srgbClr val="FF0000"/>
                </a:solidFill>
                <a:latin typeface="Times New Roman" panose="02020603050405020304" pitchFamily="18" charset="0"/>
                <a:cs typeface="Times New Roman" panose="02020603050405020304" pitchFamily="18" charset="0"/>
              </a:rPr>
              <a:t>Социальные</a:t>
            </a:r>
            <a:r>
              <a:rPr lang="ru-RU" sz="1500" b="1" dirty="0">
                <a:latin typeface="Times New Roman" panose="02020603050405020304" pitchFamily="18" charset="0"/>
                <a:cs typeface="Times New Roman" panose="02020603050405020304" pitchFamily="18" charset="0"/>
              </a:rPr>
              <a:t> </a:t>
            </a:r>
            <a:r>
              <a:rPr lang="ru-RU" sz="15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в сумме,  уплаченной: за обучение, на лечение, дополнительных страховых взносов на накопительную часть трудовой  пенсии.</a:t>
            </a:r>
          </a:p>
          <a:p>
            <a:pPr fontAlgn="auto">
              <a:lnSpc>
                <a:spcPct val="90000"/>
              </a:lnSpc>
              <a:buClr>
                <a:schemeClr val="accent1">
                  <a:lumMod val="75000"/>
                </a:schemeClr>
              </a:buClr>
              <a:buFont typeface="Wingdings" panose="05000000000000000000" pitchFamily="2" charset="2"/>
              <a:buNone/>
              <a:defRPr/>
            </a:pPr>
            <a:r>
              <a:rPr lang="ru-RU" sz="1500" b="1" dirty="0">
                <a:latin typeface="Times New Roman" panose="02020603050405020304" pitchFamily="18" charset="0"/>
                <a:cs typeface="Times New Roman" panose="02020603050405020304" pitchFamily="18" charset="0"/>
              </a:rPr>
              <a:t> </a:t>
            </a:r>
            <a:r>
              <a:rPr lang="ru-RU" sz="1500" b="1" dirty="0">
                <a:solidFill>
                  <a:srgbClr val="FF0000"/>
                </a:solidFill>
                <a:latin typeface="Times New Roman" panose="02020603050405020304" pitchFamily="18" charset="0"/>
                <a:cs typeface="Times New Roman" panose="02020603050405020304" pitchFamily="18" charset="0"/>
              </a:rPr>
              <a:t>Стандартные</a:t>
            </a:r>
            <a:r>
              <a:rPr lang="ru-RU" sz="1500" b="1" dirty="0">
                <a:latin typeface="Times New Roman" panose="02020603050405020304" pitchFamily="18" charset="0"/>
                <a:cs typeface="Times New Roman" panose="02020603050405020304" pitchFamily="18" charset="0"/>
              </a:rPr>
              <a:t>, </a:t>
            </a:r>
            <a:r>
              <a:rPr lang="ru-RU" sz="15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в том числе на </a:t>
            </a:r>
          </a:p>
          <a:p>
            <a:pPr fontAlgn="auto">
              <a:lnSpc>
                <a:spcPct val="90000"/>
              </a:lnSpc>
              <a:buClr>
                <a:schemeClr val="accent1">
                  <a:lumMod val="75000"/>
                </a:schemeClr>
              </a:buClr>
              <a:buFont typeface="Wingdings" panose="05000000000000000000" pitchFamily="2" charset="2"/>
              <a:buNone/>
              <a:defRPr/>
            </a:pPr>
            <a:r>
              <a:rPr lang="ru-RU" sz="15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детей.</a:t>
            </a:r>
          </a:p>
          <a:p>
            <a:pPr fontAlgn="auto">
              <a:lnSpc>
                <a:spcPct val="90000"/>
              </a:lnSpc>
              <a:buClr>
                <a:schemeClr val="accent1">
                  <a:lumMod val="75000"/>
                </a:schemeClr>
              </a:buClr>
              <a:buFont typeface="Wingdings" panose="05000000000000000000" pitchFamily="2" charset="2"/>
              <a:buNone/>
              <a:defRPr/>
            </a:pPr>
            <a:r>
              <a:rPr lang="ru-RU" sz="1500" b="1" dirty="0">
                <a:solidFill>
                  <a:srgbClr val="FF0000"/>
                </a:solidFill>
                <a:latin typeface="Times New Roman" panose="02020603050405020304" pitchFamily="18" charset="0"/>
                <a:cs typeface="Times New Roman" panose="02020603050405020304" pitchFamily="18" charset="0"/>
              </a:rPr>
              <a:t> Профессиональные</a:t>
            </a:r>
            <a:r>
              <a:rPr lang="ru-RU" sz="15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в том числе для  нотариусов, адвокатов, лиц, получающих авторские  вознаграждения.</a:t>
            </a:r>
          </a:p>
          <a:p>
            <a:pPr fontAlgn="auto">
              <a:lnSpc>
                <a:spcPct val="90000"/>
              </a:lnSpc>
              <a:buClr>
                <a:schemeClr val="accent1">
                  <a:lumMod val="75000"/>
                </a:schemeClr>
              </a:buClr>
              <a:buFont typeface="Wingdings" panose="05000000000000000000" pitchFamily="2" charset="2"/>
              <a:buNone/>
              <a:defRPr/>
            </a:pPr>
            <a:r>
              <a:rPr lang="ru-RU" sz="1500" b="1" dirty="0">
                <a:latin typeface="Times New Roman" panose="02020603050405020304" pitchFamily="18" charset="0"/>
                <a:cs typeface="Times New Roman" panose="02020603050405020304" pitchFamily="18" charset="0"/>
              </a:rPr>
              <a:t> </a:t>
            </a:r>
            <a:r>
              <a:rPr lang="ru-RU" sz="1500" b="1" dirty="0">
                <a:solidFill>
                  <a:srgbClr val="FF0000"/>
                </a:solidFill>
                <a:latin typeface="Times New Roman" panose="02020603050405020304" pitchFamily="18" charset="0"/>
                <a:cs typeface="Times New Roman" panose="02020603050405020304" pitchFamily="18" charset="0"/>
              </a:rPr>
              <a:t>Имущественные</a:t>
            </a:r>
            <a:r>
              <a:rPr lang="ru-RU" sz="1500" b="1" dirty="0">
                <a:solidFill>
                  <a:srgbClr val="CC3300"/>
                </a:solidFill>
                <a:latin typeface="Times New Roman" panose="02020603050405020304" pitchFamily="18" charset="0"/>
                <a:cs typeface="Times New Roman" panose="02020603050405020304" pitchFamily="18" charset="0"/>
              </a:rPr>
              <a:t>,</a:t>
            </a:r>
            <a:r>
              <a:rPr lang="ru-RU" sz="1500" b="1" dirty="0">
                <a:latin typeface="Times New Roman" panose="02020603050405020304" pitchFamily="18" charset="0"/>
                <a:cs typeface="Times New Roman" panose="02020603050405020304" pitchFamily="18" charset="0"/>
              </a:rPr>
              <a:t> </a:t>
            </a:r>
            <a:r>
              <a:rPr lang="ru-RU" sz="15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в том числе на приобретение  жилья</a:t>
            </a:r>
            <a:r>
              <a:rPr lang="ru-RU" sz="1500" b="1" dirty="0">
                <a:latin typeface="Times New Roman" panose="02020603050405020304" pitchFamily="18" charset="0"/>
                <a:cs typeface="Times New Roman" panose="02020603050405020304" pitchFamily="18" charset="0"/>
              </a:rPr>
              <a:t>.</a:t>
            </a:r>
          </a:p>
          <a:p>
            <a:pPr fontAlgn="auto">
              <a:lnSpc>
                <a:spcPct val="90000"/>
              </a:lnSpc>
              <a:buClr>
                <a:schemeClr val="accent1">
                  <a:lumMod val="75000"/>
                </a:schemeClr>
              </a:buClr>
              <a:buFont typeface="Wingdings" panose="05000000000000000000" pitchFamily="2" charset="2"/>
              <a:buNone/>
              <a:defRPr/>
            </a:pPr>
            <a:endParaRPr lang="ru-RU" sz="1500" b="1" dirty="0"/>
          </a:p>
        </p:txBody>
      </p:sp>
      <p:sp>
        <p:nvSpPr>
          <p:cNvPr id="50180" name="AutoShape 9"/>
          <p:cNvSpPr>
            <a:spLocks noChangeArrowheads="1"/>
          </p:cNvSpPr>
          <p:nvPr/>
        </p:nvSpPr>
        <p:spPr bwMode="auto">
          <a:xfrm>
            <a:off x="2916238" y="2420938"/>
            <a:ext cx="1582737" cy="558800"/>
          </a:xfrm>
          <a:prstGeom prst="rightArrow">
            <a:avLst>
              <a:gd name="adj1" fmla="val 50000"/>
              <a:gd name="adj2" fmla="val 38631"/>
            </a:avLst>
          </a:prstGeom>
          <a:solidFill>
            <a:schemeClr val="accent1"/>
          </a:solidFill>
          <a:ln w="9525">
            <a:solidFill>
              <a:schemeClr val="tx1"/>
            </a:solidFill>
            <a:miter lim="800000"/>
            <a:headEnd/>
            <a:tailEnd/>
          </a:ln>
        </p:spPr>
        <p:txBody>
          <a:bodyPr wrap="none" anchor="ctr"/>
          <a:lstStyle/>
          <a:p>
            <a:pPr algn="ctr"/>
            <a:endParaRPr lang="ru-RU" altLang="ru-RU" sz="1600">
              <a:solidFill>
                <a:srgbClr val="CC3300"/>
              </a:solidFill>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p:cTn id="13"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15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p:cTn id="19"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15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p:cTn id="25" dur="500" fill="hold"/>
                                        <p:tgtEl>
                                          <p:spTgt spid="2150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150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p:cTn id="31" dur="500" fill="hold"/>
                                        <p:tgtEl>
                                          <p:spTgt spid="2150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150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 calcmode="lin" valueType="num">
                                      <p:cBhvr>
                                        <p:cTn id="37" dur="500" fill="hold"/>
                                        <p:tgtEl>
                                          <p:spTgt spid="21507">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2150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1507">
                                            <p:txEl>
                                              <p:pRg st="7" end="7"/>
                                            </p:txEl>
                                          </p:spTgt>
                                        </p:tgtEl>
                                        <p:attrNameLst>
                                          <p:attrName>style.visibility</p:attrName>
                                        </p:attrNameLst>
                                      </p:cBhvr>
                                      <p:to>
                                        <p:strVal val="visible"/>
                                      </p:to>
                                    </p:set>
                                    <p:anim calcmode="lin" valueType="num">
                                      <p:cBhvr>
                                        <p:cTn id="43" dur="500" fill="hold"/>
                                        <p:tgtEl>
                                          <p:spTgt spid="21507">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21507">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1507">
                                            <p:txEl>
                                              <p:pRg st="8" end="8"/>
                                            </p:txEl>
                                          </p:spTgt>
                                        </p:tgtEl>
                                        <p:attrNameLst>
                                          <p:attrName>style.visibility</p:attrName>
                                        </p:attrNameLst>
                                      </p:cBhvr>
                                      <p:to>
                                        <p:strVal val="visible"/>
                                      </p:to>
                                    </p:set>
                                    <p:anim calcmode="lin" valueType="num">
                                      <p:cBhvr>
                                        <p:cTn id="49" dur="500" fill="hold"/>
                                        <p:tgtEl>
                                          <p:spTgt spid="21507">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21507">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1507">
                                            <p:txEl>
                                              <p:pRg st="9" end="9"/>
                                            </p:txEl>
                                          </p:spTgt>
                                        </p:tgtEl>
                                        <p:attrNameLst>
                                          <p:attrName>style.visibility</p:attrName>
                                        </p:attrNameLst>
                                      </p:cBhvr>
                                      <p:to>
                                        <p:strVal val="visible"/>
                                      </p:to>
                                    </p:set>
                                    <p:anim calcmode="lin" valueType="num">
                                      <p:cBhvr>
                                        <p:cTn id="55" dur="500" fill="hold"/>
                                        <p:tgtEl>
                                          <p:spTgt spid="21507">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21507">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1507">
                                            <p:txEl>
                                              <p:pRg st="10" end="10"/>
                                            </p:txEl>
                                          </p:spTgt>
                                        </p:tgtEl>
                                        <p:attrNameLst>
                                          <p:attrName>style.visibility</p:attrName>
                                        </p:attrNameLst>
                                      </p:cBhvr>
                                      <p:to>
                                        <p:strVal val="visible"/>
                                      </p:to>
                                    </p:set>
                                    <p:anim calcmode="lin" valueType="num">
                                      <p:cBhvr>
                                        <p:cTn id="61" dur="500" fill="hold"/>
                                        <p:tgtEl>
                                          <p:spTgt spid="21507">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21507">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21507">
                                            <p:txEl>
                                              <p:pRg st="11" end="11"/>
                                            </p:txEl>
                                          </p:spTgt>
                                        </p:tgtEl>
                                        <p:attrNameLst>
                                          <p:attrName>style.visibility</p:attrName>
                                        </p:attrNameLst>
                                      </p:cBhvr>
                                      <p:to>
                                        <p:strVal val="visible"/>
                                      </p:to>
                                    </p:set>
                                    <p:anim calcmode="lin" valueType="num">
                                      <p:cBhvr>
                                        <p:cTn id="67" dur="500" fill="hold"/>
                                        <p:tgtEl>
                                          <p:spTgt spid="21507">
                                            <p:txEl>
                                              <p:pRg st="11" end="11"/>
                                            </p:txEl>
                                          </p:spTgt>
                                        </p:tgtEl>
                                        <p:attrNameLst>
                                          <p:attrName>ppt_w</p:attrName>
                                        </p:attrNameLst>
                                      </p:cBhvr>
                                      <p:tavLst>
                                        <p:tav tm="0">
                                          <p:val>
                                            <p:fltVal val="0"/>
                                          </p:val>
                                        </p:tav>
                                        <p:tav tm="100000">
                                          <p:val>
                                            <p:strVal val="#ppt_w"/>
                                          </p:val>
                                        </p:tav>
                                      </p:tavLst>
                                    </p:anim>
                                    <p:anim calcmode="lin" valueType="num">
                                      <p:cBhvr>
                                        <p:cTn id="68" dur="500" fill="hold"/>
                                        <p:tgtEl>
                                          <p:spTgt spid="21507">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21508">
                                            <p:txEl>
                                              <p:pRg st="0" end="0"/>
                                            </p:txEl>
                                          </p:spTgt>
                                        </p:tgtEl>
                                        <p:attrNameLst>
                                          <p:attrName>style.visibility</p:attrName>
                                        </p:attrNameLst>
                                      </p:cBhvr>
                                      <p:to>
                                        <p:strVal val="visible"/>
                                      </p:to>
                                    </p:set>
                                    <p:anim calcmode="lin" valueType="num">
                                      <p:cBhvr>
                                        <p:cTn id="73" dur="500" fill="hold"/>
                                        <p:tgtEl>
                                          <p:spTgt spid="21508">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150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21508">
                                            <p:txEl>
                                              <p:pRg st="2" end="2"/>
                                            </p:txEl>
                                          </p:spTgt>
                                        </p:tgtEl>
                                        <p:attrNameLst>
                                          <p:attrName>style.visibility</p:attrName>
                                        </p:attrNameLst>
                                      </p:cBhvr>
                                      <p:to>
                                        <p:strVal val="visible"/>
                                      </p:to>
                                    </p:set>
                                    <p:anim calcmode="lin" valueType="num">
                                      <p:cBhvr>
                                        <p:cTn id="79" dur="500" fill="hold"/>
                                        <p:tgtEl>
                                          <p:spTgt spid="21508">
                                            <p:txEl>
                                              <p:pRg st="2" end="2"/>
                                            </p:txEl>
                                          </p:spTgt>
                                        </p:tgtEl>
                                        <p:attrNameLst>
                                          <p:attrName>ppt_w</p:attrName>
                                        </p:attrNameLst>
                                      </p:cBhvr>
                                      <p:tavLst>
                                        <p:tav tm="0">
                                          <p:val>
                                            <p:fltVal val="0"/>
                                          </p:val>
                                        </p:tav>
                                        <p:tav tm="100000">
                                          <p:val>
                                            <p:strVal val="#ppt_w"/>
                                          </p:val>
                                        </p:tav>
                                      </p:tavLst>
                                    </p:anim>
                                    <p:anim calcmode="lin" valueType="num">
                                      <p:cBhvr>
                                        <p:cTn id="80" dur="500" fill="hold"/>
                                        <p:tgtEl>
                                          <p:spTgt spid="2150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21508">
                                            <p:txEl>
                                              <p:pRg st="3" end="3"/>
                                            </p:txEl>
                                          </p:spTgt>
                                        </p:tgtEl>
                                        <p:attrNameLst>
                                          <p:attrName>style.visibility</p:attrName>
                                        </p:attrNameLst>
                                      </p:cBhvr>
                                      <p:to>
                                        <p:strVal val="visible"/>
                                      </p:to>
                                    </p:set>
                                    <p:anim calcmode="lin" valueType="num">
                                      <p:cBhvr>
                                        <p:cTn id="85" dur="500" fill="hold"/>
                                        <p:tgtEl>
                                          <p:spTgt spid="21508">
                                            <p:txEl>
                                              <p:pRg st="3" end="3"/>
                                            </p:txEl>
                                          </p:spTgt>
                                        </p:tgtEl>
                                        <p:attrNameLst>
                                          <p:attrName>ppt_w</p:attrName>
                                        </p:attrNameLst>
                                      </p:cBhvr>
                                      <p:tavLst>
                                        <p:tav tm="0">
                                          <p:val>
                                            <p:fltVal val="0"/>
                                          </p:val>
                                        </p:tav>
                                        <p:tav tm="100000">
                                          <p:val>
                                            <p:strVal val="#ppt_w"/>
                                          </p:val>
                                        </p:tav>
                                      </p:tavLst>
                                    </p:anim>
                                    <p:anim calcmode="lin" valueType="num">
                                      <p:cBhvr>
                                        <p:cTn id="86" dur="500" fill="hold"/>
                                        <p:tgtEl>
                                          <p:spTgt spid="2150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21508">
                                            <p:txEl>
                                              <p:pRg st="6" end="6"/>
                                            </p:txEl>
                                          </p:spTgt>
                                        </p:tgtEl>
                                        <p:attrNameLst>
                                          <p:attrName>style.visibility</p:attrName>
                                        </p:attrNameLst>
                                      </p:cBhvr>
                                      <p:to>
                                        <p:strVal val="visible"/>
                                      </p:to>
                                    </p:set>
                                    <p:anim calcmode="lin" valueType="num">
                                      <p:cBhvr>
                                        <p:cTn id="91" dur="500" fill="hold"/>
                                        <p:tgtEl>
                                          <p:spTgt spid="21508">
                                            <p:txEl>
                                              <p:pRg st="6" end="6"/>
                                            </p:txEl>
                                          </p:spTgt>
                                        </p:tgtEl>
                                        <p:attrNameLst>
                                          <p:attrName>ppt_w</p:attrName>
                                        </p:attrNameLst>
                                      </p:cBhvr>
                                      <p:tavLst>
                                        <p:tav tm="0">
                                          <p:val>
                                            <p:fltVal val="0"/>
                                          </p:val>
                                        </p:tav>
                                        <p:tav tm="100000">
                                          <p:val>
                                            <p:strVal val="#ppt_w"/>
                                          </p:val>
                                        </p:tav>
                                      </p:tavLst>
                                    </p:anim>
                                    <p:anim calcmode="lin" valueType="num">
                                      <p:cBhvr>
                                        <p:cTn id="92" dur="500" fill="hold"/>
                                        <p:tgtEl>
                                          <p:spTgt spid="21508">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21508">
                                            <p:txEl>
                                              <p:pRg st="7" end="7"/>
                                            </p:txEl>
                                          </p:spTgt>
                                        </p:tgtEl>
                                        <p:attrNameLst>
                                          <p:attrName>style.visibility</p:attrName>
                                        </p:attrNameLst>
                                      </p:cBhvr>
                                      <p:to>
                                        <p:strVal val="visible"/>
                                      </p:to>
                                    </p:set>
                                    <p:anim calcmode="lin" valueType="num">
                                      <p:cBhvr>
                                        <p:cTn id="97" dur="500" fill="hold"/>
                                        <p:tgtEl>
                                          <p:spTgt spid="21508">
                                            <p:txEl>
                                              <p:pRg st="7" end="7"/>
                                            </p:txEl>
                                          </p:spTgt>
                                        </p:tgtEl>
                                        <p:attrNameLst>
                                          <p:attrName>ppt_w</p:attrName>
                                        </p:attrNameLst>
                                      </p:cBhvr>
                                      <p:tavLst>
                                        <p:tav tm="0">
                                          <p:val>
                                            <p:fltVal val="0"/>
                                          </p:val>
                                        </p:tav>
                                        <p:tav tm="100000">
                                          <p:val>
                                            <p:strVal val="#ppt_w"/>
                                          </p:val>
                                        </p:tav>
                                      </p:tavLst>
                                    </p:anim>
                                    <p:anim calcmode="lin" valueType="num">
                                      <p:cBhvr>
                                        <p:cTn id="98" dur="500" fill="hold"/>
                                        <p:tgtEl>
                                          <p:spTgt spid="21508">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21508">
                                            <p:txEl>
                                              <p:pRg st="8" end="8"/>
                                            </p:txEl>
                                          </p:spTgt>
                                        </p:tgtEl>
                                        <p:attrNameLst>
                                          <p:attrName>style.visibility</p:attrName>
                                        </p:attrNameLst>
                                      </p:cBhvr>
                                      <p:to>
                                        <p:strVal val="visible"/>
                                      </p:to>
                                    </p:set>
                                    <p:anim calcmode="lin" valueType="num">
                                      <p:cBhvr>
                                        <p:cTn id="103" dur="500" fill="hold"/>
                                        <p:tgtEl>
                                          <p:spTgt spid="21508">
                                            <p:txEl>
                                              <p:pRg st="8" end="8"/>
                                            </p:txEl>
                                          </p:spTgt>
                                        </p:tgtEl>
                                        <p:attrNameLst>
                                          <p:attrName>ppt_w</p:attrName>
                                        </p:attrNameLst>
                                      </p:cBhvr>
                                      <p:tavLst>
                                        <p:tav tm="0">
                                          <p:val>
                                            <p:fltVal val="0"/>
                                          </p:val>
                                        </p:tav>
                                        <p:tav tm="100000">
                                          <p:val>
                                            <p:strVal val="#ppt_w"/>
                                          </p:val>
                                        </p:tav>
                                      </p:tavLst>
                                    </p:anim>
                                    <p:anim calcmode="lin" valueType="num">
                                      <p:cBhvr>
                                        <p:cTn id="104" dur="500" fill="hold"/>
                                        <p:tgtEl>
                                          <p:spTgt spid="21508">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21508">
                                            <p:txEl>
                                              <p:pRg st="9" end="9"/>
                                            </p:txEl>
                                          </p:spTgt>
                                        </p:tgtEl>
                                        <p:attrNameLst>
                                          <p:attrName>style.visibility</p:attrName>
                                        </p:attrNameLst>
                                      </p:cBhvr>
                                      <p:to>
                                        <p:strVal val="visible"/>
                                      </p:to>
                                    </p:set>
                                    <p:anim calcmode="lin" valueType="num">
                                      <p:cBhvr>
                                        <p:cTn id="109" dur="500" fill="hold"/>
                                        <p:tgtEl>
                                          <p:spTgt spid="21508">
                                            <p:txEl>
                                              <p:pRg st="9" end="9"/>
                                            </p:txEl>
                                          </p:spTgt>
                                        </p:tgtEl>
                                        <p:attrNameLst>
                                          <p:attrName>ppt_w</p:attrName>
                                        </p:attrNameLst>
                                      </p:cBhvr>
                                      <p:tavLst>
                                        <p:tav tm="0">
                                          <p:val>
                                            <p:fltVal val="0"/>
                                          </p:val>
                                        </p:tav>
                                        <p:tav tm="100000">
                                          <p:val>
                                            <p:strVal val="#ppt_w"/>
                                          </p:val>
                                        </p:tav>
                                      </p:tavLst>
                                    </p:anim>
                                    <p:anim calcmode="lin" valueType="num">
                                      <p:cBhvr>
                                        <p:cTn id="110" dur="500" fill="hold"/>
                                        <p:tgtEl>
                                          <p:spTgt spid="21508">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21508">
                                            <p:txEl>
                                              <p:pRg st="10" end="10"/>
                                            </p:txEl>
                                          </p:spTgt>
                                        </p:tgtEl>
                                        <p:attrNameLst>
                                          <p:attrName>style.visibility</p:attrName>
                                        </p:attrNameLst>
                                      </p:cBhvr>
                                      <p:to>
                                        <p:strVal val="visible"/>
                                      </p:to>
                                    </p:set>
                                    <p:anim calcmode="lin" valueType="num">
                                      <p:cBhvr>
                                        <p:cTn id="115" dur="500" fill="hold"/>
                                        <p:tgtEl>
                                          <p:spTgt spid="21508">
                                            <p:txEl>
                                              <p:pRg st="10" end="10"/>
                                            </p:txEl>
                                          </p:spTgt>
                                        </p:tgtEl>
                                        <p:attrNameLst>
                                          <p:attrName>ppt_w</p:attrName>
                                        </p:attrNameLst>
                                      </p:cBhvr>
                                      <p:tavLst>
                                        <p:tav tm="0">
                                          <p:val>
                                            <p:fltVal val="0"/>
                                          </p:val>
                                        </p:tav>
                                        <p:tav tm="100000">
                                          <p:val>
                                            <p:strVal val="#ppt_w"/>
                                          </p:val>
                                        </p:tav>
                                      </p:tavLst>
                                    </p:anim>
                                    <p:anim calcmode="lin" valueType="num">
                                      <p:cBhvr>
                                        <p:cTn id="116" dur="500" fill="hold"/>
                                        <p:tgtEl>
                                          <p:spTgt spid="21508">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16" fill="hold" grpId="0" nodeType="clickEffect">
                                  <p:stCondLst>
                                    <p:cond delay="0"/>
                                  </p:stCondLst>
                                  <p:childTnLst>
                                    <p:set>
                                      <p:cBhvr>
                                        <p:cTn id="120" dur="1" fill="hold">
                                          <p:stCondLst>
                                            <p:cond delay="0"/>
                                          </p:stCondLst>
                                        </p:cTn>
                                        <p:tgtEl>
                                          <p:spTgt spid="21508">
                                            <p:txEl>
                                              <p:pRg st="11" end="11"/>
                                            </p:txEl>
                                          </p:spTgt>
                                        </p:tgtEl>
                                        <p:attrNameLst>
                                          <p:attrName>style.visibility</p:attrName>
                                        </p:attrNameLst>
                                      </p:cBhvr>
                                      <p:to>
                                        <p:strVal val="visible"/>
                                      </p:to>
                                    </p:set>
                                    <p:anim calcmode="lin" valueType="num">
                                      <p:cBhvr>
                                        <p:cTn id="121" dur="500" fill="hold"/>
                                        <p:tgtEl>
                                          <p:spTgt spid="21508">
                                            <p:txEl>
                                              <p:pRg st="11" end="11"/>
                                            </p:txEl>
                                          </p:spTgt>
                                        </p:tgtEl>
                                        <p:attrNameLst>
                                          <p:attrName>ppt_w</p:attrName>
                                        </p:attrNameLst>
                                      </p:cBhvr>
                                      <p:tavLst>
                                        <p:tav tm="0">
                                          <p:val>
                                            <p:fltVal val="0"/>
                                          </p:val>
                                        </p:tav>
                                        <p:tav tm="100000">
                                          <p:val>
                                            <p:strVal val="#ppt_w"/>
                                          </p:val>
                                        </p:tav>
                                      </p:tavLst>
                                    </p:anim>
                                    <p:anim calcmode="lin" valueType="num">
                                      <p:cBhvr>
                                        <p:cTn id="122" dur="500" fill="hold"/>
                                        <p:tgtEl>
                                          <p:spTgt spid="21508">
                                            <p:txEl>
                                              <p:pRg st="11" end="1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252"/>
          <p:cNvSpPr>
            <a:spLocks noGrp="1" noChangeArrowheads="1"/>
          </p:cNvSpPr>
          <p:nvPr>
            <p:ph type="title" idx="4294967295"/>
          </p:nvPr>
        </p:nvSpPr>
        <p:spPr>
          <a:xfrm>
            <a:off x="1042988" y="188913"/>
            <a:ext cx="7313612" cy="1444625"/>
          </a:xfrm>
        </p:spPr>
        <p:txBody>
          <a:bodyPr/>
          <a:lstStyle/>
          <a:p>
            <a:r>
              <a:rPr lang="ru-RU" sz="2000" b="1" dirty="0" smtClean="0">
                <a:ln>
                  <a:noFill/>
                </a:ln>
                <a:solidFill>
                  <a:srgbClr val="FF0000"/>
                </a:solidFill>
                <a:latin typeface="Times New Roman" pitchFamily="18" charset="0"/>
                <a:cs typeface="Times New Roman" pitchFamily="18" charset="0"/>
              </a:rPr>
              <a:t>Нормативы зачисления налогов на территории муниципального образования « </a:t>
            </a:r>
            <a:r>
              <a:rPr lang="ru-RU" sz="2000" b="1" dirty="0" err="1" smtClean="0">
                <a:ln>
                  <a:noFill/>
                </a:ln>
                <a:solidFill>
                  <a:srgbClr val="FF0000"/>
                </a:solidFill>
                <a:latin typeface="Times New Roman" pitchFamily="18" charset="0"/>
                <a:cs typeface="Times New Roman" pitchFamily="18" charset="0"/>
              </a:rPr>
              <a:t>Угранский</a:t>
            </a:r>
            <a:r>
              <a:rPr lang="ru-RU" sz="2000" b="1" dirty="0" smtClean="0">
                <a:ln>
                  <a:noFill/>
                </a:ln>
                <a:solidFill>
                  <a:srgbClr val="FF0000"/>
                </a:solidFill>
                <a:latin typeface="Times New Roman" pitchFamily="18" charset="0"/>
                <a:cs typeface="Times New Roman" pitchFamily="18" charset="0"/>
              </a:rPr>
              <a:t> район» Смоленской области  на 2017год</a:t>
            </a:r>
          </a:p>
        </p:txBody>
      </p:sp>
      <p:graphicFrame>
        <p:nvGraphicFramePr>
          <p:cNvPr id="29766" name="Group 70"/>
          <p:cNvGraphicFramePr>
            <a:graphicFrameLocks noGrp="1"/>
          </p:cNvGraphicFramePr>
          <p:nvPr>
            <p:extLst>
              <p:ext uri="{D42A27DB-BD31-4B8C-83A1-F6EECF244321}">
                <p14:modId xmlns:p14="http://schemas.microsoft.com/office/powerpoint/2010/main" val="1716757454"/>
              </p:ext>
            </p:extLst>
          </p:nvPr>
        </p:nvGraphicFramePr>
        <p:xfrm>
          <a:off x="107504" y="1444625"/>
          <a:ext cx="8857109" cy="5043480"/>
        </p:xfrm>
        <a:graphic>
          <a:graphicData uri="http://schemas.openxmlformats.org/drawingml/2006/table">
            <a:tbl>
              <a:tblPr firstRow="1" firstCol="1">
                <a:tableStyleId>{5C22544A-7EE6-4342-B048-85BDC9FD1C3A}</a:tableStyleId>
              </a:tblPr>
              <a:tblGrid>
                <a:gridCol w="4842446">
                  <a:extLst>
                    <a:ext uri="{9D8B030D-6E8A-4147-A177-3AD203B41FA5}">
                      <a16:colId xmlns="" xmlns:a16="http://schemas.microsoft.com/office/drawing/2014/main" val="20000"/>
                    </a:ext>
                  </a:extLst>
                </a:gridCol>
                <a:gridCol w="2131579">
                  <a:extLst>
                    <a:ext uri="{9D8B030D-6E8A-4147-A177-3AD203B41FA5}">
                      <a16:colId xmlns="" xmlns:a16="http://schemas.microsoft.com/office/drawing/2014/main" val="20001"/>
                    </a:ext>
                  </a:extLst>
                </a:gridCol>
                <a:gridCol w="1883084">
                  <a:extLst>
                    <a:ext uri="{9D8B030D-6E8A-4147-A177-3AD203B41FA5}">
                      <a16:colId xmlns="" xmlns:a16="http://schemas.microsoft.com/office/drawing/2014/main" val="20002"/>
                    </a:ext>
                  </a:extLst>
                </a:gridCol>
              </a:tblGrid>
              <a:tr h="385809">
                <a:tc rowSpan="2">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Налоги  и сборы, установленные законодательством</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gridSpan="2">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УРОВНИ БЮДЖЕТА</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hMerge="1">
                  <a:txBody>
                    <a:bodyPr/>
                    <a:lstStyle/>
                    <a:p>
                      <a:endParaRPr lang="ru-RU"/>
                    </a:p>
                  </a:txBody>
                  <a:tcPr/>
                </a:tc>
                <a:extLst>
                  <a:ext uri="{0D108BD9-81ED-4DB2-BD59-A6C34878D82A}">
                    <a16:rowId xmlns="" xmlns:a16="http://schemas.microsoft.com/office/drawing/2014/main" val="10001"/>
                  </a:ext>
                </a:extLst>
              </a:tr>
              <a:tr h="868468">
                <a:tc vMerge="1">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Бюджет  муниципального образования </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Бюджеты   сельских поселений </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16:rowId xmlns="" xmlns:a16="http://schemas.microsoft.com/office/drawing/2014/main" val="10002"/>
                  </a:ext>
                </a:extLst>
              </a:tr>
              <a:tr h="301661">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Федеральные в </a:t>
                      </a:r>
                      <a:r>
                        <a:rPr kumimoji="0" lang="ru-RU" sz="1400" b="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т.ч</a:t>
                      </a: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16:rowId xmlns="" xmlns:a16="http://schemas.microsoft.com/office/drawing/2014/main" val="10003"/>
                  </a:ext>
                </a:extLst>
              </a:tr>
              <a:tr h="300074">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 Налог на доходы физических лиц </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30,552 %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9,99 %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16:rowId xmlns="" xmlns:a16="http://schemas.microsoft.com/office/drawing/2014/main" val="10004"/>
                  </a:ext>
                </a:extLst>
              </a:tr>
              <a:tr h="3143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Налог со специальными налоговыми режимами, в </a:t>
                      </a:r>
                      <a:r>
                        <a:rPr kumimoji="0" lang="ru-RU" sz="1400" b="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т.ч</a:t>
                      </a: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16:rowId xmlns="" xmlns:a16="http://schemas.microsoft.com/office/drawing/2014/main" val="10005"/>
                  </a:ext>
                </a:extLst>
              </a:tr>
              <a:tr h="300074">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2.1. Единый налог на вмененный доход</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16:rowId xmlns="" xmlns:a16="http://schemas.microsoft.com/office/drawing/2014/main" val="10006"/>
                  </a:ext>
                </a:extLst>
              </a:tr>
              <a:tr h="282609">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2.2. Единый сельскохозяйственный налог</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16:rowId xmlns="" xmlns:a16="http://schemas.microsoft.com/office/drawing/2014/main" val="10007"/>
                  </a:ext>
                </a:extLst>
              </a:tr>
              <a:tr h="504886">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2.3. Налог, взимаемый в связи в связи с  применением патентной системы налогообложения </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16:rowId xmlns="" xmlns:a16="http://schemas.microsoft.com/office/drawing/2014/main" val="10008"/>
                  </a:ext>
                </a:extLst>
              </a:tr>
              <a:tr h="457255">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Налог на добычу общераспространенных полезных ископаемых</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16:rowId xmlns="" xmlns:a16="http://schemas.microsoft.com/office/drawing/2014/main" val="10009"/>
                  </a:ext>
                </a:extLst>
              </a:tr>
              <a:tr h="300074">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Местные </a:t>
                      </a:r>
                      <a:endParaRPr kumimoji="0" 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16:rowId xmlns="" xmlns:a16="http://schemas.microsoft.com/office/drawing/2014/main" val="10010"/>
                  </a:ext>
                </a:extLst>
              </a:tr>
              <a:tr h="300074">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Налоги на имущество в </a:t>
                      </a:r>
                      <a:r>
                        <a:rPr kumimoji="0" lang="ru-RU" sz="1400" b="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т.ч</a:t>
                      </a: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16:rowId xmlns="" xmlns:a16="http://schemas.microsoft.com/office/drawing/2014/main" val="10011"/>
                  </a:ext>
                </a:extLst>
              </a:tr>
              <a:tr h="30325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 налог на имущество физических лиц </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16:rowId xmlns="" xmlns:a16="http://schemas.microsoft.com/office/drawing/2014/main" val="10012"/>
                  </a:ext>
                </a:extLst>
              </a:tr>
              <a:tr h="300074">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 Земельный налог</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16:rowId xmlns="" xmlns:a16="http://schemas.microsoft.com/office/drawing/2014/main" val="10013"/>
                  </a:ext>
                </a:extLst>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0" y="277813"/>
            <a:ext cx="8229600" cy="1063625"/>
          </a:xfrm>
        </p:spPr>
        <p:txBody>
          <a:bodyPr/>
          <a:lstStyle/>
          <a:p>
            <a:r>
              <a:rPr lang="ru-RU" sz="2400" b="1" u="sng" smtClean="0">
                <a:ln>
                  <a:noFill/>
                </a:ln>
                <a:solidFill>
                  <a:srgbClr val="CC0066"/>
                </a:solidFill>
              </a:rPr>
              <a:t> </a:t>
            </a:r>
          </a:p>
        </p:txBody>
      </p:sp>
      <p:sp>
        <p:nvSpPr>
          <p:cNvPr id="17411" name="Rectangle 3"/>
          <p:cNvSpPr>
            <a:spLocks noGrp="1" noChangeArrowheads="1"/>
          </p:cNvSpPr>
          <p:nvPr>
            <p:ph idx="4294967295"/>
          </p:nvPr>
        </p:nvSpPr>
        <p:spPr>
          <a:xfrm>
            <a:off x="0" y="1700213"/>
            <a:ext cx="8445500" cy="4425950"/>
          </a:xfrm>
        </p:spPr>
        <p:txBody>
          <a:bodyPr/>
          <a:lstStyle/>
          <a:p>
            <a:pPr>
              <a:lnSpc>
                <a:spcPct val="80000"/>
              </a:lnSpc>
              <a:buFont typeface="Wingdings" pitchFamily="2" charset="2"/>
              <a:buNone/>
            </a:pPr>
            <a:r>
              <a:rPr lang="ru-RU" sz="2800" b="1" smtClean="0">
                <a:solidFill>
                  <a:srgbClr val="FF0066"/>
                </a:solidFill>
                <a:latin typeface="Bodoni MT Black" pitchFamily="18" charset="0"/>
              </a:rPr>
              <a:t>.</a:t>
            </a:r>
            <a:r>
              <a:rPr lang="ru-RU" sz="2800" b="1" smtClean="0">
                <a:solidFill>
                  <a:srgbClr val="FF0066"/>
                </a:solidFill>
                <a:latin typeface="Arial" charset="0"/>
              </a:rPr>
              <a:t>    </a:t>
            </a:r>
            <a:r>
              <a:rPr lang="ru-RU" smtClean="0">
                <a:latin typeface="Times New Roman" pitchFamily="18" charset="0"/>
                <a:cs typeface="Times New Roman" pitchFamily="18" charset="0"/>
              </a:rPr>
              <a:t>Расходы бюджета – выплачиваемые из бюджета денежные средства, за исключением средств, являющихся источниками финансирования дефицита бюджета.</a:t>
            </a:r>
          </a:p>
          <a:p>
            <a:pPr>
              <a:lnSpc>
                <a:spcPct val="80000"/>
              </a:lnSpc>
              <a:buFont typeface="Wingdings" pitchFamily="2" charset="2"/>
              <a:buNone/>
            </a:pPr>
            <a:endParaRPr lang="ru-RU" smtClean="0">
              <a:solidFill>
                <a:schemeClr val="bg1"/>
              </a:solidFill>
              <a:latin typeface="Arial" charset="0"/>
            </a:endParaRPr>
          </a:p>
          <a:p>
            <a:pPr>
              <a:lnSpc>
                <a:spcPct val="80000"/>
              </a:lnSpc>
              <a:buFont typeface="Wingdings" pitchFamily="2" charset="2"/>
              <a:buNone/>
            </a:pPr>
            <a:r>
              <a:rPr lang="ru-RU" sz="2800" b="1" smtClean="0">
                <a:solidFill>
                  <a:srgbClr val="FF0066"/>
                </a:solidFill>
                <a:latin typeface="Bodoni MT Black" pitchFamily="18" charset="0"/>
              </a:rPr>
              <a:t>.</a:t>
            </a:r>
            <a:r>
              <a:rPr lang="ru-RU" b="1" smtClean="0">
                <a:latin typeface="Bodoni MT Black" pitchFamily="18" charset="0"/>
              </a:rPr>
              <a:t>  </a:t>
            </a:r>
            <a:r>
              <a:rPr lang="ru-RU" smtClean="0">
                <a:latin typeface="Times New Roman" pitchFamily="18" charset="0"/>
                <a:cs typeface="Times New Roman" pitchFamily="18" charset="0"/>
              </a:rPr>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a:t>
            </a:r>
            <a:r>
              <a:rPr lang="ru-RU" b="1" smtClean="0">
                <a:latin typeface="Times New Roman" pitchFamily="18" charset="0"/>
                <a:cs typeface="Times New Roman" pitchFamily="18" charset="0"/>
              </a:rPr>
              <a:t>.</a:t>
            </a:r>
          </a:p>
          <a:p>
            <a:pPr>
              <a:lnSpc>
                <a:spcPct val="80000"/>
              </a:lnSpc>
              <a:buFont typeface="Wingdings" pitchFamily="2" charset="2"/>
              <a:buNone/>
            </a:pPr>
            <a:endParaRPr lang="ru-RU" b="1" smtClean="0">
              <a:solidFill>
                <a:schemeClr val="bg1"/>
              </a:solidFill>
              <a:latin typeface="Times New Roman" pitchFamily="18" charset="0"/>
              <a:cs typeface="Times New Roman" pitchFamily="18" charset="0"/>
            </a:endParaRPr>
          </a:p>
        </p:txBody>
      </p:sp>
      <p:sp>
        <p:nvSpPr>
          <p:cNvPr id="19460" name="WordArt 6"/>
          <p:cNvSpPr>
            <a:spLocks noChangeArrowheads="1" noChangeShapeType="1" noTextEdit="1"/>
          </p:cNvSpPr>
          <p:nvPr/>
        </p:nvSpPr>
        <p:spPr bwMode="auto">
          <a:xfrm>
            <a:off x="1952625" y="817563"/>
            <a:ext cx="5238750" cy="523875"/>
          </a:xfrm>
          <a:prstGeom prst="rect">
            <a:avLst/>
          </a:prstGeom>
        </p:spPr>
        <p:txBody>
          <a:bodyPr spcFirstLastPara="1" wrap="none" fromWordArt="1">
            <a:prstTxWarp prst="textArchUp">
              <a:avLst>
                <a:gd name="adj" fmla="val 10800004"/>
              </a:avLst>
            </a:prstTxWarp>
          </a:bodyPr>
          <a:lstStyle/>
          <a:p>
            <a:pPr algn="ctr" fontAlgn="auto">
              <a:spcBef>
                <a:spcPts val="0"/>
              </a:spcBef>
              <a:spcAft>
                <a:spcPts val="0"/>
              </a:spcAft>
              <a:defRPr/>
            </a:pPr>
            <a:r>
              <a:rPr lang="ru-RU"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ЧТО ТАКОЕ РАСХОДЫ БЮДЖЕТА?</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p:cTn id="13"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741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a:xfrm>
            <a:off x="467544" y="277813"/>
            <a:ext cx="7789936" cy="486891"/>
          </a:xfrm>
        </p:spPr>
        <p:txBody>
          <a:bodyPr/>
          <a:lstStyle/>
          <a:p>
            <a:r>
              <a:rPr lang="ru-RU" sz="2400" b="1" dirty="0" smtClean="0">
                <a:ln>
                  <a:noFill/>
                </a:ln>
                <a:solidFill>
                  <a:srgbClr val="FF0000"/>
                </a:solidFill>
                <a:latin typeface="Times New Roman" pitchFamily="18" charset="0"/>
                <a:cs typeface="Times New Roman" pitchFamily="18" charset="0"/>
              </a:rPr>
              <a:t>Разделы классификации расходов бюджетов</a:t>
            </a:r>
          </a:p>
        </p:txBody>
      </p:sp>
      <p:graphicFrame>
        <p:nvGraphicFramePr>
          <p:cNvPr id="2" name="Схема 1"/>
          <p:cNvGraphicFramePr/>
          <p:nvPr>
            <p:extLst>
              <p:ext uri="{D42A27DB-BD31-4B8C-83A1-F6EECF244321}">
                <p14:modId xmlns:p14="http://schemas.microsoft.com/office/powerpoint/2010/main" val="2807731356"/>
              </p:ext>
            </p:extLst>
          </p:nvPr>
        </p:nvGraphicFramePr>
        <p:xfrm>
          <a:off x="251520" y="815236"/>
          <a:ext cx="8784976" cy="5926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323850" y="277813"/>
            <a:ext cx="8229600" cy="1139825"/>
          </a:xfrm>
        </p:spPr>
        <p:txBody>
          <a:bodyPr/>
          <a:lstStyle/>
          <a:p>
            <a:r>
              <a:rPr lang="ru-RU" altLang="ru-RU" sz="2400" b="1" dirty="0" smtClean="0">
                <a:ln>
                  <a:noFill/>
                </a:ln>
                <a:solidFill>
                  <a:srgbClr val="FF0000"/>
                </a:solidFill>
                <a:latin typeface="Times New Roman" pitchFamily="18" charset="0"/>
                <a:cs typeface="Times New Roman" pitchFamily="18" charset="0"/>
              </a:rPr>
              <a:t>Основные характеристики  районного  бюджета на   2017 и плановый период 2018  и 2019 годов. ( </a:t>
            </a:r>
            <a:r>
              <a:rPr lang="ru-RU" altLang="ru-RU" sz="2400" b="1" dirty="0" err="1" smtClean="0">
                <a:ln>
                  <a:noFill/>
                </a:ln>
                <a:solidFill>
                  <a:srgbClr val="FF0000"/>
                </a:solidFill>
                <a:latin typeface="Times New Roman" pitchFamily="18" charset="0"/>
                <a:cs typeface="Times New Roman" pitchFamily="18" charset="0"/>
              </a:rPr>
              <a:t>тыс.руб</a:t>
            </a:r>
            <a:r>
              <a:rPr lang="ru-RU" altLang="ru-RU" sz="2400" b="1" dirty="0" smtClean="0">
                <a:ln>
                  <a:noFill/>
                </a:ln>
                <a:solidFill>
                  <a:srgbClr val="FF0000"/>
                </a:solidFill>
                <a:latin typeface="Times New Roman" pitchFamily="18" charset="0"/>
                <a:cs typeface="Times New Roman" pitchFamily="18" charset="0"/>
              </a:rPr>
              <a:t>)</a:t>
            </a:r>
          </a:p>
        </p:txBody>
      </p:sp>
      <p:graphicFrame>
        <p:nvGraphicFramePr>
          <p:cNvPr id="2" name="Таблица 1"/>
          <p:cNvGraphicFramePr>
            <a:graphicFrameLocks noGrp="1"/>
          </p:cNvGraphicFramePr>
          <p:nvPr>
            <p:extLst>
              <p:ext uri="{D42A27DB-BD31-4B8C-83A1-F6EECF244321}">
                <p14:modId xmlns:p14="http://schemas.microsoft.com/office/powerpoint/2010/main" val="3424616592"/>
              </p:ext>
            </p:extLst>
          </p:nvPr>
        </p:nvGraphicFramePr>
        <p:xfrm>
          <a:off x="468313" y="1747838"/>
          <a:ext cx="7920880" cy="3816422"/>
        </p:xfrm>
        <a:graphic>
          <a:graphicData uri="http://schemas.openxmlformats.org/drawingml/2006/table">
            <a:tbl>
              <a:tblPr firstRow="1" firstCol="1" bandRow="1">
                <a:tableStyleId>{5C22544A-7EE6-4342-B048-85BDC9FD1C3A}</a:tableStyleId>
              </a:tblPr>
              <a:tblGrid>
                <a:gridCol w="3455615">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gridCol w="1512168">
                  <a:extLst>
                    <a:ext uri="{9D8B030D-6E8A-4147-A177-3AD203B41FA5}">
                      <a16:colId xmlns="" xmlns:a16="http://schemas.microsoft.com/office/drawing/2014/main" val="20002"/>
                    </a:ext>
                  </a:extLst>
                </a:gridCol>
                <a:gridCol w="1512937">
                  <a:extLst>
                    <a:ext uri="{9D8B030D-6E8A-4147-A177-3AD203B41FA5}">
                      <a16:colId xmlns="" xmlns:a16="http://schemas.microsoft.com/office/drawing/2014/main" val="20003"/>
                    </a:ext>
                  </a:extLst>
                </a:gridCol>
              </a:tblGrid>
              <a:tr h="952446">
                <a:tc>
                  <a:txBody>
                    <a:bodyPr/>
                    <a:lstStyle/>
                    <a:p>
                      <a:pPr algn="l">
                        <a:lnSpc>
                          <a:spcPct val="107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Наименование</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ru-RU" sz="1600">
                          <a:solidFill>
                            <a:schemeClr val="tx1"/>
                          </a:solidFill>
                          <a:effectLst/>
                          <a:latin typeface="Times New Roman" panose="02020603050405020304" pitchFamily="18" charset="0"/>
                          <a:cs typeface="Times New Roman" panose="02020603050405020304" pitchFamily="18" charset="0"/>
                        </a:rPr>
                        <a:t>2017 год</a:t>
                      </a:r>
                      <a:endParaRPr lang="ru-RU"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ru-RU" sz="1600">
                          <a:solidFill>
                            <a:schemeClr val="tx1"/>
                          </a:solidFill>
                          <a:effectLst/>
                          <a:latin typeface="Times New Roman" panose="02020603050405020304" pitchFamily="18" charset="0"/>
                          <a:cs typeface="Times New Roman" panose="02020603050405020304" pitchFamily="18" charset="0"/>
                        </a:rPr>
                        <a:t> 2018 год</a:t>
                      </a:r>
                      <a:endParaRPr lang="ru-RU"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ru-RU" sz="1600">
                          <a:solidFill>
                            <a:schemeClr val="tx1"/>
                          </a:solidFill>
                          <a:effectLst/>
                          <a:latin typeface="Times New Roman" panose="02020603050405020304" pitchFamily="18" charset="0"/>
                          <a:cs typeface="Times New Roman" panose="02020603050405020304" pitchFamily="18" charset="0"/>
                        </a:rPr>
                        <a:t>2019 год</a:t>
                      </a:r>
                      <a:endParaRPr lang="ru-RU"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952446">
                <a:tc>
                  <a:txBody>
                    <a:bodyPr/>
                    <a:lstStyle/>
                    <a:p>
                      <a:pPr algn="l">
                        <a:lnSpc>
                          <a:spcPct val="107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Общий объем доходов районного бюджета</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291311,0</a:t>
                      </a:r>
                    </a:p>
                  </a:txBody>
                  <a:tcPr marL="68580" marR="68580" marT="0" marB="0" anchor="ctr"/>
                </a:tc>
                <a:tc>
                  <a:txBody>
                    <a:bodyPr/>
                    <a:lstStyle/>
                    <a:p>
                      <a:pPr algn="l">
                        <a:lnSpc>
                          <a:spcPct val="107000"/>
                        </a:lnSpc>
                        <a:spcAft>
                          <a:spcPts val="0"/>
                        </a:spcAft>
                      </a:pPr>
                      <a:r>
                        <a:rPr lang="ru-RU" sz="1600">
                          <a:solidFill>
                            <a:schemeClr val="tx1"/>
                          </a:solidFill>
                          <a:effectLst/>
                          <a:latin typeface="Times New Roman" panose="02020603050405020304" pitchFamily="18" charset="0"/>
                          <a:cs typeface="Times New Roman" panose="02020603050405020304" pitchFamily="18" charset="0"/>
                        </a:rPr>
                        <a:t>175256,0</a:t>
                      </a:r>
                      <a:endParaRPr lang="ru-RU"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ru-RU" sz="1600">
                          <a:solidFill>
                            <a:schemeClr val="tx1"/>
                          </a:solidFill>
                          <a:effectLst/>
                          <a:latin typeface="Times New Roman" panose="02020603050405020304" pitchFamily="18" charset="0"/>
                          <a:cs typeface="Times New Roman" panose="02020603050405020304" pitchFamily="18" charset="0"/>
                        </a:rPr>
                        <a:t>86335,2</a:t>
                      </a:r>
                      <a:endParaRPr lang="ru-RU"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952446">
                <a:tc>
                  <a:txBody>
                    <a:bodyPr/>
                    <a:lstStyle/>
                    <a:p>
                      <a:pPr algn="l">
                        <a:lnSpc>
                          <a:spcPct val="107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Общий объем расходов районного бюджета</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293594,2</a:t>
                      </a:r>
                    </a:p>
                  </a:txBody>
                  <a:tcPr marL="68580" marR="68580" marT="0" marB="0" anchor="ctr"/>
                </a:tc>
                <a:tc>
                  <a:txBody>
                    <a:bodyPr/>
                    <a:lstStyle/>
                    <a:p>
                      <a:pPr algn="l">
                        <a:lnSpc>
                          <a:spcPct val="107000"/>
                        </a:lnSpc>
                        <a:spcAft>
                          <a:spcPts val="0"/>
                        </a:spcAft>
                      </a:pPr>
                      <a:r>
                        <a:rPr lang="ru-RU" sz="1600">
                          <a:solidFill>
                            <a:schemeClr val="tx1"/>
                          </a:solidFill>
                          <a:effectLst/>
                          <a:latin typeface="Times New Roman" panose="02020603050405020304" pitchFamily="18" charset="0"/>
                          <a:cs typeface="Times New Roman" panose="02020603050405020304" pitchFamily="18" charset="0"/>
                        </a:rPr>
                        <a:t>176358,0</a:t>
                      </a:r>
                      <a:endParaRPr lang="ru-RU"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ru-RU" sz="1600">
                          <a:solidFill>
                            <a:schemeClr val="tx1"/>
                          </a:solidFill>
                          <a:effectLst/>
                          <a:latin typeface="Times New Roman" panose="02020603050405020304" pitchFamily="18" charset="0"/>
                          <a:cs typeface="Times New Roman" panose="02020603050405020304" pitchFamily="18" charset="0"/>
                        </a:rPr>
                        <a:t>187630,3</a:t>
                      </a:r>
                      <a:endParaRPr lang="ru-RU"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959084">
                <a:tc>
                  <a:txBody>
                    <a:bodyPr/>
                    <a:lstStyle/>
                    <a:p>
                      <a:pPr algn="l">
                        <a:lnSpc>
                          <a:spcPct val="107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Дефицит районного бюджета</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2283,2</a:t>
                      </a:r>
                    </a:p>
                  </a:txBody>
                  <a:tcPr marL="68580" marR="68580" marT="0" marB="0" anchor="ctr"/>
                </a:tc>
                <a:tc>
                  <a:txBody>
                    <a:bodyPr/>
                    <a:lstStyle/>
                    <a:p>
                      <a:pPr algn="l">
                        <a:lnSpc>
                          <a:spcPct val="107000"/>
                        </a:lnSpc>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1102,0</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1295,0</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bl>
          </a:graphicData>
        </a:graphic>
      </p:graphicFrame>
      <p:sp>
        <p:nvSpPr>
          <p:cNvPr id="3" name="TextBox 2"/>
          <p:cNvSpPr txBox="1"/>
          <p:nvPr/>
        </p:nvSpPr>
        <p:spPr>
          <a:xfrm>
            <a:off x="468313" y="5805264"/>
            <a:ext cx="7488832" cy="461665"/>
          </a:xfrm>
          <a:prstGeom prst="rect">
            <a:avLst/>
          </a:prstGeom>
          <a:noFill/>
        </p:spPr>
        <p:txBody>
          <a:bodyPr wrap="square" rtlCol="0">
            <a:spAutoFit/>
          </a:bodyPr>
          <a:lstStyle/>
          <a:p>
            <a:r>
              <a:rPr lang="ru-RU" sz="1200" dirty="0" smtClean="0">
                <a:latin typeface="Times New Roman" panose="02020603050405020304" pitchFamily="18" charset="0"/>
                <a:cs typeface="Times New Roman" panose="02020603050405020304" pitchFamily="18" charset="0"/>
              </a:rPr>
              <a:t>В соответствии с пунктом 3 статьи 92.1 Бюджетного кодекса РФ дефицит бюджета муниципального района не должен превышать 10% от утвержденного объема доходов, без учета безвозмездных поступлений.</a:t>
            </a:r>
            <a:endParaRPr lang="ru-RU" sz="12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Rectangle 199"/>
          <p:cNvSpPr>
            <a:spLocks noGrp="1" noChangeArrowheads="1"/>
          </p:cNvSpPr>
          <p:nvPr>
            <p:ph type="title" idx="4294967295"/>
          </p:nvPr>
        </p:nvSpPr>
        <p:spPr>
          <a:xfrm>
            <a:off x="601663" y="98425"/>
            <a:ext cx="8229600" cy="954311"/>
          </a:xfrm>
        </p:spPr>
        <p:txBody>
          <a:bodyPr/>
          <a:lstStyle/>
          <a:p>
            <a:r>
              <a:rPr lang="ru-RU" sz="2400" b="1" i="1" dirty="0" smtClean="0">
                <a:ln>
                  <a:noFill/>
                </a:ln>
                <a:solidFill>
                  <a:srgbClr val="FF0000"/>
                </a:solidFill>
                <a:latin typeface="Times New Roman" pitchFamily="18" charset="0"/>
                <a:cs typeface="Times New Roman" pitchFamily="18" charset="0"/>
              </a:rPr>
              <a:t>Источники финансирования дефицита   районного бюджета</a:t>
            </a:r>
            <a:endParaRPr lang="ru-RU" sz="4800" dirty="0" smtClean="0">
              <a:ln>
                <a:noFill/>
              </a:ln>
              <a:solidFill>
                <a:srgbClr val="FF0000"/>
              </a:solidFill>
              <a:latin typeface="Times New Roman" pitchFamily="18" charset="0"/>
              <a:cs typeface="Times New Roman" pitchFamily="18" charset="0"/>
            </a:endParaRPr>
          </a:p>
        </p:txBody>
      </p:sp>
      <p:graphicFrame>
        <p:nvGraphicFramePr>
          <p:cNvPr id="30762" name="Group 42"/>
          <p:cNvGraphicFramePr>
            <a:graphicFrameLocks noGrp="1"/>
          </p:cNvGraphicFramePr>
          <p:nvPr>
            <p:extLst>
              <p:ext uri="{D42A27DB-BD31-4B8C-83A1-F6EECF244321}">
                <p14:modId xmlns:p14="http://schemas.microsoft.com/office/powerpoint/2010/main" val="1734927254"/>
              </p:ext>
            </p:extLst>
          </p:nvPr>
        </p:nvGraphicFramePr>
        <p:xfrm>
          <a:off x="251520" y="1340769"/>
          <a:ext cx="8712969" cy="4992662"/>
        </p:xfrm>
        <a:graphic>
          <a:graphicData uri="http://schemas.openxmlformats.org/drawingml/2006/table">
            <a:tbl>
              <a:tblPr firstRow="1" firstCol="1">
                <a:tableStyleId>{3C2FFA5D-87B4-456A-9821-1D502468CF0F}</a:tableStyleId>
              </a:tblPr>
              <a:tblGrid>
                <a:gridCol w="3448023">
                  <a:extLst>
                    <a:ext uri="{9D8B030D-6E8A-4147-A177-3AD203B41FA5}">
                      <a16:colId xmlns="" xmlns:a16="http://schemas.microsoft.com/office/drawing/2014/main" val="20000"/>
                    </a:ext>
                  </a:extLst>
                </a:gridCol>
                <a:gridCol w="1754982">
                  <a:extLst>
                    <a:ext uri="{9D8B030D-6E8A-4147-A177-3AD203B41FA5}">
                      <a16:colId xmlns="" xmlns:a16="http://schemas.microsoft.com/office/drawing/2014/main" val="20001"/>
                    </a:ext>
                  </a:extLst>
                </a:gridCol>
                <a:gridCol w="1754982">
                  <a:extLst>
                    <a:ext uri="{9D8B030D-6E8A-4147-A177-3AD203B41FA5}">
                      <a16:colId xmlns="" xmlns:a16="http://schemas.microsoft.com/office/drawing/2014/main" val="20002"/>
                    </a:ext>
                  </a:extLst>
                </a:gridCol>
                <a:gridCol w="1754982">
                  <a:extLst>
                    <a:ext uri="{9D8B030D-6E8A-4147-A177-3AD203B41FA5}">
                      <a16:colId xmlns="" xmlns:a16="http://schemas.microsoft.com/office/drawing/2014/main" val="20003"/>
                    </a:ext>
                  </a:extLst>
                </a:gridCol>
              </a:tblGrid>
              <a:tr h="380542">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Показатель</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2017г</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2018г</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2019г</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0"/>
                  </a:ext>
                </a:extLst>
              </a:tr>
              <a:tr h="987609">
                <a:tc>
                  <a:txBody>
                    <a:bodyPr/>
                    <a:lstStyle>
                      <a:lvl1pPr marL="342900" indent="14478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14478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defRPr/>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Источники внутреннего финансирования дефицита  бюджета</a:t>
                      </a:r>
                    </a:p>
                    <a:p>
                      <a:pPr marL="342900" marR="0" lvl="0" indent="14478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endParaRPr kumimoji="0" lang="ru-RU" alt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1172,0</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1102</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1295</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1"/>
                  </a:ext>
                </a:extLst>
              </a:tr>
              <a:tr h="577826">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Кредиты кредитных организаций </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1172,0</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1102</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1295</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2"/>
                  </a:ext>
                </a:extLst>
              </a:tr>
              <a:tr h="1305063">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Погашение  бюджетных кредитов , предоставленных кредитными организациями  в валюте Российской Федерации</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3"/>
                  </a:ext>
                </a:extLst>
              </a:tr>
              <a:tr h="872075">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Бюджетные кредиты  из других  бюджетов  бюджетной системы российской Федерации</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4"/>
                  </a:ext>
                </a:extLst>
              </a:tr>
              <a:tr h="790356">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Изменение остатков  средств  на счетах по учету средств  бюджета </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1411,2</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5"/>
                  </a:ext>
                </a:extLst>
              </a:tr>
            </a:tbl>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0"/>
            <a:ext cx="8229600" cy="620713"/>
          </a:xfrm>
        </p:spPr>
        <p:txBody>
          <a:bodyPr rtlCol="0">
            <a:noAutofit/>
          </a:bodyPr>
          <a:lstStyle/>
          <a:p>
            <a:pPr fontAlgn="auto">
              <a:spcAft>
                <a:spcPts val="0"/>
              </a:spcAft>
              <a:defRPr/>
            </a:pPr>
            <a:r>
              <a:rPr lang="ru-RU" sz="1800" b="1" i="1" dirty="0">
                <a:solidFill>
                  <a:srgbClr val="FF0000"/>
                </a:solidFill>
                <a:latin typeface="Times New Roman" panose="02020603050405020304" pitchFamily="18" charset="0"/>
                <a:cs typeface="Times New Roman" panose="02020603050405020304" pitchFamily="18" charset="0"/>
              </a:rPr>
              <a:t>Программная структура расходов  районного бюджета на </a:t>
            </a:r>
            <a:r>
              <a:rPr lang="ru-RU" sz="1800" b="1" i="1" dirty="0" smtClean="0">
                <a:solidFill>
                  <a:srgbClr val="FF0000"/>
                </a:solidFill>
                <a:latin typeface="Times New Roman" panose="02020603050405020304" pitchFamily="18" charset="0"/>
                <a:cs typeface="Times New Roman" panose="02020603050405020304" pitchFamily="18" charset="0"/>
              </a:rPr>
              <a:t>2017 год и плановый период 2018 и 2019 г (в </a:t>
            </a:r>
            <a:r>
              <a:rPr lang="ru-RU" sz="1800" b="1" i="1" dirty="0" err="1" smtClean="0">
                <a:solidFill>
                  <a:srgbClr val="FF0000"/>
                </a:solidFill>
                <a:latin typeface="Times New Roman" panose="02020603050405020304" pitchFamily="18" charset="0"/>
                <a:cs typeface="Times New Roman" panose="02020603050405020304" pitchFamily="18" charset="0"/>
              </a:rPr>
              <a:t>тыс.руб</a:t>
            </a:r>
            <a:r>
              <a:rPr lang="ru-RU" sz="1800" b="1" i="1" dirty="0" smtClean="0">
                <a:solidFill>
                  <a:srgbClr val="FF0000"/>
                </a:solidFill>
                <a:latin typeface="Times New Roman" panose="02020603050405020304" pitchFamily="18" charset="0"/>
                <a:cs typeface="Times New Roman" panose="02020603050405020304" pitchFamily="18" charset="0"/>
              </a:rPr>
              <a:t>.)</a:t>
            </a:r>
            <a:endParaRPr lang="ru-RU" sz="1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4640" name="Group 64"/>
          <p:cNvGraphicFramePr>
            <a:graphicFrameLocks noGrp="1"/>
          </p:cNvGraphicFramePr>
          <p:nvPr>
            <p:ph idx="4294967295"/>
            <p:extLst>
              <p:ext uri="{D42A27DB-BD31-4B8C-83A1-F6EECF244321}">
                <p14:modId xmlns:p14="http://schemas.microsoft.com/office/powerpoint/2010/main" val="1399162708"/>
              </p:ext>
            </p:extLst>
          </p:nvPr>
        </p:nvGraphicFramePr>
        <p:xfrm>
          <a:off x="31172" y="582873"/>
          <a:ext cx="9044184" cy="6206772"/>
        </p:xfrm>
        <a:graphic>
          <a:graphicData uri="http://schemas.openxmlformats.org/drawingml/2006/table">
            <a:tbl>
              <a:tblPr firstRow="1" firstCol="1">
                <a:tableStyleId>{5C22544A-7EE6-4342-B048-85BDC9FD1C3A}</a:tableStyleId>
              </a:tblPr>
              <a:tblGrid>
                <a:gridCol w="2053424">
                  <a:extLst>
                    <a:ext uri="{9D8B030D-6E8A-4147-A177-3AD203B41FA5}">
                      <a16:colId xmlns="" xmlns:a16="http://schemas.microsoft.com/office/drawing/2014/main" val="20000"/>
                    </a:ext>
                  </a:extLst>
                </a:gridCol>
                <a:gridCol w="862129">
                  <a:extLst>
                    <a:ext uri="{9D8B030D-6E8A-4147-A177-3AD203B41FA5}">
                      <a16:colId xmlns="" xmlns:a16="http://schemas.microsoft.com/office/drawing/2014/main" val="20001"/>
                    </a:ext>
                  </a:extLst>
                </a:gridCol>
                <a:gridCol w="747579">
                  <a:extLst>
                    <a:ext uri="{9D8B030D-6E8A-4147-A177-3AD203B41FA5}">
                      <a16:colId xmlns="" xmlns:a16="http://schemas.microsoft.com/office/drawing/2014/main" val="20002"/>
                    </a:ext>
                  </a:extLst>
                </a:gridCol>
                <a:gridCol w="747579">
                  <a:extLst>
                    <a:ext uri="{9D8B030D-6E8A-4147-A177-3AD203B41FA5}">
                      <a16:colId xmlns="" xmlns:a16="http://schemas.microsoft.com/office/drawing/2014/main" val="20003"/>
                    </a:ext>
                  </a:extLst>
                </a:gridCol>
                <a:gridCol w="1980553">
                  <a:extLst>
                    <a:ext uri="{9D8B030D-6E8A-4147-A177-3AD203B41FA5}">
                      <a16:colId xmlns="" xmlns:a16="http://schemas.microsoft.com/office/drawing/2014/main" val="20004"/>
                    </a:ext>
                  </a:extLst>
                </a:gridCol>
                <a:gridCol w="2652920">
                  <a:extLst>
                    <a:ext uri="{9D8B030D-6E8A-4147-A177-3AD203B41FA5}">
                      <a16:colId xmlns="" xmlns:a16="http://schemas.microsoft.com/office/drawing/2014/main" val="20005"/>
                    </a:ext>
                  </a:extLst>
                </a:gridCol>
              </a:tblGrid>
              <a:tr h="6186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Наименование программы </a:t>
                      </a:r>
                      <a:endParaRPr kumimoji="0" lang="ru-RU"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2017</a:t>
                      </a:r>
                      <a:endParaRPr kumimoji="0" lang="ru-RU"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endParaRPr kumimoji="0" lang="ru-RU"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endParaRPr kumimoji="0" lang="ru-RU"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Администратор программы </a:t>
                      </a:r>
                      <a:endParaRPr kumimoji="0" lang="ru-RU"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Исполнитель программы </a:t>
                      </a:r>
                      <a:endParaRPr kumimoji="0" lang="ru-RU"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extLst>
                  <a:ext uri="{0D108BD9-81ED-4DB2-BD59-A6C34878D82A}">
                    <a16:rowId xmlns="" xmlns:a16="http://schemas.microsoft.com/office/drawing/2014/main" val="10000"/>
                  </a:ext>
                </a:extLst>
              </a:tr>
              <a:tr h="165127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«Развитие дорожно- транспортного комплекса в муниципальном образовании «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2014-2020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11289,0</a:t>
                      </a: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530,0</a:t>
                      </a:r>
                      <a:endParaRPr kumimoji="0" 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530,0</a:t>
                      </a:r>
                      <a:endParaRPr kumimoji="0" 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Администрация  муниципального  образования «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Отдел по строительству, транспорту, связи энергетике и ЖКХ  Администрации МО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extLst>
                  <a:ext uri="{0D108BD9-81ED-4DB2-BD59-A6C34878D82A}">
                    <a16:rowId xmlns="" xmlns:a16="http://schemas.microsoft.com/office/drawing/2014/main" val="10001"/>
                  </a:ext>
                </a:extLst>
              </a:tr>
              <a:tr h="22074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Создание благоприятного предпринимательского и инвестиционного климата в  муниципальном образовании «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район»Смоленской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области на 2014-2020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105,0 </a:t>
                      </a:r>
                      <a:endParaRPr kumimoji="0" 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105,0</a:t>
                      </a:r>
                      <a:endParaRPr kumimoji="0" 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105,0</a:t>
                      </a:r>
                      <a:endParaRPr kumimoji="0" 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Отдел экономики Администрации МО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extLst>
                  <a:ext uri="{0D108BD9-81ED-4DB2-BD59-A6C34878D82A}">
                    <a16:rowId xmlns="" xmlns:a16="http://schemas.microsoft.com/office/drawing/2014/main" val="10002"/>
                  </a:ext>
                </a:extLst>
              </a:tr>
              <a:tr h="16432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«Развитие сельского хозяйства в муниципальном образовании «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район»Смоленской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области на 2014-2020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100,0 .</a:t>
                      </a:r>
                      <a:endParaRPr kumimoji="0" 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100,0</a:t>
                      </a:r>
                      <a:endParaRPr kumimoji="0" 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100,0</a:t>
                      </a:r>
                      <a:endParaRPr kumimoji="0" 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Сектор Сельского хозяйства и продовольствия  Администрации МО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extLst>
                  <a:ext uri="{0D108BD9-81ED-4DB2-BD59-A6C34878D82A}">
                    <a16:rowId xmlns=""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a:xfrm>
            <a:off x="684213" y="0"/>
            <a:ext cx="8229600" cy="692150"/>
          </a:xfrm>
        </p:spPr>
        <p:txBody>
          <a:bodyPr/>
          <a:lstStyle/>
          <a:p>
            <a:r>
              <a:rPr lang="ru-RU" sz="1800" b="1" smtClean="0">
                <a:ln>
                  <a:noFill/>
                </a:ln>
                <a:solidFill>
                  <a:srgbClr val="FF0000"/>
                </a:solidFill>
                <a:latin typeface="Times New Roman" pitchFamily="18" charset="0"/>
                <a:cs typeface="Times New Roman" pitchFamily="18" charset="0"/>
              </a:rPr>
              <a:t>Программная структура расходов  районного бюджета на 2017 год и плановый период 2018 и 2019 г.</a:t>
            </a:r>
          </a:p>
        </p:txBody>
      </p:sp>
      <p:graphicFrame>
        <p:nvGraphicFramePr>
          <p:cNvPr id="26675" name="Group 51"/>
          <p:cNvGraphicFramePr>
            <a:graphicFrameLocks noGrp="1"/>
          </p:cNvGraphicFramePr>
          <p:nvPr>
            <p:ph idx="4294967295"/>
            <p:extLst>
              <p:ext uri="{D42A27DB-BD31-4B8C-83A1-F6EECF244321}">
                <p14:modId xmlns:p14="http://schemas.microsoft.com/office/powerpoint/2010/main" val="139266512"/>
              </p:ext>
            </p:extLst>
          </p:nvPr>
        </p:nvGraphicFramePr>
        <p:xfrm>
          <a:off x="0" y="692150"/>
          <a:ext cx="9144000" cy="6165849"/>
        </p:xfrm>
        <a:graphic>
          <a:graphicData uri="http://schemas.openxmlformats.org/drawingml/2006/table">
            <a:tbl>
              <a:tblPr firstRow="1" firstCol="1">
                <a:tableStyleId>{5C22544A-7EE6-4342-B048-85BDC9FD1C3A}</a:tableStyleId>
              </a:tblPr>
              <a:tblGrid>
                <a:gridCol w="2506850">
                  <a:extLst>
                    <a:ext uri="{9D8B030D-6E8A-4147-A177-3AD203B41FA5}">
                      <a16:colId xmlns="" xmlns:a16="http://schemas.microsoft.com/office/drawing/2014/main" val="20000"/>
                    </a:ext>
                  </a:extLst>
                </a:gridCol>
                <a:gridCol w="1074365">
                  <a:extLst>
                    <a:ext uri="{9D8B030D-6E8A-4147-A177-3AD203B41FA5}">
                      <a16:colId xmlns="" xmlns:a16="http://schemas.microsoft.com/office/drawing/2014/main" val="20001"/>
                    </a:ext>
                  </a:extLst>
                </a:gridCol>
                <a:gridCol w="895302">
                  <a:extLst>
                    <a:ext uri="{9D8B030D-6E8A-4147-A177-3AD203B41FA5}">
                      <a16:colId xmlns="" xmlns:a16="http://schemas.microsoft.com/office/drawing/2014/main" val="20002"/>
                    </a:ext>
                  </a:extLst>
                </a:gridCol>
                <a:gridCol w="895302">
                  <a:extLst>
                    <a:ext uri="{9D8B030D-6E8A-4147-A177-3AD203B41FA5}">
                      <a16:colId xmlns="" xmlns:a16="http://schemas.microsoft.com/office/drawing/2014/main" val="20003"/>
                    </a:ext>
                  </a:extLst>
                </a:gridCol>
                <a:gridCol w="1611546">
                  <a:extLst>
                    <a:ext uri="{9D8B030D-6E8A-4147-A177-3AD203B41FA5}">
                      <a16:colId xmlns="" xmlns:a16="http://schemas.microsoft.com/office/drawing/2014/main" val="20004"/>
                    </a:ext>
                  </a:extLst>
                </a:gridCol>
                <a:gridCol w="2160635">
                  <a:extLst>
                    <a:ext uri="{9D8B030D-6E8A-4147-A177-3AD203B41FA5}">
                      <a16:colId xmlns="" xmlns:a16="http://schemas.microsoft.com/office/drawing/2014/main" val="20005"/>
                    </a:ext>
                  </a:extLst>
                </a:gridCol>
              </a:tblGrid>
              <a:tr h="92831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Наименование программы </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Администратор программы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Исполнитель программы </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extLst>
                  <a:ext uri="{0D108BD9-81ED-4DB2-BD59-A6C34878D82A}">
                    <a16:rowId xmlns="" xmlns:a16="http://schemas.microsoft.com/office/drawing/2014/main" val="10000"/>
                  </a:ext>
                </a:extLst>
              </a:tr>
              <a:tr h="17981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Комплексные меры по профилактике правонарушений и усилению борьбы с преступностью в муниципальном образовании</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2014-2020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95,0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95,0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95,0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extLst>
                  <a:ext uri="{0D108BD9-81ED-4DB2-BD59-A6C34878D82A}">
                    <a16:rowId xmlns="" xmlns:a16="http://schemas.microsoft.com/office/drawing/2014/main" val="10001"/>
                  </a:ext>
                </a:extLst>
              </a:tr>
              <a:tr h="171968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«Создание условий для обеспечения качественными услугами ЖКХ населения муниципального образования</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2014-2017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extLst>
                  <a:ext uri="{0D108BD9-81ED-4DB2-BD59-A6C34878D82A}">
                    <a16:rowId xmlns="" xmlns:a16="http://schemas.microsoft.com/office/drawing/2014/main" val="10002"/>
                  </a:ext>
                </a:extLst>
              </a:tr>
              <a:tr h="171968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Повышение эффективности  деятельности Администрации муниципального образования«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2016-2020 годы»</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14179,3</a:t>
                      </a: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13751,1</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13751,1</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extLst>
                  <a:ext uri="{0D108BD9-81ED-4DB2-BD59-A6C34878D82A}">
                    <a16:rowId xmlns=""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664" name="Group 64"/>
          <p:cNvGraphicFramePr>
            <a:graphicFrameLocks noGrp="1"/>
          </p:cNvGraphicFramePr>
          <p:nvPr>
            <p:ph idx="4294967295"/>
            <p:extLst>
              <p:ext uri="{D42A27DB-BD31-4B8C-83A1-F6EECF244321}">
                <p14:modId xmlns:p14="http://schemas.microsoft.com/office/powerpoint/2010/main" val="2204509952"/>
              </p:ext>
            </p:extLst>
          </p:nvPr>
        </p:nvGraphicFramePr>
        <p:xfrm>
          <a:off x="1" y="817942"/>
          <a:ext cx="9143998" cy="5913104"/>
        </p:xfrm>
        <a:graphic>
          <a:graphicData uri="http://schemas.openxmlformats.org/drawingml/2006/table">
            <a:tbl>
              <a:tblPr firstRow="1" firstCol="1">
                <a:tableStyleId>{5C22544A-7EE6-4342-B048-85BDC9FD1C3A}</a:tableStyleId>
              </a:tblPr>
              <a:tblGrid>
                <a:gridCol w="2034438">
                  <a:extLst>
                    <a:ext uri="{9D8B030D-6E8A-4147-A177-3AD203B41FA5}">
                      <a16:colId xmlns="" xmlns:a16="http://schemas.microsoft.com/office/drawing/2014/main" val="20000"/>
                    </a:ext>
                  </a:extLst>
                </a:gridCol>
                <a:gridCol w="1088252">
                  <a:extLst>
                    <a:ext uri="{9D8B030D-6E8A-4147-A177-3AD203B41FA5}">
                      <a16:colId xmlns="" xmlns:a16="http://schemas.microsoft.com/office/drawing/2014/main" val="20001"/>
                    </a:ext>
                  </a:extLst>
                </a:gridCol>
                <a:gridCol w="1034258">
                  <a:extLst>
                    <a:ext uri="{9D8B030D-6E8A-4147-A177-3AD203B41FA5}">
                      <a16:colId xmlns="" xmlns:a16="http://schemas.microsoft.com/office/drawing/2014/main" val="20002"/>
                    </a:ext>
                  </a:extLst>
                </a:gridCol>
                <a:gridCol w="1034258">
                  <a:extLst>
                    <a:ext uri="{9D8B030D-6E8A-4147-A177-3AD203B41FA5}">
                      <a16:colId xmlns="" xmlns:a16="http://schemas.microsoft.com/office/drawing/2014/main" val="20003"/>
                    </a:ext>
                  </a:extLst>
                </a:gridCol>
                <a:gridCol w="2023000">
                  <a:extLst>
                    <a:ext uri="{9D8B030D-6E8A-4147-A177-3AD203B41FA5}">
                      <a16:colId xmlns="" xmlns:a16="http://schemas.microsoft.com/office/drawing/2014/main" val="20004"/>
                    </a:ext>
                  </a:extLst>
                </a:gridCol>
                <a:gridCol w="1929792">
                  <a:extLst>
                    <a:ext uri="{9D8B030D-6E8A-4147-A177-3AD203B41FA5}">
                      <a16:colId xmlns="" xmlns:a16="http://schemas.microsoft.com/office/drawing/2014/main" val="20005"/>
                    </a:ext>
                  </a:extLst>
                </a:gridCol>
              </a:tblGrid>
              <a:tr h="75418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Наименование программы </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Администратор программы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Исполнитель программы </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extLst>
                  <a:ext uri="{0D108BD9-81ED-4DB2-BD59-A6C34878D82A}">
                    <a16:rowId xmlns="" xmlns:a16="http://schemas.microsoft.com/office/drawing/2014/main" val="10000"/>
                  </a:ext>
                </a:extLst>
              </a:tr>
              <a:tr h="15143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«Развитие  образования в муниципальном образовании «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2014-2020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101228,9</a:t>
                      </a: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94572,9</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106416,7</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Отдел образования  Администрации муниципального образования</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Отдел образования  Администрации муниципального образования</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extLst>
                  <a:ext uri="{0D108BD9-81ED-4DB2-BD59-A6C34878D82A}">
                    <a16:rowId xmlns="" xmlns:a16="http://schemas.microsoft.com/office/drawing/2014/main" val="10001"/>
                  </a:ext>
                </a:extLst>
              </a:tr>
              <a:tr h="17280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Патриотическое  воспитание молодежи в муниципальном образовании«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2014-2020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Отдел образования  Администрации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Угранского</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района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extLst>
                  <a:ext uri="{0D108BD9-81ED-4DB2-BD59-A6C34878D82A}">
                    <a16:rowId xmlns="" xmlns:a16="http://schemas.microsoft.com/office/drawing/2014/main" val="10002"/>
                  </a:ext>
                </a:extLst>
              </a:tr>
              <a:tr h="17637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«Развитие    культуры и туризма в муниципальном образовании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2014-2020 годы»</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27687,0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25929,6</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26043,5</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Отдел культуры  и спорта Администрации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Угранский район» Смоленской области </a:t>
                      </a:r>
                      <a:endParaRPr kumimoji="0" lang="ru-RU" sz="12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Отдел культуры  и спорта Администрации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extLst>
                  <a:ext uri="{0D108BD9-81ED-4DB2-BD59-A6C34878D82A}">
                    <a16:rowId xmlns="" xmlns:a16="http://schemas.microsoft.com/office/drawing/2014/main" val="10003"/>
                  </a:ext>
                </a:extLst>
              </a:tr>
            </a:tbl>
          </a:graphicData>
        </a:graphic>
      </p:graphicFrame>
      <p:sp>
        <p:nvSpPr>
          <p:cNvPr id="58406" name="Rectangle 40"/>
          <p:cNvSpPr>
            <a:spLocks noChangeArrowheads="1"/>
          </p:cNvSpPr>
          <p:nvPr/>
        </p:nvSpPr>
        <p:spPr bwMode="auto">
          <a:xfrm>
            <a:off x="716740" y="140834"/>
            <a:ext cx="8158163" cy="677108"/>
          </a:xfrm>
          <a:prstGeom prst="rect">
            <a:avLst/>
          </a:prstGeom>
          <a:noFill/>
          <a:ln w="9525">
            <a:noFill/>
            <a:miter lim="800000"/>
            <a:headEnd/>
            <a:tailEnd/>
          </a:ln>
        </p:spPr>
        <p:txBody>
          <a:bodyPr>
            <a:spAutoFit/>
          </a:bodyPr>
          <a:lstStyle/>
          <a:p>
            <a:r>
              <a:rPr lang="ru-RU" b="1" dirty="0">
                <a:solidFill>
                  <a:srgbClr val="FF0000"/>
                </a:solidFill>
                <a:latin typeface="Times New Roman" pitchFamily="18" charset="0"/>
                <a:cs typeface="Times New Roman" pitchFamily="18" charset="0"/>
              </a:rPr>
              <a:t>Программная </a:t>
            </a:r>
            <a:r>
              <a:rPr lang="ru-RU" sz="2000" b="1" dirty="0">
                <a:solidFill>
                  <a:srgbClr val="FF0000"/>
                </a:solidFill>
                <a:latin typeface="Times New Roman" pitchFamily="18" charset="0"/>
                <a:cs typeface="Times New Roman" pitchFamily="18" charset="0"/>
              </a:rPr>
              <a:t>структура</a:t>
            </a:r>
            <a:r>
              <a:rPr lang="ru-RU" b="1" dirty="0">
                <a:solidFill>
                  <a:srgbClr val="FF0000"/>
                </a:solidFill>
                <a:latin typeface="Times New Roman" pitchFamily="18" charset="0"/>
                <a:cs typeface="Times New Roman" pitchFamily="18" charset="0"/>
              </a:rPr>
              <a:t> расходов  районного бюджета на 2017 год и плановый период 2018 и 2019 г.</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a:xfrm>
            <a:off x="683568" y="130969"/>
            <a:ext cx="8229600" cy="414337"/>
          </a:xfrm>
        </p:spPr>
        <p:txBody>
          <a:bodyPr/>
          <a:lstStyle/>
          <a:p>
            <a:r>
              <a:rPr lang="ru-RU" sz="2000" b="1" i="1" dirty="0" smtClean="0">
                <a:ln>
                  <a:noFill/>
                </a:ln>
                <a:solidFill>
                  <a:srgbClr val="FF0000"/>
                </a:solidFill>
                <a:latin typeface="Times New Roman" pitchFamily="18" charset="0"/>
                <a:cs typeface="Times New Roman" pitchFamily="18" charset="0"/>
              </a:rPr>
              <a:t>Программная структура расходов  районного бюджета на 2017 год и плановый период 2018 и 2019 г.</a:t>
            </a:r>
          </a:p>
        </p:txBody>
      </p:sp>
      <p:graphicFrame>
        <p:nvGraphicFramePr>
          <p:cNvPr id="27693" name="Group 45"/>
          <p:cNvGraphicFramePr>
            <a:graphicFrameLocks noGrp="1"/>
          </p:cNvGraphicFramePr>
          <p:nvPr>
            <p:ph idx="4294967295"/>
            <p:extLst>
              <p:ext uri="{D42A27DB-BD31-4B8C-83A1-F6EECF244321}">
                <p14:modId xmlns:p14="http://schemas.microsoft.com/office/powerpoint/2010/main" val="2605326102"/>
              </p:ext>
            </p:extLst>
          </p:nvPr>
        </p:nvGraphicFramePr>
        <p:xfrm>
          <a:off x="-1" y="981075"/>
          <a:ext cx="9144000" cy="5876925"/>
        </p:xfrm>
        <a:graphic>
          <a:graphicData uri="http://schemas.openxmlformats.org/drawingml/2006/table">
            <a:tbl>
              <a:tblPr firstRow="1" firstCol="1">
                <a:tableStyleId>{5C22544A-7EE6-4342-B048-85BDC9FD1C3A}</a:tableStyleId>
              </a:tblPr>
              <a:tblGrid>
                <a:gridCol w="2451909">
                  <a:extLst>
                    <a:ext uri="{9D8B030D-6E8A-4147-A177-3AD203B41FA5}">
                      <a16:colId xmlns="" xmlns:a16="http://schemas.microsoft.com/office/drawing/2014/main" val="20000"/>
                    </a:ext>
                  </a:extLst>
                </a:gridCol>
                <a:gridCol w="879344">
                  <a:extLst>
                    <a:ext uri="{9D8B030D-6E8A-4147-A177-3AD203B41FA5}">
                      <a16:colId xmlns="" xmlns:a16="http://schemas.microsoft.com/office/drawing/2014/main" val="20001"/>
                    </a:ext>
                  </a:extLst>
                </a:gridCol>
                <a:gridCol w="879344">
                  <a:extLst>
                    <a:ext uri="{9D8B030D-6E8A-4147-A177-3AD203B41FA5}">
                      <a16:colId xmlns="" xmlns:a16="http://schemas.microsoft.com/office/drawing/2014/main" val="20002"/>
                    </a:ext>
                  </a:extLst>
                </a:gridCol>
                <a:gridCol w="1074752">
                  <a:extLst>
                    <a:ext uri="{9D8B030D-6E8A-4147-A177-3AD203B41FA5}">
                      <a16:colId xmlns="" xmlns:a16="http://schemas.microsoft.com/office/drawing/2014/main" val="20003"/>
                    </a:ext>
                  </a:extLst>
                </a:gridCol>
                <a:gridCol w="1660982">
                  <a:extLst>
                    <a:ext uri="{9D8B030D-6E8A-4147-A177-3AD203B41FA5}">
                      <a16:colId xmlns="" xmlns:a16="http://schemas.microsoft.com/office/drawing/2014/main" val="20004"/>
                    </a:ext>
                  </a:extLst>
                </a:gridCol>
                <a:gridCol w="2197669">
                  <a:extLst>
                    <a:ext uri="{9D8B030D-6E8A-4147-A177-3AD203B41FA5}">
                      <a16:colId xmlns="" xmlns:a16="http://schemas.microsoft.com/office/drawing/2014/main" val="20005"/>
                    </a:ext>
                  </a:extLst>
                </a:gridCol>
              </a:tblGrid>
              <a:tr h="101017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Наименование программы </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Администратор программы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Исполнитель программы </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0"/>
                  </a:ext>
                </a:extLst>
              </a:tr>
              <a:tr h="15834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Управление  муниципальными финансами в муниципальном образовании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2016-2020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25544,2</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26066,9</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26281,1</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Финансовое управление администрации  муниципальное образование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Финансовое управление администрации  муниципальное образование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 xmlns:a16="http://schemas.microsoft.com/office/drawing/2014/main" val="10001"/>
                  </a:ext>
                </a:extLst>
              </a:tr>
              <a:tr h="166550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Устойчивое развитие сельских территорий в муниципальном образовании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2014-2017 год и на период до 2020 года»</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 xmlns:a16="http://schemas.microsoft.com/office/drawing/2014/main" val="10002"/>
                  </a:ext>
                </a:extLst>
              </a:tr>
              <a:tr h="16177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Поддержка общественных организаций  муниципального образования</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2016-2020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205,8</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205,8</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205,8</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Финансовое управление</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236370" y="4149081"/>
            <a:ext cx="8229600" cy="2160240"/>
          </a:xfrm>
        </p:spPr>
        <p:txBody>
          <a:bodyPr/>
          <a:lstStyle/>
          <a:p>
            <a:pPr algn="ctr">
              <a:buFontTx/>
              <a:buNone/>
            </a:pPr>
            <a:r>
              <a:rPr lang="ru-RU" altLang="ru-RU" sz="3200" dirty="0" smtClean="0">
                <a:solidFill>
                  <a:srgbClr val="000099"/>
                </a:solidFill>
                <a:latin typeface="Times New Roman" panose="02020603050405020304" pitchFamily="18" charset="0"/>
                <a:cs typeface="Times New Roman" pitchFamily="18" charset="0"/>
              </a:rPr>
              <a:t>Основные понятия и термины, применяемые при составлении брошюры «</a:t>
            </a:r>
            <a:r>
              <a:rPr lang="ru-RU" altLang="ru-RU" sz="3200" u="sng" dirty="0" smtClean="0">
                <a:solidFill>
                  <a:srgbClr val="FF0000"/>
                </a:solidFill>
                <a:latin typeface="Times New Roman" pitchFamily="18" charset="0"/>
                <a:cs typeface="Times New Roman" pitchFamily="18" charset="0"/>
              </a:rPr>
              <a:t>БЮДЖЕТ ДЛЯ ГРАЖДАН</a:t>
            </a:r>
            <a:r>
              <a:rPr lang="ru-RU" altLang="ru-RU" sz="3200" dirty="0" smtClean="0">
                <a:solidFill>
                  <a:srgbClr val="000099"/>
                </a:solidFill>
                <a:latin typeface="Times New Roman" panose="02020603050405020304" pitchFamily="18" charset="0"/>
                <a:cs typeface="Times New Roman" panose="02020603050405020304" pitchFamily="18" charset="0"/>
              </a:rPr>
              <a:t>»</a:t>
            </a:r>
          </a:p>
        </p:txBody>
      </p:sp>
      <p:pic>
        <p:nvPicPr>
          <p:cNvPr id="23555" name="Picture 5" descr="20150213-zakonodat-326x159"/>
          <p:cNvPicPr>
            <a:picLocks noChangeAspect="1" noChangeArrowheads="1"/>
          </p:cNvPicPr>
          <p:nvPr/>
        </p:nvPicPr>
        <p:blipFill>
          <a:blip r:embed="rId2"/>
          <a:srcRect/>
          <a:stretch>
            <a:fillRect/>
          </a:stretch>
        </p:blipFill>
        <p:spPr bwMode="auto">
          <a:xfrm>
            <a:off x="683568" y="404664"/>
            <a:ext cx="7767669" cy="36578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755650" y="301625"/>
            <a:ext cx="8229600" cy="487363"/>
          </a:xfrm>
        </p:spPr>
        <p:txBody>
          <a:bodyPr rtlCol="0">
            <a:noAutofit/>
          </a:bodyPr>
          <a:lstStyle/>
          <a:p>
            <a:pPr fontAlgn="auto">
              <a:spcAft>
                <a:spcPts val="0"/>
              </a:spcAft>
              <a:defRPr/>
            </a:pPr>
            <a:r>
              <a:rPr lang="ru-RU" sz="2000" b="1" dirty="0">
                <a:solidFill>
                  <a:srgbClr val="FF0000"/>
                </a:solidFill>
                <a:latin typeface="Times New Roman" panose="02020603050405020304" pitchFamily="18" charset="0"/>
                <a:cs typeface="Times New Roman" panose="02020603050405020304" pitchFamily="18" charset="0"/>
              </a:rPr>
              <a:t>Программная структура расходов  районного бюджета на </a:t>
            </a:r>
            <a:r>
              <a:rPr lang="ru-RU" sz="2000" b="1" dirty="0" smtClean="0">
                <a:solidFill>
                  <a:srgbClr val="FF0000"/>
                </a:solidFill>
                <a:latin typeface="Times New Roman" panose="02020603050405020304" pitchFamily="18" charset="0"/>
                <a:cs typeface="Times New Roman" panose="02020603050405020304" pitchFamily="18" charset="0"/>
              </a:rPr>
              <a:t>2017 год и плановый период 2018 и 2019 г.</a:t>
            </a:r>
            <a:endParaRPr lang="ru-RU" sz="2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8725" name="Group 53"/>
          <p:cNvGraphicFramePr>
            <a:graphicFrameLocks noGrp="1"/>
          </p:cNvGraphicFramePr>
          <p:nvPr>
            <p:ph idx="4294967295"/>
            <p:extLst>
              <p:ext uri="{D42A27DB-BD31-4B8C-83A1-F6EECF244321}">
                <p14:modId xmlns:p14="http://schemas.microsoft.com/office/powerpoint/2010/main" val="2149978672"/>
              </p:ext>
            </p:extLst>
          </p:nvPr>
        </p:nvGraphicFramePr>
        <p:xfrm>
          <a:off x="0" y="1052513"/>
          <a:ext cx="9108504" cy="5768217"/>
        </p:xfrm>
        <a:graphic>
          <a:graphicData uri="http://schemas.openxmlformats.org/drawingml/2006/table">
            <a:tbl>
              <a:tblPr firstRow="1" firstCol="1">
                <a:tableStyleId>{5C22544A-7EE6-4342-B048-85BDC9FD1C3A}</a:tableStyleId>
              </a:tblPr>
              <a:tblGrid>
                <a:gridCol w="2434043">
                  <a:extLst>
                    <a:ext uri="{9D8B030D-6E8A-4147-A177-3AD203B41FA5}">
                      <a16:colId xmlns="" xmlns:a16="http://schemas.microsoft.com/office/drawing/2014/main" val="20000"/>
                    </a:ext>
                  </a:extLst>
                </a:gridCol>
                <a:gridCol w="745160">
                  <a:extLst>
                    <a:ext uri="{9D8B030D-6E8A-4147-A177-3AD203B41FA5}">
                      <a16:colId xmlns="" xmlns:a16="http://schemas.microsoft.com/office/drawing/2014/main" val="20001"/>
                    </a:ext>
                  </a:extLst>
                </a:gridCol>
                <a:gridCol w="909990">
                  <a:extLst>
                    <a:ext uri="{9D8B030D-6E8A-4147-A177-3AD203B41FA5}">
                      <a16:colId xmlns="" xmlns:a16="http://schemas.microsoft.com/office/drawing/2014/main" val="20002"/>
                    </a:ext>
                  </a:extLst>
                </a:gridCol>
                <a:gridCol w="1070980">
                  <a:extLst>
                    <a:ext uri="{9D8B030D-6E8A-4147-A177-3AD203B41FA5}">
                      <a16:colId xmlns="" xmlns:a16="http://schemas.microsoft.com/office/drawing/2014/main" val="20003"/>
                    </a:ext>
                  </a:extLst>
                </a:gridCol>
                <a:gridCol w="1752511">
                  <a:extLst>
                    <a:ext uri="{9D8B030D-6E8A-4147-A177-3AD203B41FA5}">
                      <a16:colId xmlns="" xmlns:a16="http://schemas.microsoft.com/office/drawing/2014/main" val="20004"/>
                    </a:ext>
                  </a:extLst>
                </a:gridCol>
                <a:gridCol w="2195820">
                  <a:extLst>
                    <a:ext uri="{9D8B030D-6E8A-4147-A177-3AD203B41FA5}">
                      <a16:colId xmlns="" xmlns:a16="http://schemas.microsoft.com/office/drawing/2014/main" val="20005"/>
                    </a:ext>
                  </a:extLst>
                </a:gridCol>
              </a:tblGrid>
              <a:tr h="120209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Наименование программы </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Администратор программы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Исполнитель программы </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extLst>
                  <a:ext uri="{0D108BD9-81ED-4DB2-BD59-A6C34878D82A}">
                    <a16:rowId xmlns="" xmlns:a16="http://schemas.microsoft.com/office/drawing/2014/main" val="10000"/>
                  </a:ext>
                </a:extLst>
              </a:tr>
              <a:tr h="105231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Обеспечение жильем молодых семей» на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2015-2020 годы»</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3895,5</a:t>
                      </a: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264,6</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264,6</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extLst>
                  <a:ext uri="{0D108BD9-81ED-4DB2-BD59-A6C34878D82A}">
                    <a16:rowId xmlns="" xmlns:a16="http://schemas.microsoft.com/office/drawing/2014/main" val="10001"/>
                  </a:ext>
                </a:extLst>
              </a:tr>
              <a:tr h="18309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Энергосбережение и повышение энергетической эффективности на 2010-2020 годы на территории муниципального образования</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extLst>
                  <a:ext uri="{0D108BD9-81ED-4DB2-BD59-A6C34878D82A}">
                    <a16:rowId xmlns="" xmlns:a16="http://schemas.microsoft.com/office/drawing/2014/main" val="10002"/>
                  </a:ext>
                </a:extLst>
              </a:tr>
              <a:tr h="16034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 Приоритетные направления  демографического развития  муниципального образования  « Угранский район» Смоленской области  на 2015-2020 годы»</a:t>
                      </a:r>
                      <a:endParaRPr kumimoji="0" 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extLst>
                  <a:ext uri="{0D108BD9-81ED-4DB2-BD59-A6C34878D82A}">
                    <a16:rowId xmlns=""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1413" y="188640"/>
            <a:ext cx="6696744" cy="707886"/>
          </a:xfrm>
          <a:prstGeom prst="rect">
            <a:avLst/>
          </a:prstGeom>
          <a:noFill/>
        </p:spPr>
        <p:txBody>
          <a:bodyPr wrap="square" rtlCol="0">
            <a:spAutoFit/>
          </a:bodyPr>
          <a:lstStyle/>
          <a:p>
            <a:pPr algn="ctr"/>
            <a:r>
              <a:rPr lang="ru-RU" sz="2000" dirty="0" smtClean="0">
                <a:solidFill>
                  <a:srgbClr val="FF0000"/>
                </a:solidFill>
                <a:latin typeface="Times New Roman" panose="02020603050405020304" pitchFamily="18" charset="0"/>
                <a:cs typeface="Times New Roman" panose="02020603050405020304" pitchFamily="18" charset="0"/>
              </a:rPr>
              <a:t>Информация об объеме доходов бюджета МО «</a:t>
            </a:r>
            <a:r>
              <a:rPr lang="ru-RU" sz="2000" dirty="0" err="1" smtClean="0">
                <a:solidFill>
                  <a:srgbClr val="FF0000"/>
                </a:solidFill>
                <a:latin typeface="Times New Roman" panose="02020603050405020304" pitchFamily="18" charset="0"/>
                <a:cs typeface="Times New Roman" panose="02020603050405020304" pitchFamily="18" charset="0"/>
              </a:rPr>
              <a:t>Угранский</a:t>
            </a:r>
            <a:r>
              <a:rPr lang="ru-RU" sz="2000" dirty="0" smtClean="0">
                <a:solidFill>
                  <a:srgbClr val="FF0000"/>
                </a:solidFill>
                <a:latin typeface="Times New Roman" panose="02020603050405020304" pitchFamily="18" charset="0"/>
                <a:cs typeface="Times New Roman" panose="02020603050405020304" pitchFamily="18" charset="0"/>
              </a:rPr>
              <a:t> район» в расчете на душу населения</a:t>
            </a:r>
            <a:endParaRPr lang="ru-RU" sz="20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905924"/>
              </p:ext>
            </p:extLst>
          </p:nvPr>
        </p:nvGraphicFramePr>
        <p:xfrm>
          <a:off x="107502" y="1124745"/>
          <a:ext cx="8928995" cy="5616624"/>
        </p:xfrm>
        <a:graphic>
          <a:graphicData uri="http://schemas.openxmlformats.org/drawingml/2006/table">
            <a:tbl>
              <a:tblPr firstRow="1" bandRow="1">
                <a:tableStyleId>{5C22544A-7EE6-4342-B048-85BDC9FD1C3A}</a:tableStyleId>
              </a:tblPr>
              <a:tblGrid>
                <a:gridCol w="1785799"/>
                <a:gridCol w="1785799"/>
                <a:gridCol w="1785799"/>
                <a:gridCol w="1785799"/>
                <a:gridCol w="1785799"/>
              </a:tblGrid>
              <a:tr h="908125">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Наименование показателя</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2016 год</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2017 год</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2018 год</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2019 год</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908125">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Итого доходов,</a:t>
                      </a:r>
                      <a:r>
                        <a:rPr lang="ru-RU" sz="1400" baseline="0" dirty="0" smtClean="0">
                          <a:solidFill>
                            <a:schemeClr val="tx1"/>
                          </a:solidFill>
                          <a:latin typeface="Times New Roman" panose="02020603050405020304" pitchFamily="18" charset="0"/>
                          <a:cs typeface="Times New Roman" panose="02020603050405020304" pitchFamily="18" charset="0"/>
                        </a:rPr>
                        <a:t> тыс. руб.</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285636,8</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291311,0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175255,8</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186335,0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964083">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Налоговые и неналоговые доходы, </a:t>
                      </a:r>
                      <a:r>
                        <a:rPr lang="ru-RU" sz="1400" dirty="0" err="1" smtClean="0">
                          <a:solidFill>
                            <a:schemeClr val="tx1"/>
                          </a:solidFill>
                          <a:latin typeface="Times New Roman" panose="02020603050405020304" pitchFamily="18" charset="0"/>
                          <a:cs typeface="Times New Roman" panose="02020603050405020304" pitchFamily="18" charset="0"/>
                        </a:rPr>
                        <a:t>тыс.руб</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24676,4</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24676,4</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22055,8</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25908,2</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908125">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Безвозмездные поступления, </a:t>
                      </a:r>
                      <a:r>
                        <a:rPr lang="ru-RU" sz="1400" dirty="0" err="1" smtClean="0">
                          <a:solidFill>
                            <a:schemeClr val="tx1"/>
                          </a:solidFill>
                          <a:latin typeface="Times New Roman" panose="02020603050405020304" pitchFamily="18" charset="0"/>
                          <a:cs typeface="Times New Roman" panose="02020603050405020304" pitchFamily="18" charset="0"/>
                        </a:rPr>
                        <a:t>тыс.руб</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266634,6</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266634,6</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153200,0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160426,0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964083">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Численность</a:t>
                      </a:r>
                      <a:r>
                        <a:rPr lang="ru-RU" sz="1400" baseline="0" dirty="0" smtClean="0">
                          <a:solidFill>
                            <a:schemeClr val="tx1"/>
                          </a:solidFill>
                          <a:latin typeface="Times New Roman" panose="02020603050405020304" pitchFamily="18" charset="0"/>
                          <a:cs typeface="Times New Roman" panose="02020603050405020304" pitchFamily="18" charset="0"/>
                        </a:rPr>
                        <a:t> постоянного населения, тыс. чел.</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7,96</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7,85</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7,75</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7,67</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9640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Доходы на душу населения, руб.</a:t>
                      </a:r>
                    </a:p>
                    <a:p>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17830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18010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18150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18330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785742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Прямоугольник 1"/>
          <p:cNvSpPr>
            <a:spLocks noChangeArrowheads="1"/>
          </p:cNvSpPr>
          <p:nvPr/>
        </p:nvSpPr>
        <p:spPr bwMode="auto">
          <a:xfrm>
            <a:off x="571500" y="214313"/>
            <a:ext cx="8143875" cy="707886"/>
          </a:xfrm>
          <a:prstGeom prst="rect">
            <a:avLst/>
          </a:prstGeom>
          <a:noFill/>
          <a:ln w="9525">
            <a:noFill/>
            <a:miter lim="800000"/>
            <a:headEnd/>
            <a:tailEnd/>
          </a:ln>
        </p:spPr>
        <p:txBody>
          <a:bodyPr>
            <a:spAutoFit/>
          </a:bodyPr>
          <a:lstStyle/>
          <a:p>
            <a:pPr algn="ctr"/>
            <a:r>
              <a:rPr lang="ru-RU" altLang="ru-RU" sz="2000" b="1" i="1" dirty="0">
                <a:solidFill>
                  <a:srgbClr val="FF0000"/>
                </a:solidFill>
                <a:latin typeface="Times New Roman" pitchFamily="18" charset="0"/>
                <a:cs typeface="Times New Roman" pitchFamily="18" charset="0"/>
              </a:rPr>
              <a:t>В каких пропорциях распределены расходы  районного бюджета </a:t>
            </a:r>
            <a:endParaRPr lang="en-US" altLang="ru-RU" sz="2000" b="1" i="1" dirty="0">
              <a:solidFill>
                <a:srgbClr val="FF0000"/>
              </a:solidFill>
              <a:latin typeface="Times New Roman" pitchFamily="18" charset="0"/>
              <a:cs typeface="Times New Roman" pitchFamily="18" charset="0"/>
            </a:endParaRPr>
          </a:p>
          <a:p>
            <a:pPr algn="ctr"/>
            <a:r>
              <a:rPr lang="ru-RU" altLang="ru-RU" sz="2000" b="1" i="1" dirty="0">
                <a:solidFill>
                  <a:srgbClr val="FF0000"/>
                </a:solidFill>
                <a:latin typeface="Times New Roman" pitchFamily="18" charset="0"/>
                <a:cs typeface="Times New Roman" pitchFamily="18" charset="0"/>
              </a:rPr>
              <a:t>в 2017 году?</a:t>
            </a:r>
          </a:p>
        </p:txBody>
      </p:sp>
      <p:graphicFrame>
        <p:nvGraphicFramePr>
          <p:cNvPr id="2" name="Диаграмма 3"/>
          <p:cNvGraphicFramePr>
            <a:graphicFrameLocks/>
          </p:cNvGraphicFramePr>
          <p:nvPr>
            <p:extLst>
              <p:ext uri="{D42A27DB-BD31-4B8C-83A1-F6EECF244321}">
                <p14:modId xmlns:p14="http://schemas.microsoft.com/office/powerpoint/2010/main" val="1816575695"/>
              </p:ext>
            </p:extLst>
          </p:nvPr>
        </p:nvGraphicFramePr>
        <p:xfrm>
          <a:off x="900113" y="941607"/>
          <a:ext cx="8116887" cy="57880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341"/>
          <p:cNvSpPr>
            <a:spLocks noGrp="1" noChangeArrowheads="1"/>
          </p:cNvSpPr>
          <p:nvPr>
            <p:ph type="title" idx="4294967295"/>
          </p:nvPr>
        </p:nvSpPr>
        <p:spPr>
          <a:xfrm>
            <a:off x="251520" y="115888"/>
            <a:ext cx="8819455" cy="649287"/>
          </a:xfrm>
        </p:spPr>
        <p:txBody>
          <a:bodyPr/>
          <a:lstStyle/>
          <a:p>
            <a:r>
              <a:rPr lang="ru-RU" altLang="ru-RU" sz="2000" b="1" i="1" dirty="0" smtClean="0">
                <a:ln>
                  <a:noFill/>
                </a:ln>
                <a:solidFill>
                  <a:srgbClr val="FF0000"/>
                </a:solidFill>
                <a:latin typeface="Times New Roman" pitchFamily="18" charset="0"/>
                <a:cs typeface="Times New Roman" pitchFamily="18" charset="0"/>
              </a:rPr>
              <a:t>Распределение  бюджетных ассигнований </a:t>
            </a:r>
            <a:br>
              <a:rPr lang="ru-RU" altLang="ru-RU" sz="2000" b="1" i="1" dirty="0" smtClean="0">
                <a:ln>
                  <a:noFill/>
                </a:ln>
                <a:solidFill>
                  <a:srgbClr val="FF0000"/>
                </a:solidFill>
                <a:latin typeface="Times New Roman" pitchFamily="18" charset="0"/>
                <a:cs typeface="Times New Roman" pitchFamily="18" charset="0"/>
              </a:rPr>
            </a:br>
            <a:r>
              <a:rPr lang="ru-RU" altLang="ru-RU" sz="2000" b="1" i="1" dirty="0" smtClean="0">
                <a:ln>
                  <a:noFill/>
                </a:ln>
                <a:solidFill>
                  <a:srgbClr val="FF0000"/>
                </a:solidFill>
                <a:latin typeface="Times New Roman" pitchFamily="18" charset="0"/>
                <a:cs typeface="Times New Roman" pitchFamily="18" charset="0"/>
              </a:rPr>
              <a:t> по разделам расходов  на 2017 и плановый период 2018 и 2019 год(тыс. руб.)</a:t>
            </a:r>
          </a:p>
        </p:txBody>
      </p:sp>
      <p:graphicFrame>
        <p:nvGraphicFramePr>
          <p:cNvPr id="29907" name="Group 211"/>
          <p:cNvGraphicFramePr>
            <a:graphicFrameLocks noGrp="1"/>
          </p:cNvGraphicFramePr>
          <p:nvPr>
            <p:extLst>
              <p:ext uri="{D42A27DB-BD31-4B8C-83A1-F6EECF244321}">
                <p14:modId xmlns:p14="http://schemas.microsoft.com/office/powerpoint/2010/main" val="855750578"/>
              </p:ext>
            </p:extLst>
          </p:nvPr>
        </p:nvGraphicFramePr>
        <p:xfrm>
          <a:off x="107504" y="981075"/>
          <a:ext cx="8784977" cy="5770496"/>
        </p:xfrm>
        <a:graphic>
          <a:graphicData uri="http://schemas.openxmlformats.org/drawingml/2006/table">
            <a:tbl>
              <a:tblPr firstRow="1" firstCol="1">
                <a:tableStyleId>{69CF1AB2-1976-4502-BF36-3FF5EA218861}</a:tableStyleId>
              </a:tblPr>
              <a:tblGrid>
                <a:gridCol w="3846768">
                  <a:extLst>
                    <a:ext uri="{9D8B030D-6E8A-4147-A177-3AD203B41FA5}">
                      <a16:colId xmlns="" xmlns:a16="http://schemas.microsoft.com/office/drawing/2014/main" val="20000"/>
                    </a:ext>
                  </a:extLst>
                </a:gridCol>
                <a:gridCol w="1214435">
                  <a:extLst>
                    <a:ext uri="{9D8B030D-6E8A-4147-A177-3AD203B41FA5}">
                      <a16:colId xmlns="" xmlns:a16="http://schemas.microsoft.com/office/drawing/2014/main" val="20001"/>
                    </a:ext>
                  </a:extLst>
                </a:gridCol>
                <a:gridCol w="1861887">
                  <a:extLst>
                    <a:ext uri="{9D8B030D-6E8A-4147-A177-3AD203B41FA5}">
                      <a16:colId xmlns="" xmlns:a16="http://schemas.microsoft.com/office/drawing/2014/main" val="20002"/>
                    </a:ext>
                  </a:extLst>
                </a:gridCol>
                <a:gridCol w="1861887">
                  <a:extLst>
                    <a:ext uri="{9D8B030D-6E8A-4147-A177-3AD203B41FA5}">
                      <a16:colId xmlns="" xmlns:a16="http://schemas.microsoft.com/office/drawing/2014/main" val="20003"/>
                    </a:ext>
                  </a:extLst>
                </a:gridCol>
              </a:tblGrid>
              <a:tr h="453486">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 Наименование </a:t>
                      </a:r>
                      <a:endParaRPr kumimoji="0" lang="ru-RU" alt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1008063" indent="-285750" eaLnBrk="0" hangingPunct="0">
                        <a:spcBef>
                          <a:spcPct val="20000"/>
                        </a:spcBef>
                        <a:defRPr sz="2400">
                          <a:solidFill>
                            <a:schemeClr val="tx1"/>
                          </a:solidFill>
                          <a:latin typeface="Verdana" panose="020B0604030504040204" pitchFamily="34" charset="0"/>
                        </a:defRPr>
                      </a:lvl2pPr>
                      <a:lvl3pPr marL="141605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824038" indent="-228600" eaLnBrk="0" hangingPunct="0">
                        <a:spcBef>
                          <a:spcPct val="20000"/>
                        </a:spcBef>
                        <a:defRPr>
                          <a:solidFill>
                            <a:schemeClr val="tx1"/>
                          </a:solidFill>
                          <a:latin typeface="Verdana" panose="020B0604030504040204" pitchFamily="34" charset="0"/>
                        </a:defRPr>
                      </a:lvl4pPr>
                      <a:lvl5pPr marL="2232025"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689225"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3146425"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603625"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4060825"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2017</a:t>
                      </a:r>
                      <a:endParaRPr kumimoji="0" lang="ru-RU" altLang="ru-RU" sz="1600"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2018</a:t>
                      </a:r>
                      <a:endParaRPr kumimoji="0" lang="ru-RU" altLang="ru-RU" sz="1600"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2019</a:t>
                      </a:r>
                      <a:endParaRPr kumimoji="0" lang="ru-RU" altLang="ru-RU" sz="1600"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extLst>
                  <a:ext uri="{0D108BD9-81ED-4DB2-BD59-A6C34878D82A}">
                    <a16:rowId xmlns="" xmlns:a16="http://schemas.microsoft.com/office/drawing/2014/main" val="10000"/>
                  </a:ext>
                </a:extLst>
              </a:tr>
              <a:tr h="420238">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 Общегосударственные вопросы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29936,8</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28086,0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28386,0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1"/>
                  </a:ext>
                </a:extLst>
              </a:tr>
              <a:tr h="704820">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 Национальная безопасность  и правоохранительная деятельность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90,0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95,0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95,0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2"/>
                  </a:ext>
                </a:extLst>
              </a:tr>
              <a:tr h="384217">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 Национальная экономика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80782,5</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2389,0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1189,0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3"/>
                  </a:ext>
                </a:extLst>
              </a:tr>
              <a:tr h="499247">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Жилищно-коммунальное  хозяйство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15154,8</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10,0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10,0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4"/>
                  </a:ext>
                </a:extLst>
              </a:tr>
              <a:tr h="384217">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Образование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96900,1</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86472.4</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90313,7</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5"/>
                  </a:ext>
                </a:extLst>
              </a:tr>
              <a:tr h="384217">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Культура, кинематография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31341,6</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22754,9</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22869,1</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6"/>
                  </a:ext>
                </a:extLst>
              </a:tr>
              <a:tr h="384217">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Социальная политика</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16514,0</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14893,5</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22896,0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7"/>
                  </a:ext>
                </a:extLst>
              </a:tr>
              <a:tr h="384217">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Физическая культура и спорт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350,0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250,0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250,0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8"/>
                  </a:ext>
                </a:extLst>
              </a:tr>
              <a:tr h="704820">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 Обслуживание государственного и муниципального долга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15,0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15,0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15,0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9"/>
                  </a:ext>
                </a:extLst>
              </a:tr>
              <a:tr h="1056598">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 Межбюджетные трансферты бюджетам субъектов российской федерации и муниципальных образований общего характера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266538,3</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21392,0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21606,2</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10"/>
                  </a:ext>
                </a:extLst>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200296437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52259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0" y="836712"/>
            <a:ext cx="9144000" cy="5687913"/>
          </a:xfrm>
          <a:noFill/>
        </p:spPr>
        <p:txBody>
          <a:bodyPr rtlCol="0">
            <a:normAutofit/>
          </a:bodyPr>
          <a:lstStyle/>
          <a:p>
            <a:pPr fontAlgn="auto">
              <a:lnSpc>
                <a:spcPct val="80000"/>
              </a:lnSpc>
              <a:buClr>
                <a:schemeClr val="accent1">
                  <a:lumMod val="75000"/>
                </a:schemeClr>
              </a:buClr>
              <a:buFont typeface="Arial"/>
              <a:buChar char="•"/>
              <a:defRPr/>
            </a:pPr>
            <a:r>
              <a:rPr lang="ru-RU" altLang="ru-RU" sz="2000" dirty="0">
                <a:latin typeface="Times New Roman" panose="02020603050405020304" pitchFamily="18" charset="0"/>
              </a:rPr>
              <a:t>Финансовое управление Администрации муниципального образования </a:t>
            </a:r>
            <a:r>
              <a:rPr lang="ru-RU" altLang="ru-RU" sz="2000" dirty="0" smtClean="0">
                <a:latin typeface="Times New Roman" panose="02020603050405020304" pitchFamily="18" charset="0"/>
              </a:rPr>
              <a:t>«</a:t>
            </a:r>
            <a:r>
              <a:rPr lang="ru-RU" altLang="ru-RU" sz="2000" dirty="0" err="1" smtClean="0">
                <a:latin typeface="Times New Roman" panose="02020603050405020304" pitchFamily="18" charset="0"/>
              </a:rPr>
              <a:t>Угранский</a:t>
            </a:r>
            <a:r>
              <a:rPr lang="ru-RU" altLang="ru-RU" sz="2000" dirty="0" smtClean="0">
                <a:latin typeface="Times New Roman" panose="02020603050405020304" pitchFamily="18" charset="0"/>
              </a:rPr>
              <a:t>   </a:t>
            </a:r>
            <a:r>
              <a:rPr lang="ru-RU" altLang="ru-RU" sz="2000" dirty="0">
                <a:latin typeface="Times New Roman" panose="02020603050405020304" pitchFamily="18" charset="0"/>
              </a:rPr>
              <a:t>район» Смоленской области</a:t>
            </a:r>
            <a:endParaRPr lang="ru-RU" altLang="ru-RU" sz="2000" b="1" i="1" u="sng" dirty="0">
              <a:latin typeface="Times New Roman" panose="02020603050405020304" pitchFamily="18" charset="0"/>
            </a:endParaRPr>
          </a:p>
          <a:p>
            <a:pPr fontAlgn="auto">
              <a:lnSpc>
                <a:spcPct val="80000"/>
              </a:lnSpc>
              <a:buClr>
                <a:schemeClr val="accent1">
                  <a:lumMod val="75000"/>
                </a:schemeClr>
              </a:buClr>
              <a:buFont typeface="Arial"/>
              <a:buChar char="•"/>
              <a:defRPr/>
            </a:pPr>
            <a:r>
              <a:rPr lang="ru-RU" altLang="ru-RU" sz="2000" b="1" i="1" u="sng" dirty="0">
                <a:latin typeface="Times New Roman" panose="02020603050405020304" pitchFamily="18" charset="0"/>
              </a:rPr>
              <a:t>Адрес:</a:t>
            </a:r>
            <a:r>
              <a:rPr lang="ru-RU" altLang="ru-RU" sz="2000" dirty="0">
                <a:latin typeface="Times New Roman" panose="02020603050405020304" pitchFamily="18" charset="0"/>
              </a:rPr>
              <a:t> </a:t>
            </a:r>
            <a:r>
              <a:rPr lang="ru-RU" altLang="ru-RU" sz="2000" dirty="0" smtClean="0">
                <a:latin typeface="Times New Roman" panose="02020603050405020304" pitchFamily="18" charset="0"/>
              </a:rPr>
              <a:t>215430, ул. Ленина, д.38, с. Угра, </a:t>
            </a:r>
            <a:r>
              <a:rPr lang="ru-RU" altLang="ru-RU" sz="2000" dirty="0">
                <a:latin typeface="Times New Roman" panose="02020603050405020304" pitchFamily="18" charset="0"/>
              </a:rPr>
              <a:t>Смоленской области</a:t>
            </a:r>
            <a:endParaRPr lang="ru-RU" altLang="ru-RU" sz="2000" b="1" i="1" u="sng" dirty="0">
              <a:latin typeface="Times New Roman" panose="02020603050405020304" pitchFamily="18" charset="0"/>
            </a:endParaRPr>
          </a:p>
          <a:p>
            <a:pPr fontAlgn="auto">
              <a:lnSpc>
                <a:spcPct val="80000"/>
              </a:lnSpc>
              <a:buClr>
                <a:schemeClr val="accent1">
                  <a:lumMod val="75000"/>
                </a:schemeClr>
              </a:buClr>
              <a:buFont typeface="Arial"/>
              <a:buChar char="•"/>
              <a:defRPr/>
            </a:pPr>
            <a:r>
              <a:rPr lang="ru-RU" altLang="ru-RU" sz="2000" b="1" i="1" u="sng" dirty="0">
                <a:latin typeface="Times New Roman" panose="02020603050405020304" pitchFamily="18" charset="0"/>
              </a:rPr>
              <a:t>Для обратной связи граждан:</a:t>
            </a:r>
          </a:p>
          <a:p>
            <a:pPr fontAlgn="auto">
              <a:lnSpc>
                <a:spcPct val="80000"/>
              </a:lnSpc>
              <a:buClr>
                <a:schemeClr val="accent1">
                  <a:lumMod val="75000"/>
                </a:schemeClr>
              </a:buClr>
              <a:buFont typeface="Arial"/>
              <a:buChar char="•"/>
              <a:defRPr/>
            </a:pPr>
            <a:r>
              <a:rPr lang="ru-RU" altLang="ru-RU" sz="2000" b="1" i="1" u="sng" dirty="0">
                <a:latin typeface="Times New Roman" panose="02020603050405020304" pitchFamily="18" charset="0"/>
              </a:rPr>
              <a:t>Телефон:</a:t>
            </a:r>
            <a:r>
              <a:rPr lang="ru-RU" altLang="ru-RU" sz="2000" dirty="0">
                <a:latin typeface="Times New Roman" panose="02020603050405020304" pitchFamily="18" charset="0"/>
              </a:rPr>
              <a:t> +7 (</a:t>
            </a:r>
            <a:r>
              <a:rPr lang="ru-RU" altLang="ru-RU" sz="2000" dirty="0" smtClean="0">
                <a:latin typeface="Times New Roman" panose="02020603050405020304" pitchFamily="18" charset="0"/>
              </a:rPr>
              <a:t>48137) </a:t>
            </a:r>
            <a:r>
              <a:rPr lang="ru-RU" altLang="ru-RU" sz="2000" dirty="0">
                <a:latin typeface="Times New Roman" panose="02020603050405020304" pitchFamily="18" charset="0"/>
              </a:rPr>
              <a:t>4-19-44</a:t>
            </a:r>
            <a:endParaRPr lang="ru-RU" altLang="ru-RU" sz="2000" b="1" i="1" u="sng" dirty="0">
              <a:latin typeface="Times New Roman" panose="02020603050405020304" pitchFamily="18" charset="0"/>
            </a:endParaRPr>
          </a:p>
          <a:p>
            <a:pPr fontAlgn="auto">
              <a:lnSpc>
                <a:spcPct val="80000"/>
              </a:lnSpc>
              <a:buClr>
                <a:schemeClr val="accent1">
                  <a:lumMod val="75000"/>
                </a:schemeClr>
              </a:buClr>
              <a:buFont typeface="Arial"/>
              <a:buChar char="•"/>
              <a:defRPr/>
            </a:pPr>
            <a:r>
              <a:rPr lang="ru-RU" altLang="ru-RU" sz="2000" b="1" i="1" u="sng" dirty="0">
                <a:latin typeface="Times New Roman" panose="02020603050405020304" pitchFamily="18" charset="0"/>
              </a:rPr>
              <a:t>Факс</a:t>
            </a:r>
            <a:r>
              <a:rPr lang="ru-RU" altLang="ru-RU" sz="2000" dirty="0">
                <a:latin typeface="Times New Roman" panose="02020603050405020304" pitchFamily="18" charset="0"/>
              </a:rPr>
              <a:t>: +7 (</a:t>
            </a:r>
            <a:r>
              <a:rPr lang="ru-RU" altLang="ru-RU" sz="2000" dirty="0" smtClean="0">
                <a:latin typeface="Times New Roman" panose="02020603050405020304" pitchFamily="18" charset="0"/>
              </a:rPr>
              <a:t>48137) 4-12-65</a:t>
            </a:r>
            <a:endParaRPr lang="en-US" altLang="ru-RU" sz="2000" b="1" i="1" u="sng" dirty="0">
              <a:latin typeface="Times New Roman" panose="02020603050405020304" pitchFamily="18" charset="0"/>
            </a:endParaRPr>
          </a:p>
          <a:p>
            <a:pPr fontAlgn="auto">
              <a:lnSpc>
                <a:spcPct val="80000"/>
              </a:lnSpc>
              <a:buClr>
                <a:schemeClr val="accent1">
                  <a:lumMod val="75000"/>
                </a:schemeClr>
              </a:buClr>
              <a:buFont typeface="Arial"/>
              <a:buChar char="•"/>
              <a:defRPr/>
            </a:pPr>
            <a:r>
              <a:rPr lang="ru-RU" altLang="ru-RU" sz="2000" b="1" i="1" u="sng" dirty="0" smtClean="0">
                <a:latin typeface="Times New Roman" panose="02020603050405020304" pitchFamily="18" charset="0"/>
              </a:rPr>
              <a:t>Почта</a:t>
            </a:r>
            <a:r>
              <a:rPr lang="en-US" altLang="ru-RU" sz="2000" dirty="0" smtClean="0">
                <a:latin typeface="Times New Roman" panose="02020603050405020304" pitchFamily="18" charset="0"/>
              </a:rPr>
              <a:t>:    </a:t>
            </a:r>
            <a:r>
              <a:rPr lang="en-US" altLang="ru-RU" sz="2000" dirty="0" smtClean="0">
                <a:solidFill>
                  <a:srgbClr val="0000FF"/>
                </a:solidFill>
                <a:latin typeface="Times New Roman" panose="02020603050405020304" pitchFamily="18" charset="0"/>
              </a:rPr>
              <a:t>fug17.ugra@yandex.ru</a:t>
            </a:r>
            <a:endParaRPr lang="ru-RU" altLang="ru-RU" sz="2000" b="1" i="1" u="sng" dirty="0">
              <a:solidFill>
                <a:srgbClr val="0000FF"/>
              </a:solidFill>
              <a:latin typeface="Times New Roman" panose="02020603050405020304" pitchFamily="18" charset="0"/>
            </a:endParaRPr>
          </a:p>
          <a:p>
            <a:pPr fontAlgn="auto">
              <a:lnSpc>
                <a:spcPct val="80000"/>
              </a:lnSpc>
              <a:buClr>
                <a:schemeClr val="accent1">
                  <a:lumMod val="75000"/>
                </a:schemeClr>
              </a:buClr>
              <a:buFont typeface="Arial"/>
              <a:buChar char="•"/>
              <a:defRPr/>
            </a:pPr>
            <a:r>
              <a:rPr lang="ru-RU" altLang="ru-RU" sz="2000" b="1" i="1" u="sng" dirty="0">
                <a:latin typeface="Times New Roman" panose="02020603050405020304" pitchFamily="18" charset="0"/>
              </a:rPr>
              <a:t>Режим работы:</a:t>
            </a:r>
            <a:r>
              <a:rPr lang="ru-RU" altLang="ru-RU" sz="2000" dirty="0">
                <a:latin typeface="Times New Roman" panose="02020603050405020304" pitchFamily="18" charset="0"/>
              </a:rPr>
              <a:t/>
            </a:r>
            <a:br>
              <a:rPr lang="ru-RU" altLang="ru-RU" sz="2000" dirty="0">
                <a:latin typeface="Times New Roman" panose="02020603050405020304" pitchFamily="18" charset="0"/>
              </a:rPr>
            </a:br>
            <a:r>
              <a:rPr lang="ru-RU" altLang="ru-RU" sz="2000" dirty="0">
                <a:latin typeface="Times New Roman" panose="02020603050405020304" pitchFamily="18" charset="0"/>
              </a:rPr>
              <a:t>понедельник-пятница: </a:t>
            </a:r>
            <a:r>
              <a:rPr lang="ru-RU" altLang="ru-RU" sz="2000" dirty="0" smtClean="0">
                <a:latin typeface="Times New Roman" panose="02020603050405020304" pitchFamily="18" charset="0"/>
              </a:rPr>
              <a:t>0</a:t>
            </a:r>
            <a:r>
              <a:rPr lang="en-US" altLang="ru-RU" sz="2000" dirty="0" smtClean="0">
                <a:latin typeface="Times New Roman" panose="02020603050405020304" pitchFamily="18" charset="0"/>
              </a:rPr>
              <a:t>9</a:t>
            </a:r>
            <a:r>
              <a:rPr lang="ru-RU" altLang="ru-RU" sz="2000" dirty="0" smtClean="0">
                <a:latin typeface="Times New Roman" panose="02020603050405020304" pitchFamily="18" charset="0"/>
              </a:rPr>
              <a:t>:00 </a:t>
            </a:r>
            <a:r>
              <a:rPr lang="ru-RU" altLang="ru-RU" sz="2000" dirty="0">
                <a:latin typeface="Times New Roman" panose="02020603050405020304" pitchFamily="18" charset="0"/>
              </a:rPr>
              <a:t>- </a:t>
            </a:r>
            <a:r>
              <a:rPr lang="ru-RU" altLang="ru-RU" sz="2000" dirty="0" smtClean="0">
                <a:latin typeface="Times New Roman" panose="02020603050405020304" pitchFamily="18" charset="0"/>
              </a:rPr>
              <a:t>17:</a:t>
            </a:r>
            <a:r>
              <a:rPr lang="en-US" altLang="ru-RU" sz="2000" dirty="0" smtClean="0">
                <a:latin typeface="Times New Roman" panose="02020603050405020304" pitchFamily="18" charset="0"/>
              </a:rPr>
              <a:t>15</a:t>
            </a:r>
            <a:r>
              <a:rPr lang="ru-RU" altLang="ru-RU" sz="2000" dirty="0">
                <a:latin typeface="Times New Roman" panose="02020603050405020304" pitchFamily="18" charset="0"/>
              </a:rPr>
              <a:t/>
            </a:r>
            <a:br>
              <a:rPr lang="ru-RU" altLang="ru-RU" sz="2000" dirty="0">
                <a:latin typeface="Times New Roman" panose="02020603050405020304" pitchFamily="18" charset="0"/>
              </a:rPr>
            </a:br>
            <a:r>
              <a:rPr lang="ru-RU" altLang="ru-RU" sz="2000" dirty="0">
                <a:latin typeface="Times New Roman" panose="02020603050405020304" pitchFamily="18" charset="0"/>
              </a:rPr>
              <a:t>перерыв на обед: 13:00 - 14:00</a:t>
            </a:r>
            <a:br>
              <a:rPr lang="ru-RU" altLang="ru-RU" sz="2000" dirty="0">
                <a:latin typeface="Times New Roman" panose="02020603050405020304" pitchFamily="18" charset="0"/>
              </a:rPr>
            </a:br>
            <a:r>
              <a:rPr lang="ru-RU" altLang="ru-RU" sz="2000" dirty="0">
                <a:latin typeface="Times New Roman" panose="02020603050405020304" pitchFamily="18" charset="0"/>
              </a:rPr>
              <a:t>выходные: суббота-воскресенье</a:t>
            </a:r>
            <a:endParaRPr lang="ru-RU" altLang="ru-RU" sz="2000" b="1" i="1" u="sng" dirty="0">
              <a:latin typeface="Times New Roman" panose="02020603050405020304" pitchFamily="18" charset="0"/>
            </a:endParaRPr>
          </a:p>
          <a:p>
            <a:pPr fontAlgn="auto">
              <a:lnSpc>
                <a:spcPct val="80000"/>
              </a:lnSpc>
              <a:buClr>
                <a:schemeClr val="accent1">
                  <a:lumMod val="75000"/>
                </a:schemeClr>
              </a:buClr>
              <a:buFont typeface="Arial"/>
              <a:buChar char="•"/>
              <a:defRPr/>
            </a:pPr>
            <a:r>
              <a:rPr lang="ru-RU" altLang="ru-RU" sz="2000" b="1" i="1" u="sng" dirty="0">
                <a:latin typeface="Times New Roman" panose="02020603050405020304" pitchFamily="18" charset="0"/>
              </a:rPr>
              <a:t>Формами участия граждан в публичных слушаньях</a:t>
            </a:r>
            <a:r>
              <a:rPr lang="ru-RU" altLang="ru-RU" sz="2000" dirty="0">
                <a:latin typeface="Times New Roman" panose="02020603050405020304" pitchFamily="18" charset="0"/>
              </a:rPr>
              <a:t> является предоставление предложений в письменной форме и личное </a:t>
            </a:r>
            <a:r>
              <a:rPr lang="ru-RU" altLang="ru-RU" sz="2000" dirty="0" smtClean="0">
                <a:latin typeface="Times New Roman" panose="02020603050405020304" pitchFamily="18" charset="0"/>
              </a:rPr>
              <a:t>участие</a:t>
            </a:r>
          </a:p>
          <a:p>
            <a:pPr fontAlgn="auto">
              <a:lnSpc>
                <a:spcPct val="80000"/>
              </a:lnSpc>
              <a:buClr>
                <a:schemeClr val="accent1">
                  <a:lumMod val="75000"/>
                </a:schemeClr>
              </a:buClr>
              <a:buFont typeface="Arial"/>
              <a:buChar char="•"/>
              <a:defRPr/>
            </a:pPr>
            <a:r>
              <a:rPr lang="ru-RU" altLang="ru-RU" sz="2000" b="1" i="1" u="sng" dirty="0" smtClean="0">
                <a:latin typeface="Times New Roman" panose="02020603050405020304" pitchFamily="18" charset="0"/>
              </a:rPr>
              <a:t>Вопросы, предложения и отзывы</a:t>
            </a:r>
            <a:r>
              <a:rPr lang="ru-RU" altLang="ru-RU" sz="2000" b="1" i="1" dirty="0" smtClean="0">
                <a:latin typeface="Times New Roman" panose="02020603050405020304" pitchFamily="18" charset="0"/>
              </a:rPr>
              <a:t> </a:t>
            </a:r>
            <a:r>
              <a:rPr lang="ru-RU" altLang="ru-RU" sz="2000" dirty="0" smtClean="0">
                <a:latin typeface="Times New Roman" panose="02020603050405020304" pitchFamily="18" charset="0"/>
              </a:rPr>
              <a:t>вы можете оставить на нашем сайте в разделе «Интернет-приемная» или по электронной почте указанной выше.</a:t>
            </a:r>
          </a:p>
          <a:p>
            <a:pPr fontAlgn="auto">
              <a:lnSpc>
                <a:spcPct val="80000"/>
              </a:lnSpc>
              <a:buClr>
                <a:schemeClr val="accent1">
                  <a:lumMod val="75000"/>
                </a:schemeClr>
              </a:buClr>
              <a:buFont typeface="Arial"/>
              <a:buChar char="•"/>
              <a:defRPr/>
            </a:pPr>
            <a:r>
              <a:rPr lang="ru-RU" altLang="ru-RU" sz="2000" dirty="0" smtClean="0">
                <a:latin typeface="Times New Roman" panose="02020603050405020304" pitchFamily="18" charset="0"/>
              </a:rPr>
              <a:t>Ведется статистика посещаемости сайта </a:t>
            </a:r>
            <a:endParaRPr lang="ru-RU" altLang="ru-RU" sz="2000" dirty="0">
              <a:latin typeface="Times New Roman" panose="02020603050405020304" pitchFamily="18" charset="0"/>
            </a:endParaRPr>
          </a:p>
        </p:txBody>
      </p:sp>
      <p:sp>
        <p:nvSpPr>
          <p:cNvPr id="2" name="Заголовок 1"/>
          <p:cNvSpPr>
            <a:spLocks noGrp="1"/>
          </p:cNvSpPr>
          <p:nvPr>
            <p:ph type="title"/>
          </p:nvPr>
        </p:nvSpPr>
        <p:spPr>
          <a:xfrm>
            <a:off x="1294784" y="116632"/>
            <a:ext cx="6840760" cy="548680"/>
          </a:xfrm>
        </p:spPr>
        <p:txBody>
          <a:bodyPr/>
          <a:lstStyle/>
          <a:p>
            <a:r>
              <a:rPr lang="ru-RU" i="1" dirty="0" smtClean="0">
                <a:solidFill>
                  <a:srgbClr val="FF0000"/>
                </a:solidFill>
                <a:latin typeface="Times New Roman" panose="02020603050405020304" pitchFamily="18" charset="0"/>
                <a:cs typeface="Times New Roman" panose="02020603050405020304" pitchFamily="18" charset="0"/>
              </a:rPr>
              <a:t>Контактная информация</a:t>
            </a:r>
            <a:endParaRPr lang="ru-RU" i="1"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029328"/>
            <a:ext cx="4536504" cy="247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3"/>
          <p:cNvSpPr>
            <a:spLocks noGrp="1" noChangeArrowheads="1"/>
          </p:cNvSpPr>
          <p:nvPr>
            <p:ph idx="4294967295"/>
          </p:nvPr>
        </p:nvSpPr>
        <p:spPr>
          <a:xfrm>
            <a:off x="7614" y="438189"/>
            <a:ext cx="8136904" cy="4608512"/>
          </a:xfrm>
        </p:spPr>
        <p:txBody>
          <a:bodyPr rtlCol="0">
            <a:normAutofit/>
          </a:bodyPr>
          <a:lstStyle/>
          <a:p>
            <a:pPr algn="ctr" fontAlgn="auto">
              <a:buClr>
                <a:schemeClr val="accent1">
                  <a:lumMod val="75000"/>
                </a:schemeClr>
              </a:buClr>
              <a:buFont typeface="Wingdings" panose="05000000000000000000" pitchFamily="2" charset="2"/>
              <a:buNone/>
              <a:defRPr/>
            </a:pPr>
            <a:endParaRPr lang="ru-RU" b="1" dirty="0">
              <a:solidFill>
                <a:srgbClr val="FF0000"/>
              </a:solidFill>
              <a:latin typeface="Times New Roman" panose="02020603050405020304" pitchFamily="18" charset="0"/>
              <a:cs typeface="Times New Roman" panose="02020603050405020304" pitchFamily="18" charset="0"/>
            </a:endParaRPr>
          </a:p>
          <a:p>
            <a:pPr algn="ctr" fontAlgn="auto">
              <a:buClr>
                <a:schemeClr val="accent1">
                  <a:lumMod val="75000"/>
                </a:schemeClr>
              </a:buClr>
              <a:buFont typeface="Wingdings" panose="05000000000000000000" pitchFamily="2" charset="2"/>
              <a:buNone/>
              <a:defRPr/>
            </a:pPr>
            <a:r>
              <a:rPr lang="ru-RU" sz="4800" b="1" dirty="0">
                <a:solidFill>
                  <a:srgbClr val="FF0000"/>
                </a:solidFill>
                <a:latin typeface="Times New Roman" panose="02020603050405020304" pitchFamily="18" charset="0"/>
                <a:cs typeface="Times New Roman" panose="02020603050405020304" pitchFamily="18" charset="0"/>
              </a:rPr>
              <a:t>     </a:t>
            </a:r>
            <a:r>
              <a:rPr lang="ru-RU" sz="4800" b="1" i="1" dirty="0">
                <a:solidFill>
                  <a:srgbClr val="FF0000"/>
                </a:solidFill>
                <a:latin typeface="Times New Roman" panose="02020603050405020304" pitchFamily="18" charset="0"/>
                <a:cs typeface="Times New Roman" panose="02020603050405020304" pitchFamily="18" charset="0"/>
              </a:rPr>
              <a:t>СПАСИБО </a:t>
            </a:r>
          </a:p>
          <a:p>
            <a:pPr algn="ctr" fontAlgn="auto">
              <a:buClr>
                <a:schemeClr val="accent1">
                  <a:lumMod val="75000"/>
                </a:schemeClr>
              </a:buClr>
              <a:buFont typeface="Wingdings" panose="05000000000000000000" pitchFamily="2" charset="2"/>
              <a:buNone/>
              <a:defRPr/>
            </a:pPr>
            <a:r>
              <a:rPr lang="ru-RU" sz="4800" b="1" i="1" dirty="0">
                <a:solidFill>
                  <a:srgbClr val="FF0000"/>
                </a:solidFill>
                <a:latin typeface="Times New Roman" panose="02020603050405020304" pitchFamily="18" charset="0"/>
                <a:cs typeface="Times New Roman" panose="02020603050405020304" pitchFamily="18" charset="0"/>
              </a:rPr>
              <a:t>      ЗА ВНИМАНИЕ!</a:t>
            </a:r>
          </a:p>
        </p:txBody>
      </p:sp>
      <p:sp>
        <p:nvSpPr>
          <p:cNvPr id="65538" name="Text Box 6"/>
          <p:cNvSpPr txBox="1">
            <a:spLocks noChangeArrowheads="1"/>
          </p:cNvSpPr>
          <p:nvPr/>
        </p:nvSpPr>
        <p:spPr bwMode="auto">
          <a:xfrm>
            <a:off x="6135688" y="4411663"/>
            <a:ext cx="184150" cy="366712"/>
          </a:xfrm>
          <a:prstGeom prst="rect">
            <a:avLst/>
          </a:prstGeom>
          <a:noFill/>
          <a:ln w="9525">
            <a:noFill/>
            <a:miter lim="800000"/>
            <a:headEnd/>
            <a:tailEnd/>
          </a:ln>
        </p:spPr>
        <p:txBody>
          <a:bodyPr wrap="none">
            <a:spAutoFit/>
          </a:bodyPr>
          <a:lstStyle/>
          <a:p>
            <a:endParaRPr lang="ru-RU" alt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794">
                                            <p:txEl>
                                              <p:pRg st="1" end="1"/>
                                            </p:txEl>
                                          </p:spTgt>
                                        </p:tgtEl>
                                        <p:attrNameLst>
                                          <p:attrName>style.visibility</p:attrName>
                                        </p:attrNameLst>
                                      </p:cBhvr>
                                      <p:to>
                                        <p:strVal val="visible"/>
                                      </p:to>
                                    </p:set>
                                    <p:anim calcmode="lin" valueType="num">
                                      <p:cBhvr>
                                        <p:cTn id="7" dur="500" fill="hold"/>
                                        <p:tgtEl>
                                          <p:spTgt spid="3379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379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794">
                                            <p:txEl>
                                              <p:pRg st="2" end="2"/>
                                            </p:txEl>
                                          </p:spTgt>
                                        </p:tgtEl>
                                        <p:attrNameLst>
                                          <p:attrName>style.visibility</p:attrName>
                                        </p:attrNameLst>
                                      </p:cBhvr>
                                      <p:to>
                                        <p:strVal val="visible"/>
                                      </p:to>
                                    </p:set>
                                    <p:anim calcmode="lin" valueType="num">
                                      <p:cBhvr>
                                        <p:cTn id="13" dur="500" fill="hold"/>
                                        <p:tgtEl>
                                          <p:spTgt spid="3379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379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p:cNvSpPr>
            <a:spLocks noGrp="1" noChangeArrowheads="1"/>
          </p:cNvSpPr>
          <p:nvPr>
            <p:ph idx="4294967295"/>
          </p:nvPr>
        </p:nvSpPr>
        <p:spPr>
          <a:xfrm>
            <a:off x="395288" y="3089274"/>
            <a:ext cx="8423275" cy="3580085"/>
          </a:xfrm>
        </p:spPr>
        <p:txBody>
          <a:bodyPr rtlCol="0">
            <a:normAutofit/>
          </a:bodyPr>
          <a:lstStyle/>
          <a:p>
            <a:pPr fontAlgn="auto">
              <a:buClr>
                <a:schemeClr val="accent1">
                  <a:lumMod val="75000"/>
                </a:schemeClr>
              </a:buClr>
              <a:buFont typeface="Arial"/>
              <a:buChar char="•"/>
              <a:defRPr/>
            </a:pPr>
            <a:r>
              <a:rPr lang="ru-RU" altLang="ru-RU" sz="1400" dirty="0" smtClean="0">
                <a:solidFill>
                  <a:srgbClr val="FF0000"/>
                </a:solidFill>
                <a:latin typeface="Times New Roman" panose="02020603050405020304" pitchFamily="18" charset="0"/>
                <a:cs typeface="Times New Roman" panose="02020603050405020304" pitchFamily="18" charset="0"/>
              </a:rPr>
              <a:t> </a:t>
            </a:r>
            <a:r>
              <a:rPr lang="ru-RU" altLang="ru-RU" sz="1800"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«Бюджет для граждан» – </a:t>
            </a:r>
            <a:r>
              <a:rPr lang="ru-RU" altLang="ru-RU" sz="1800"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информационный сборник, который познакомит население района с основными положениями главного финансового документа  </a:t>
            </a:r>
            <a:r>
              <a:rPr lang="ru-RU" altLang="ru-RU" sz="1800"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Угранского</a:t>
            </a:r>
            <a:r>
              <a:rPr lang="ru-RU" altLang="ru-RU" sz="1800"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района – районного бюджета.</a:t>
            </a:r>
          </a:p>
          <a:p>
            <a:pPr fontAlgn="auto">
              <a:buClr>
                <a:schemeClr val="accent1">
                  <a:lumMod val="75000"/>
                </a:schemeClr>
              </a:buClr>
              <a:buFont typeface="Arial"/>
              <a:buChar char="•"/>
              <a:defRPr/>
            </a:pPr>
            <a:r>
              <a:rPr lang="ru-RU" altLang="ru-RU" sz="1800"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В сборнике в доступной форме представлено описание доходов, расходов бюджета и их структуры, приоритетные направления расходования бюджетных средств, объемы бюджетных ассигнований, направляемых на финансирование социально-значимых мероприятий в сфере образования, культуры, физической культуры и спорта и в других сферах. </a:t>
            </a:r>
          </a:p>
          <a:p>
            <a:pPr fontAlgn="auto">
              <a:buClr>
                <a:schemeClr val="accent1">
                  <a:lumMod val="75000"/>
                </a:schemeClr>
              </a:buClr>
              <a:buFont typeface="Arial"/>
              <a:buChar char="•"/>
              <a:defRPr/>
            </a:pPr>
            <a:r>
              <a:rPr lang="ru-RU" altLang="ru-RU" sz="1800"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«Бюджет для граждан» нацелен на широкий круг пользователей – всех граждан  </a:t>
            </a:r>
            <a:r>
              <a:rPr lang="ru-RU" altLang="ru-RU" sz="1800"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Угранского</a:t>
            </a:r>
            <a:r>
              <a:rPr lang="ru-RU" altLang="ru-RU" sz="1800"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района, интересы которых в той или иной мере затронуты</a:t>
            </a:r>
            <a:r>
              <a:rPr lang="ru-RU" altLang="ru-RU" sz="1800" dirty="0" smtClean="0">
                <a:solidFill>
                  <a:schemeClr val="accent2"/>
                </a:solidFill>
                <a:latin typeface="Times New Roman" panose="02020603050405020304" pitchFamily="18" charset="0"/>
                <a:cs typeface="Times New Roman" panose="02020603050405020304" pitchFamily="18" charset="0"/>
              </a:rPr>
              <a:t> </a:t>
            </a:r>
            <a:r>
              <a:rPr lang="ru-RU" altLang="ru-RU" sz="1800"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районным бюджетом. </a:t>
            </a:r>
          </a:p>
        </p:txBody>
      </p:sp>
      <p:sp>
        <p:nvSpPr>
          <p:cNvPr id="24578" name="WordArt 8"/>
          <p:cNvSpPr>
            <a:spLocks noChangeArrowheads="1" noChangeShapeType="1" noTextEdit="1"/>
          </p:cNvSpPr>
          <p:nvPr/>
        </p:nvSpPr>
        <p:spPr bwMode="auto">
          <a:xfrm>
            <a:off x="1116013" y="620713"/>
            <a:ext cx="7608887" cy="431800"/>
          </a:xfrm>
          <a:prstGeom prst="rect">
            <a:avLst/>
          </a:prstGeom>
        </p:spPr>
        <p:txBody>
          <a:bodyPr spcFirstLastPara="1" wrap="none" fromWordArt="1">
            <a:prstTxWarp prst="textArchUp">
              <a:avLst>
                <a:gd name="adj" fmla="val 10800004"/>
              </a:avLst>
            </a:prstTxWarp>
          </a:bodyPr>
          <a:lstStyle/>
          <a:p>
            <a:pPr algn="ctr"/>
            <a:r>
              <a:rPr lang="ru-RU" sz="3600" b="1" kern="10">
                <a:ln w="9525">
                  <a:solidFill>
                    <a:srgbClr val="000000"/>
                  </a:solidFill>
                  <a:round/>
                  <a:headEnd/>
                  <a:tailEnd/>
                </a:ln>
                <a:solidFill>
                  <a:srgbClr val="FF0000"/>
                </a:solidFill>
                <a:latin typeface="Arial"/>
                <a:cs typeface="Arial"/>
              </a:rPr>
              <a:t>Что такое бюджет для граждан?</a:t>
            </a:r>
          </a:p>
        </p:txBody>
      </p:sp>
      <p:pic>
        <p:nvPicPr>
          <p:cNvPr id="24579" name="Picture 18" descr="&amp;Ncy;&amp;ocy;&amp;vcy;&amp;ocy;&amp;scy;&amp;tcy;&amp;icy; - 24smi.com - &amp;Rcy;&amp;iecy;&amp;gcy;&amp;icy;&amp;ocy;&amp;ncy;&amp;acy;&amp;lcy;&amp;softcy;&amp;ncy;&amp;ycy;&amp;jcy; &amp;icy;&amp;ncy;&amp;fcy;&amp;ocy;&amp;rcy;&amp;mcy;&amp;acy;&amp;tscy;&amp;icy;&amp;ocy;&amp;ncy;&amp;ncy;&amp;ocy;-&amp;rcy;&amp;iecy;&amp;kcy;&amp;lcy;&amp;acy;&amp;mcy;&amp;ncy;&amp;ycy;&amp;jcy; &amp;pcy;&amp;ocy;&amp;rcy;&amp;tcy;&amp;acy;&amp;lcy;"/>
          <p:cNvPicPr>
            <a:picLocks noChangeAspect="1" noChangeArrowheads="1"/>
          </p:cNvPicPr>
          <p:nvPr/>
        </p:nvPicPr>
        <p:blipFill>
          <a:blip r:embed="rId2"/>
          <a:srcRect/>
          <a:stretch>
            <a:fillRect/>
          </a:stretch>
        </p:blipFill>
        <p:spPr bwMode="auto">
          <a:xfrm>
            <a:off x="1368425" y="1052513"/>
            <a:ext cx="6985000" cy="20367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p:cTn id="13" dur="5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3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p:cTn id="19"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31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AutoShape 4" descr="&amp;Gcy;&amp;dcy;&amp;iecy; &amp;dcy;&amp;iecy;&amp;ncy;&amp;softcy;&amp;gcy;&amp;icy;. &amp;Tcy;&amp;yucy;&amp;mcy;&amp;iecy;&amp;ncy;&amp;scy;&amp;kcy;&amp;icy;&amp;iecy; &amp;chcy;&amp;icy;&amp;ncy;&amp;ocy;&amp;vcy;&amp;ncy;&amp;icy;&amp;kcy;&amp;icy; &amp;rcy;&amp;acy;&amp;scy;&amp;scy;&amp;kcy;&amp;acy;&amp;zcy;&amp;acy;&amp;lcy;&amp;icy;, &amp;kcy;&amp;ucy;&amp;dcy;&amp;acy; &amp;ucy;&amp;khcy;&amp;ocy;&amp;dcy;&amp;icy;&amp;tcy; &amp;bcy;&amp;yucy;&amp;dcy;&amp;zhcy;…"/>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latin typeface="Corbel" pitchFamily="34" charset="0"/>
            </a:endParaRPr>
          </a:p>
        </p:txBody>
      </p:sp>
      <p:sp>
        <p:nvSpPr>
          <p:cNvPr id="25604" name="AutoShape 5" descr="&amp;Gcy;&amp;dcy;&amp;iecy; &amp;dcy;&amp;iecy;&amp;ncy;&amp;softcy;&amp;gcy;&amp;icy;. &amp;Tcy;&amp;yucy;&amp;mcy;&amp;iecy;&amp;ncy;&amp;scy;&amp;kcy;&amp;icy;&amp;iecy; &amp;chcy;&amp;icy;&amp;ncy;&amp;ocy;&amp;vcy;&amp;ncy;&amp;icy;&amp;kcy;&amp;icy; &amp;rcy;&amp;acy;&amp;scy;&amp;scy;&amp;kcy;&amp;acy;&amp;zcy;&amp;acy;&amp;lcy;&amp;icy;, &amp;kcy;&amp;ucy;&amp;dcy;&amp;acy; &amp;ucy;&amp;khcy;&amp;ocy;&amp;dcy;&amp;icy;&amp;tcy; &amp;bcy;&amp;yucy;&amp;dcy;&amp;zhcy;…"/>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latin typeface="Corbel" pitchFamily="34" charset="0"/>
            </a:endParaRPr>
          </a:p>
        </p:txBody>
      </p:sp>
      <p:sp>
        <p:nvSpPr>
          <p:cNvPr id="25605" name="AutoShape 6" descr="&amp;Gcy;&amp;dcy;&amp;iecy; &amp;dcy;&amp;iecy;&amp;ncy;&amp;softcy;&amp;gcy;&amp;icy;. &amp;Tcy;&amp;yucy;&amp;mcy;&amp;iecy;&amp;ncy;&amp;scy;&amp;kcy;&amp;icy;&amp;iecy; &amp;chcy;&amp;icy;&amp;ncy;&amp;ocy;&amp;vcy;&amp;ncy;&amp;icy;&amp;kcy;&amp;icy; &amp;rcy;&amp;acy;&amp;scy;&amp;scy;&amp;kcy;&amp;acy;&amp;zcy;&amp;acy;&amp;lcy;&amp;icy;, &amp;kcy;&amp;ucy;&amp;dcy;&amp;acy; &amp;ucy;&amp;khcy;&amp;ocy;&amp;dcy;&amp;icy;&amp;tcy; &amp;bcy;&amp;yucy;&amp;dcy;&amp;zhcy;…"/>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latin typeface="Corbel" pitchFamily="34" charset="0"/>
            </a:endParaRPr>
          </a:p>
        </p:txBody>
      </p:sp>
      <p:sp>
        <p:nvSpPr>
          <p:cNvPr id="3" name="TextBox 2"/>
          <p:cNvSpPr txBox="1"/>
          <p:nvPr/>
        </p:nvSpPr>
        <p:spPr>
          <a:xfrm>
            <a:off x="460376" y="295975"/>
            <a:ext cx="8432104" cy="1200329"/>
          </a:xfrm>
          <a:prstGeom prst="rect">
            <a:avLst/>
          </a:prstGeom>
          <a:noFill/>
        </p:spPr>
        <p:txBody>
          <a:bodyPr wrap="square" rtlCol="0">
            <a:spAutoFit/>
          </a:bodyPr>
          <a:lstStyle/>
          <a:p>
            <a:r>
              <a:rPr lang="ru-RU" b="1" i="1" dirty="0" smtClean="0">
                <a:latin typeface="Times New Roman" panose="02020603050405020304" pitchFamily="18" charset="0"/>
                <a:cs typeface="Times New Roman" panose="02020603050405020304" pitchFamily="18" charset="0"/>
              </a:rPr>
              <a:t>Бюджет – </a:t>
            </a:r>
            <a:r>
              <a:rPr lang="ru-RU" i="1" dirty="0" smtClean="0">
                <a:latin typeface="Times New Roman" panose="02020603050405020304" pitchFamily="18" charset="0"/>
                <a:cs typeface="Times New Roman" panose="02020603050405020304" pitchFamily="18" charset="0"/>
              </a:rPr>
              <a:t>это план доходов и расходов на определенный период.</a:t>
            </a:r>
          </a:p>
          <a:p>
            <a:r>
              <a:rPr lang="ru-RU" b="1" i="1" dirty="0" smtClean="0">
                <a:latin typeface="Times New Roman" panose="02020603050405020304" pitchFamily="18" charset="0"/>
                <a:cs typeface="Times New Roman" panose="02020603050405020304" pitchFamily="18" charset="0"/>
              </a:rPr>
              <a:t>Бюджет - </a:t>
            </a:r>
            <a:r>
              <a:rPr lang="ru-RU" i="1" dirty="0" smtClean="0">
                <a:latin typeface="Times New Roman" panose="02020603050405020304" pitchFamily="18" charset="0"/>
                <a:cs typeface="Times New Roman" panose="02020603050405020304" pitchFamily="18" charset="0"/>
              </a:rPr>
              <a:t>это форма образования и расходования фонда денежных средств, предназначенная для финансирования задач и функций какого-либо субъекта (семьи, организации, государства и т.д.)</a:t>
            </a:r>
            <a:endParaRPr lang="ru-RU"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60374" y="1628800"/>
            <a:ext cx="7928049" cy="2585323"/>
          </a:xfrm>
          <a:prstGeom prst="rect">
            <a:avLst/>
          </a:prstGeom>
          <a:noFill/>
        </p:spPr>
        <p:txBody>
          <a:bodyPr wrap="square" rtlCol="0">
            <a:spAutoFit/>
          </a:bodyPr>
          <a:lstStyle/>
          <a:p>
            <a:pPr algn="ctr"/>
            <a:r>
              <a:rPr lang="ru-RU" b="1" i="1" dirty="0" smtClean="0">
                <a:latin typeface="Times New Roman" panose="02020603050405020304" pitchFamily="18" charset="0"/>
                <a:cs typeface="Times New Roman" panose="02020603050405020304" pitchFamily="18" charset="0"/>
              </a:rPr>
              <a:t>Основные характеристики бюджетов:</a:t>
            </a:r>
          </a:p>
          <a:p>
            <a:r>
              <a:rPr lang="ru-RU" b="1" i="1" dirty="0" smtClean="0">
                <a:latin typeface="Times New Roman" panose="02020603050405020304" pitchFamily="18" charset="0"/>
                <a:cs typeface="Times New Roman" panose="02020603050405020304" pitchFamily="18" charset="0"/>
              </a:rPr>
              <a:t>Доходы бюджета – </a:t>
            </a:r>
            <a:r>
              <a:rPr lang="ru-RU" i="1" dirty="0" smtClean="0">
                <a:latin typeface="Times New Roman" panose="02020603050405020304" pitchFamily="18" charset="0"/>
                <a:cs typeface="Times New Roman" panose="02020603050405020304" pitchFamily="18" charset="0"/>
              </a:rPr>
              <a:t>поступающие в бюджет денежные средства, за исключением средств, являющихся источниками финансирования дефицита бюджета</a:t>
            </a:r>
          </a:p>
          <a:p>
            <a:r>
              <a:rPr lang="ru-RU" b="1" i="1" dirty="0" smtClean="0">
                <a:latin typeface="Times New Roman" panose="02020603050405020304" pitchFamily="18" charset="0"/>
                <a:cs typeface="Times New Roman" panose="02020603050405020304" pitchFamily="18" charset="0"/>
              </a:rPr>
              <a:t>Расходы бюджета – </a:t>
            </a:r>
            <a:r>
              <a:rPr lang="ru-RU" i="1" dirty="0" smtClean="0">
                <a:latin typeface="Times New Roman" panose="02020603050405020304" pitchFamily="18" charset="0"/>
                <a:cs typeface="Times New Roman" panose="02020603050405020304" pitchFamily="18" charset="0"/>
              </a:rPr>
              <a:t>выплачиваемые из бюджета денежные средства, за исключением средств, являющихся источниками финансирования дефицита бюджета</a:t>
            </a:r>
          </a:p>
          <a:p>
            <a:r>
              <a:rPr lang="ru-RU" b="1" i="1" dirty="0" smtClean="0">
                <a:latin typeface="Times New Roman" panose="02020603050405020304" pitchFamily="18" charset="0"/>
                <a:cs typeface="Times New Roman" panose="02020603050405020304" pitchFamily="18" charset="0"/>
              </a:rPr>
              <a:t>Дефицит бюджета – </a:t>
            </a:r>
            <a:r>
              <a:rPr lang="ru-RU" i="1" dirty="0" smtClean="0">
                <a:latin typeface="Times New Roman" panose="02020603050405020304" pitchFamily="18" charset="0"/>
                <a:cs typeface="Times New Roman" panose="02020603050405020304" pitchFamily="18" charset="0"/>
              </a:rPr>
              <a:t>это превышение расходов бюджета над его доходами</a:t>
            </a:r>
          </a:p>
          <a:p>
            <a:r>
              <a:rPr lang="ru-RU" b="1" i="1" dirty="0" smtClean="0">
                <a:latin typeface="Times New Roman" panose="02020603050405020304" pitchFamily="18" charset="0"/>
                <a:cs typeface="Times New Roman" panose="02020603050405020304" pitchFamily="18" charset="0"/>
              </a:rPr>
              <a:t>Профицит бюджета – </a:t>
            </a:r>
            <a:r>
              <a:rPr lang="ru-RU" i="1" dirty="0" smtClean="0">
                <a:latin typeface="Times New Roman" panose="02020603050405020304" pitchFamily="18" charset="0"/>
                <a:cs typeface="Times New Roman" panose="02020603050405020304" pitchFamily="18" charset="0"/>
              </a:rPr>
              <a:t>это превышение доходов бюджета над его расходами</a:t>
            </a:r>
            <a:endParaRPr lang="ru-RU" b="1" i="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0376" y="4509120"/>
            <a:ext cx="367208" cy="21602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115616" y="5157192"/>
            <a:ext cx="360040" cy="1512168"/>
          </a:xfrm>
          <a:prstGeom prst="rect">
            <a:avLst/>
          </a:prstGeom>
          <a:solidFill>
            <a:srgbClr val="F337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487121" y="5148177"/>
            <a:ext cx="288032" cy="1384995"/>
          </a:xfrm>
          <a:prstGeom prst="rect">
            <a:avLst/>
          </a:prstGeom>
          <a:noFill/>
        </p:spPr>
        <p:txBody>
          <a:bodyPr wrap="square" rtlCol="0">
            <a:spAutoFit/>
          </a:bodyPr>
          <a:lstStyle/>
          <a:p>
            <a:r>
              <a:rPr lang="ru-RU" sz="1400" dirty="0">
                <a:latin typeface="Times New Roman" panose="02020603050405020304" pitchFamily="18" charset="0"/>
                <a:cs typeface="Times New Roman" panose="02020603050405020304" pitchFamily="18" charset="0"/>
              </a:rPr>
              <a:t>Д</a:t>
            </a:r>
            <a:r>
              <a:rPr lang="ru-RU" sz="1400" dirty="0" smtClean="0">
                <a:latin typeface="Times New Roman" panose="02020603050405020304" pitchFamily="18" charset="0"/>
                <a:cs typeface="Times New Roman" panose="02020603050405020304" pitchFamily="18" charset="0"/>
              </a:rPr>
              <a:t>оходы</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05626" y="5157193"/>
            <a:ext cx="270030" cy="1600438"/>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Расходы</a:t>
            </a:r>
            <a:endParaRPr lang="ru-RU" sz="1400" dirty="0">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827584" y="4509120"/>
            <a:ext cx="108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827584" y="5148177"/>
            <a:ext cx="108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1691680" y="4509120"/>
            <a:ext cx="0" cy="63905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7704" y="4674759"/>
            <a:ext cx="1152128" cy="307777"/>
          </a:xfrm>
          <a:prstGeom prst="rect">
            <a:avLst/>
          </a:prstGeom>
          <a:noFill/>
        </p:spPr>
        <p:txBody>
          <a:bodyPr wrap="square" rtlCol="0">
            <a:spAutoFit/>
          </a:bodyPr>
          <a:lstStyle/>
          <a:p>
            <a:r>
              <a:rPr lang="ru-RU" sz="1400" i="1" dirty="0" smtClean="0">
                <a:latin typeface="Times New Roman" panose="02020603050405020304" pitchFamily="18" charset="0"/>
                <a:cs typeface="Times New Roman" panose="02020603050405020304" pitchFamily="18" charset="0"/>
              </a:rPr>
              <a:t>Профицит</a:t>
            </a:r>
            <a:endParaRPr lang="ru-RU" sz="1400" i="1" dirty="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6804248" y="4446240"/>
            <a:ext cx="360040" cy="2204376"/>
          </a:xfrm>
          <a:prstGeom prst="rect">
            <a:avLst/>
          </a:prstGeom>
          <a:solidFill>
            <a:srgbClr val="F337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6849253" y="5068922"/>
            <a:ext cx="270030" cy="1600438"/>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Расходы</a:t>
            </a:r>
            <a:endParaRPr lang="ru-RU" sz="14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7452320" y="5049843"/>
            <a:ext cx="367208" cy="160918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единительная линия 24"/>
          <p:cNvCxnSpPr/>
          <p:nvPr/>
        </p:nvCxnSpPr>
        <p:spPr>
          <a:xfrm>
            <a:off x="7164288" y="5049843"/>
            <a:ext cx="108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7164288" y="4447754"/>
            <a:ext cx="108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8028384" y="4447754"/>
            <a:ext cx="0" cy="60208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91908" y="5220778"/>
            <a:ext cx="288032" cy="1384995"/>
          </a:xfrm>
          <a:prstGeom prst="rect">
            <a:avLst/>
          </a:prstGeom>
          <a:noFill/>
        </p:spPr>
        <p:txBody>
          <a:bodyPr wrap="square" rtlCol="0">
            <a:spAutoFit/>
          </a:bodyPr>
          <a:lstStyle/>
          <a:p>
            <a:r>
              <a:rPr lang="ru-RU" sz="1400" dirty="0">
                <a:latin typeface="Times New Roman" panose="02020603050405020304" pitchFamily="18" charset="0"/>
                <a:cs typeface="Times New Roman" panose="02020603050405020304" pitchFamily="18" charset="0"/>
              </a:rPr>
              <a:t>Д</a:t>
            </a:r>
            <a:r>
              <a:rPr lang="ru-RU" sz="1400" dirty="0" smtClean="0">
                <a:latin typeface="Times New Roman" panose="02020603050405020304" pitchFamily="18" charset="0"/>
                <a:cs typeface="Times New Roman" panose="02020603050405020304" pitchFamily="18" charset="0"/>
              </a:rPr>
              <a:t>оходы</a:t>
            </a:r>
            <a:endParaRPr lang="ru-RU"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8244408" y="4674759"/>
            <a:ext cx="899592" cy="307777"/>
          </a:xfrm>
          <a:prstGeom prst="rect">
            <a:avLst/>
          </a:prstGeom>
          <a:noFill/>
        </p:spPr>
        <p:txBody>
          <a:bodyPr wrap="square" rtlCol="0">
            <a:spAutoFit/>
          </a:bodyPr>
          <a:lstStyle/>
          <a:p>
            <a:r>
              <a:rPr lang="ru-RU" sz="1400" i="1" dirty="0" smtClean="0">
                <a:latin typeface="Times New Roman" panose="02020603050405020304" pitchFamily="18" charset="0"/>
                <a:cs typeface="Times New Roman" panose="02020603050405020304" pitchFamily="18" charset="0"/>
              </a:rPr>
              <a:t>Дефицит</a:t>
            </a:r>
            <a:endParaRPr lang="ru-RU" sz="1400" i="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915816" y="4359004"/>
            <a:ext cx="1584176" cy="2246769"/>
          </a:xfrm>
          <a:prstGeom prst="rect">
            <a:avLst/>
          </a:prstGeom>
          <a:noFill/>
        </p:spPr>
        <p:txBody>
          <a:bodyPr wrap="square" rtlCol="0">
            <a:spAutoFit/>
          </a:bodyPr>
          <a:lstStyle/>
          <a:p>
            <a:r>
              <a:rPr lang="ru-RU" sz="1400" i="1" dirty="0" smtClean="0">
                <a:latin typeface="Times New Roman" panose="02020603050405020304" pitchFamily="18" charset="0"/>
                <a:cs typeface="Times New Roman" panose="02020603050405020304" pitchFamily="18" charset="0"/>
              </a:rPr>
              <a:t>При превышении доходов над расходами принимается решение, как их использовать (накапливать резервы, остатки, погашать долг)</a:t>
            </a:r>
            <a:endParaRPr lang="ru-RU" sz="1400"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524612" y="4359004"/>
            <a:ext cx="1991603" cy="2031325"/>
          </a:xfrm>
          <a:prstGeom prst="rect">
            <a:avLst/>
          </a:prstGeom>
          <a:noFill/>
        </p:spPr>
        <p:txBody>
          <a:bodyPr wrap="square" rtlCol="0">
            <a:spAutoFit/>
          </a:bodyPr>
          <a:lstStyle/>
          <a:p>
            <a:r>
              <a:rPr lang="ru-RU" sz="1400" i="1" dirty="0" smtClean="0">
                <a:latin typeface="Times New Roman" panose="02020603050405020304" pitchFamily="18" charset="0"/>
                <a:cs typeface="Times New Roman" panose="02020603050405020304" pitchFamily="18" charset="0"/>
              </a:rPr>
              <a:t>При превышении расходов над доходами принимается решение об источниках покрытия дефицита (использовать имеющиеся накопления, остатки, взять в долг)</a:t>
            </a:r>
            <a:endParaRPr lang="ru-RU" sz="1400" i="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251520" y="476672"/>
            <a:ext cx="8712968" cy="1439887"/>
          </a:xfrm>
        </p:spPr>
        <p:txBody>
          <a:bodyPr/>
          <a:lstStyle/>
          <a:p>
            <a:pPr algn="l"/>
            <a:r>
              <a:rPr lang="ru-RU" altLang="ru-RU" sz="2400" i="1" dirty="0" smtClean="0">
                <a:ln>
                  <a:noFill/>
                </a:ln>
                <a:latin typeface="Times New Roman" panose="02020603050405020304" pitchFamily="18" charset="0"/>
                <a:cs typeface="Times New Roman" panose="02020603050405020304" pitchFamily="18" charset="0"/>
              </a:rPr>
              <a:t>Консолидированный бюджет</a:t>
            </a:r>
            <a:r>
              <a:rPr lang="ru-RU" altLang="ru-RU" sz="2000" i="1" dirty="0" smtClean="0">
                <a:ln>
                  <a:noFill/>
                </a:ln>
                <a:latin typeface="Times New Roman" panose="02020603050405020304" pitchFamily="18" charset="0"/>
                <a:cs typeface="Times New Roman" panose="02020603050405020304" pitchFamily="18" charset="0"/>
              </a:rPr>
              <a:t> </a:t>
            </a:r>
            <a:r>
              <a:rPr lang="ru-RU" altLang="ru-RU" sz="2000" dirty="0" smtClean="0">
                <a:ln>
                  <a:noFill/>
                </a:ln>
                <a:latin typeface="Times New Roman" panose="02020603050405020304" pitchFamily="18" charset="0"/>
                <a:cs typeface="Times New Roman" panose="02020603050405020304" pitchFamily="18"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r>
              <a:rPr lang="ru-RU" altLang="ru-RU" sz="2000" b="1" dirty="0" smtClean="0">
                <a:ln>
                  <a:noFill/>
                </a:ln>
                <a:latin typeface="Times New Roman" panose="02020603050405020304" pitchFamily="18" charset="0"/>
                <a:cs typeface="Times New Roman" panose="02020603050405020304" pitchFamily="18" charset="0"/>
              </a:rPr>
              <a:t/>
            </a:r>
            <a:br>
              <a:rPr lang="ru-RU" altLang="ru-RU" sz="2000" b="1" dirty="0" smtClean="0">
                <a:ln>
                  <a:noFill/>
                </a:ln>
                <a:latin typeface="Times New Roman" panose="02020603050405020304" pitchFamily="18" charset="0"/>
                <a:cs typeface="Times New Roman" panose="02020603050405020304" pitchFamily="18" charset="0"/>
              </a:rPr>
            </a:br>
            <a:endParaRPr lang="ru-RU" altLang="ru-RU" sz="2000" b="1" dirty="0" smtClean="0">
              <a:ln>
                <a:noFill/>
              </a:ln>
              <a:latin typeface="Times New Roman" panose="02020603050405020304" pitchFamily="18" charset="0"/>
              <a:cs typeface="Times New Roman" panose="02020603050405020304" pitchFamily="18" charset="0"/>
            </a:endParaRPr>
          </a:p>
        </p:txBody>
      </p:sp>
      <p:sp>
        <p:nvSpPr>
          <p:cNvPr id="3" name="Овал 2"/>
          <p:cNvSpPr/>
          <p:nvPr/>
        </p:nvSpPr>
        <p:spPr>
          <a:xfrm>
            <a:off x="2987824" y="2204864"/>
            <a:ext cx="3096344" cy="2232248"/>
          </a:xfrm>
          <a:prstGeom prst="ellipse">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3491880" y="2704125"/>
            <a:ext cx="2088232" cy="1077218"/>
          </a:xfrm>
          <a:prstGeom prst="rect">
            <a:avLst/>
          </a:prstGeom>
          <a:noFill/>
        </p:spPr>
        <p:txBody>
          <a:bodyPr wrap="square" rtlCol="0">
            <a:spAutoFit/>
          </a:bodyPr>
          <a:lstStyle/>
          <a:p>
            <a:r>
              <a:rPr lang="ru-RU" sz="1600" i="1" dirty="0" smtClean="0">
                <a:latin typeface="Times New Roman" panose="02020603050405020304" pitchFamily="18" charset="0"/>
                <a:cs typeface="Times New Roman" panose="02020603050405020304" pitchFamily="18" charset="0"/>
              </a:rPr>
              <a:t>Консолидированный бюджет МО «</a:t>
            </a:r>
            <a:r>
              <a:rPr lang="ru-RU" sz="1600" i="1" dirty="0" err="1">
                <a:latin typeface="Times New Roman" panose="02020603050405020304" pitchFamily="18" charset="0"/>
                <a:cs typeface="Times New Roman" panose="02020603050405020304" pitchFamily="18" charset="0"/>
              </a:rPr>
              <a:t>У</a:t>
            </a:r>
            <a:r>
              <a:rPr lang="ru-RU" sz="1600" i="1" dirty="0" err="1" smtClean="0">
                <a:latin typeface="Times New Roman" panose="02020603050405020304" pitchFamily="18" charset="0"/>
                <a:cs typeface="Times New Roman" panose="02020603050405020304" pitchFamily="18" charset="0"/>
              </a:rPr>
              <a:t>гранский</a:t>
            </a:r>
            <a:r>
              <a:rPr lang="ru-RU" sz="1600" i="1" dirty="0" smtClean="0">
                <a:latin typeface="Times New Roman" panose="02020603050405020304" pitchFamily="18" charset="0"/>
                <a:cs typeface="Times New Roman" panose="02020603050405020304" pitchFamily="18" charset="0"/>
              </a:rPr>
              <a:t> район» Смоленской области</a:t>
            </a:r>
            <a:endParaRPr lang="ru-RU" sz="1600" i="1" dirty="0">
              <a:latin typeface="Times New Roman" panose="02020603050405020304" pitchFamily="18" charset="0"/>
              <a:cs typeface="Times New Roman" panose="02020603050405020304" pitchFamily="18" charset="0"/>
            </a:endParaRPr>
          </a:p>
        </p:txBody>
      </p:sp>
      <p:sp>
        <p:nvSpPr>
          <p:cNvPr id="5" name="Стрелка вправо 4"/>
          <p:cNvSpPr/>
          <p:nvPr/>
        </p:nvSpPr>
        <p:spPr>
          <a:xfrm rot="18819159">
            <a:off x="2987824" y="3897053"/>
            <a:ext cx="720080" cy="1080120"/>
          </a:xfrm>
          <a:prstGeom prst="rightArrow">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rot="8336554">
            <a:off x="5393664" y="4087943"/>
            <a:ext cx="936104" cy="1243082"/>
          </a:xfrm>
          <a:prstGeom prst="downArrow">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395536" y="4428490"/>
            <a:ext cx="2952328" cy="1331097"/>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764364" y="4778023"/>
            <a:ext cx="1944216" cy="584775"/>
          </a:xfrm>
          <a:prstGeom prst="rect">
            <a:avLst/>
          </a:prstGeom>
          <a:noFill/>
        </p:spPr>
        <p:txBody>
          <a:bodyPr wrap="square" rtlCol="0">
            <a:spAutoFit/>
          </a:bodyPr>
          <a:lstStyle/>
          <a:p>
            <a:r>
              <a:rPr lang="ru-RU" sz="1600" i="1" dirty="0" smtClean="0">
                <a:latin typeface="Times New Roman" panose="02020603050405020304" pitchFamily="18" charset="0"/>
                <a:cs typeface="Times New Roman" panose="02020603050405020304" pitchFamily="18" charset="0"/>
              </a:rPr>
              <a:t>Бюджет МО «</a:t>
            </a:r>
            <a:r>
              <a:rPr lang="ru-RU" sz="1600" i="1" dirty="0" err="1" smtClean="0">
                <a:latin typeface="Times New Roman" panose="02020603050405020304" pitchFamily="18" charset="0"/>
                <a:cs typeface="Times New Roman" panose="02020603050405020304" pitchFamily="18" charset="0"/>
              </a:rPr>
              <a:t>Угранский</a:t>
            </a:r>
            <a:r>
              <a:rPr lang="ru-RU" sz="1600" i="1" dirty="0" smtClean="0">
                <a:latin typeface="Times New Roman" panose="02020603050405020304" pitchFamily="18" charset="0"/>
                <a:cs typeface="Times New Roman" panose="02020603050405020304" pitchFamily="18" charset="0"/>
              </a:rPr>
              <a:t> район»</a:t>
            </a:r>
            <a:endParaRPr lang="ru-RU" sz="1600" i="1"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000616" y="4778023"/>
            <a:ext cx="2958756" cy="1224136"/>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6300192" y="5094038"/>
            <a:ext cx="2376264" cy="584775"/>
          </a:xfrm>
          <a:prstGeom prst="rect">
            <a:avLst/>
          </a:prstGeom>
          <a:noFill/>
        </p:spPr>
        <p:txBody>
          <a:bodyPr wrap="square" rtlCol="0">
            <a:spAutoFit/>
          </a:bodyPr>
          <a:lstStyle/>
          <a:p>
            <a:r>
              <a:rPr lang="ru-RU" sz="1600" i="1" dirty="0" smtClean="0">
                <a:latin typeface="Times New Roman" panose="02020603050405020304" pitchFamily="18" charset="0"/>
                <a:cs typeface="Times New Roman" panose="02020603050405020304" pitchFamily="18" charset="0"/>
              </a:rPr>
              <a:t>Бюджеты сельских поселений (17)  </a:t>
            </a:r>
            <a:endParaRPr lang="ru-RU" sz="16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250825" y="333375"/>
            <a:ext cx="6635750" cy="1230313"/>
          </a:xfrm>
          <a:prstGeom prst="rect">
            <a:avLst/>
          </a:prstGeom>
          <a:noFill/>
          <a:ln w="9525">
            <a:noFill/>
            <a:miter lim="800000"/>
            <a:headEnd/>
            <a:tailEnd/>
          </a:ln>
        </p:spPr>
        <p:txBody>
          <a:bodyPr>
            <a:spAutoFit/>
          </a:bodyPr>
          <a:lstStyle/>
          <a:p>
            <a:r>
              <a:rPr lang="ru-RU" sz="2000" i="1" dirty="0">
                <a:latin typeface="Times New Roman" pitchFamily="18" charset="0"/>
                <a:cs typeface="Times New Roman" pitchFamily="18" charset="0"/>
              </a:rPr>
              <a:t>Межбюджетные отношения </a:t>
            </a:r>
            <a:r>
              <a:rPr lang="ru-RU" dirty="0">
                <a:latin typeface="Times New Roman" pitchFamily="18" charset="0"/>
                <a:cs typeface="Times New Roman" pitchFamily="18" charset="0"/>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
        <p:nvSpPr>
          <p:cNvPr id="21506" name="TextBox 2"/>
          <p:cNvSpPr txBox="1">
            <a:spLocks noChangeArrowheads="1"/>
          </p:cNvSpPr>
          <p:nvPr/>
        </p:nvSpPr>
        <p:spPr bwMode="auto">
          <a:xfrm>
            <a:off x="2987675" y="1700213"/>
            <a:ext cx="5761038" cy="985837"/>
          </a:xfrm>
          <a:prstGeom prst="rect">
            <a:avLst/>
          </a:prstGeom>
          <a:noFill/>
          <a:ln w="9525">
            <a:noFill/>
            <a:miter lim="800000"/>
            <a:headEnd/>
            <a:tailEnd/>
          </a:ln>
        </p:spPr>
        <p:txBody>
          <a:bodyPr>
            <a:spAutoFit/>
          </a:bodyPr>
          <a:lstStyle/>
          <a:p>
            <a:r>
              <a:rPr lang="ru-RU" sz="2000" i="1" dirty="0">
                <a:latin typeface="Times New Roman" pitchFamily="18" charset="0"/>
                <a:cs typeface="Times New Roman" pitchFamily="18" charset="0"/>
              </a:rPr>
              <a:t>Межбюджетные трансферты – </a:t>
            </a:r>
            <a:r>
              <a:rPr lang="ru-RU" dirty="0">
                <a:latin typeface="Times New Roman" pitchFamily="18" charset="0"/>
                <a:cs typeface="Times New Roman" pitchFamily="18" charset="0"/>
              </a:rPr>
              <a:t>средства, предоставляемые одним бюджетом бюджетной системы РФ другому бюджету бюджетной системы РФ</a:t>
            </a:r>
            <a:endParaRPr lang="ru-RU" sz="2000" i="1" dirty="0">
              <a:latin typeface="Times New Roman" pitchFamily="18" charset="0"/>
              <a:cs typeface="Times New Roman" pitchFamily="18" charset="0"/>
            </a:endParaRPr>
          </a:p>
        </p:txBody>
      </p:sp>
      <p:pic>
        <p:nvPicPr>
          <p:cNvPr id="21507" name="Picture 2"/>
          <p:cNvPicPr>
            <a:picLocks noChangeAspect="1" noChangeArrowheads="1"/>
          </p:cNvPicPr>
          <p:nvPr/>
        </p:nvPicPr>
        <p:blipFill>
          <a:blip r:embed="rId2"/>
          <a:srcRect/>
          <a:stretch>
            <a:fillRect/>
          </a:stretch>
        </p:blipFill>
        <p:spPr bwMode="auto">
          <a:xfrm>
            <a:off x="23813" y="4056063"/>
            <a:ext cx="4791075" cy="2828925"/>
          </a:xfrm>
          <a:prstGeom prst="rect">
            <a:avLst/>
          </a:prstGeom>
          <a:noFill/>
          <a:ln w="9525">
            <a:noFill/>
            <a:miter lim="800000"/>
            <a:headEnd/>
            <a:tailEnd/>
          </a:ln>
        </p:spPr>
      </p:pic>
      <p:pic>
        <p:nvPicPr>
          <p:cNvPr id="21508" name="Picture 3"/>
          <p:cNvPicPr>
            <a:picLocks noChangeAspect="1" noChangeArrowheads="1"/>
          </p:cNvPicPr>
          <p:nvPr/>
        </p:nvPicPr>
        <p:blipFill>
          <a:blip r:embed="rId3"/>
          <a:srcRect/>
          <a:stretch>
            <a:fillRect/>
          </a:stretch>
        </p:blipFill>
        <p:spPr bwMode="auto">
          <a:xfrm>
            <a:off x="4814888" y="2686050"/>
            <a:ext cx="4143375" cy="3106738"/>
          </a:xfrm>
          <a:prstGeom prst="rect">
            <a:avLst/>
          </a:prstGeom>
          <a:noFill/>
          <a:ln w="9525">
            <a:noFill/>
            <a:miter lim="800000"/>
            <a:headEnd/>
            <a:tailEnd/>
          </a:ln>
        </p:spPr>
      </p:pic>
    </p:spTree>
    <p:extLst>
      <p:ext uri="{BB962C8B-B14F-4D97-AF65-F5344CB8AC3E}">
        <p14:creationId xmlns:p14="http://schemas.microsoft.com/office/powerpoint/2010/main" val="36936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sz="quarter" idx="4294967295"/>
          </p:nvPr>
        </p:nvSpPr>
        <p:spPr>
          <a:xfrm>
            <a:off x="251520" y="838893"/>
            <a:ext cx="4724400" cy="1655763"/>
          </a:xfrm>
          <a:prstGeom prst="rect">
            <a:avLst/>
          </a:prstGeom>
        </p:spPr>
        <p:txBody>
          <a:bodyPr/>
          <a:lstStyle/>
          <a:p>
            <a:pPr algn="ctr" eaLnBrk="1" fontAlgn="auto" hangingPunct="1">
              <a:spcAft>
                <a:spcPts val="0"/>
              </a:spcAft>
              <a:buClr>
                <a:schemeClr val="accent5"/>
              </a:buClr>
              <a:buFont typeface="Arial" pitchFamily="34" charset="0"/>
              <a:buNone/>
              <a:defRPr/>
            </a:pPr>
            <a:r>
              <a:rPr lang="ru-RU" altLang="ru-RU" sz="2000" i="1" dirty="0" smtClean="0">
                <a:latin typeface="Times New Roman" panose="02020603050405020304" pitchFamily="18" charset="0"/>
                <a:cs typeface="Times New Roman" panose="02020603050405020304" pitchFamily="18" charset="0"/>
              </a:rPr>
              <a:t>Дотации</a:t>
            </a:r>
            <a:r>
              <a:rPr lang="ru-RU" altLang="ru-RU" i="1" dirty="0" smtClean="0">
                <a:latin typeface="Times New Roman" panose="02020603050405020304" pitchFamily="18" charset="0"/>
                <a:cs typeface="Times New Roman" panose="02020603050405020304" pitchFamily="18" charset="0"/>
              </a:rPr>
              <a:t> – </a:t>
            </a:r>
            <a:r>
              <a:rPr lang="ru-RU" altLang="ru-RU" sz="1800" dirty="0" smtClean="0">
                <a:latin typeface="Times New Roman" panose="02020603050405020304" pitchFamily="18" charset="0"/>
                <a:cs typeface="Times New Roman" panose="02020603050405020304"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r>
              <a:rPr lang="ru-RU" altLang="ru-RU" sz="1200" dirty="0" smtClean="0">
                <a:latin typeface="Times New Roman" panose="02020603050405020304" pitchFamily="18" charset="0"/>
                <a:cs typeface="Times New Roman" panose="02020603050405020304" pitchFamily="18" charset="0"/>
              </a:rPr>
              <a:t>;</a:t>
            </a:r>
            <a:endParaRPr lang="ru-RU" altLang="ru-RU" sz="1800" i="1" dirty="0" smtClean="0">
              <a:latin typeface="Times New Roman" panose="02020603050405020304" pitchFamily="18" charset="0"/>
              <a:cs typeface="Times New Roman" panose="02020603050405020304" pitchFamily="18" charset="0"/>
            </a:endParaRPr>
          </a:p>
        </p:txBody>
      </p:sp>
      <p:sp>
        <p:nvSpPr>
          <p:cNvPr id="22530" name="Rectangle 2"/>
          <p:cNvSpPr>
            <a:spLocks noGrp="1" noChangeArrowheads="1"/>
          </p:cNvSpPr>
          <p:nvPr>
            <p:ph type="title"/>
          </p:nvPr>
        </p:nvSpPr>
        <p:spPr>
          <a:xfrm>
            <a:off x="352425" y="260648"/>
            <a:ext cx="7680325" cy="536575"/>
          </a:xfrm>
        </p:spPr>
        <p:txBody>
          <a:bodyPr/>
          <a:lstStyle/>
          <a:p>
            <a:pPr eaLnBrk="1" hangingPunct="1"/>
            <a:r>
              <a:rPr lang="ru-RU" altLang="ru-RU" sz="2800" i="1" dirty="0" smtClean="0">
                <a:solidFill>
                  <a:srgbClr val="FF0000"/>
                </a:solidFill>
                <a:latin typeface="Times New Roman" pitchFamily="18" charset="0"/>
                <a:cs typeface="Times New Roman" pitchFamily="18" charset="0"/>
              </a:rPr>
              <a:t>Формы межбюджетных отношений</a:t>
            </a:r>
            <a:endParaRPr lang="ru-RU" altLang="ru-RU" sz="3200" i="1" dirty="0" smtClean="0">
              <a:solidFill>
                <a:srgbClr val="FF0000"/>
              </a:solidFill>
              <a:latin typeface="Times New Roman" pitchFamily="18" charset="0"/>
              <a:cs typeface="Times New Roman" pitchFamily="18" charset="0"/>
            </a:endParaRPr>
          </a:p>
        </p:txBody>
      </p:sp>
      <p:sp>
        <p:nvSpPr>
          <p:cNvPr id="2" name="Прямоугольник 1"/>
          <p:cNvSpPr/>
          <p:nvPr/>
        </p:nvSpPr>
        <p:spPr>
          <a:xfrm>
            <a:off x="3748204" y="3067844"/>
            <a:ext cx="5319713" cy="1873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i="1" dirty="0">
                <a:solidFill>
                  <a:schemeClr val="tx1"/>
                </a:solidFill>
                <a:latin typeface="Times New Roman" panose="02020603050405020304" pitchFamily="18" charset="0"/>
                <a:cs typeface="Times New Roman" panose="02020603050405020304" pitchFamily="18" charset="0"/>
              </a:rPr>
              <a:t>Субсидии – </a:t>
            </a:r>
            <a:r>
              <a:rPr lang="ru-RU" dirty="0">
                <a:solidFill>
                  <a:schemeClr val="tx1"/>
                </a:solidFill>
                <a:latin typeface="Times New Roman" panose="02020603050405020304" pitchFamily="18" charset="0"/>
                <a:cs typeface="Times New Roman" panose="02020603050405020304" pitchFamily="18" charset="0"/>
              </a:rPr>
              <a:t>сумма средств в денежной или натуральной форме, выделенных из местных бюджетов или в специальных фондов конкретному объекту хозяйствования для организации или поддержания какой-либо деятельности, доходы от которой временно не покрывают нормативную величину расходов;</a:t>
            </a:r>
            <a:endParaRPr lang="ru-RU" sz="2000" i="1" dirty="0">
              <a:solidFill>
                <a:schemeClr val="tx1"/>
              </a:solidFill>
              <a:latin typeface="Times New Roman" panose="02020603050405020304" pitchFamily="18" charset="0"/>
              <a:cs typeface="Times New Roman" panose="02020603050405020304" pitchFamily="18" charset="0"/>
            </a:endParaRPr>
          </a:p>
        </p:txBody>
      </p:sp>
      <p:sp>
        <p:nvSpPr>
          <p:cNvPr id="22532" name="TextBox 2"/>
          <p:cNvSpPr txBox="1">
            <a:spLocks noChangeArrowheads="1"/>
          </p:cNvSpPr>
          <p:nvPr/>
        </p:nvSpPr>
        <p:spPr bwMode="auto">
          <a:xfrm>
            <a:off x="352425" y="5516563"/>
            <a:ext cx="5227638" cy="985837"/>
          </a:xfrm>
          <a:prstGeom prst="rect">
            <a:avLst/>
          </a:prstGeom>
          <a:noFill/>
          <a:ln w="9525">
            <a:noFill/>
            <a:miter lim="800000"/>
            <a:headEnd/>
            <a:tailEnd/>
          </a:ln>
        </p:spPr>
        <p:txBody>
          <a:bodyPr>
            <a:spAutoFit/>
          </a:bodyPr>
          <a:lstStyle/>
          <a:p>
            <a:pPr algn="ctr"/>
            <a:r>
              <a:rPr lang="ru-RU" sz="2000" i="1" dirty="0">
                <a:latin typeface="Times New Roman" pitchFamily="18" charset="0"/>
                <a:cs typeface="Times New Roman" pitchFamily="18" charset="0"/>
              </a:rPr>
              <a:t>Субвенции – </a:t>
            </a:r>
            <a:r>
              <a:rPr lang="ru-RU" dirty="0">
                <a:latin typeface="Times New Roman" pitchFamily="18" charset="0"/>
                <a:cs typeface="Times New Roman" pitchFamily="18" charset="0"/>
              </a:rPr>
              <a:t>вид денежной помощи местным бюджетам со стороны государственного бюджета, предназначенной на определенную цель.</a:t>
            </a:r>
            <a:endParaRPr lang="ru-RU" sz="2000" i="1" dirty="0">
              <a:latin typeface="Times New Roman" pitchFamily="18" charset="0"/>
              <a:cs typeface="Times New Roman" pitchFamily="18" charset="0"/>
            </a:endParaRPr>
          </a:p>
        </p:txBody>
      </p:sp>
      <p:pic>
        <p:nvPicPr>
          <p:cNvPr id="22533" name="Picture 2"/>
          <p:cNvPicPr>
            <a:picLocks noChangeAspect="1" noChangeArrowheads="1"/>
          </p:cNvPicPr>
          <p:nvPr/>
        </p:nvPicPr>
        <p:blipFill>
          <a:blip r:embed="rId2"/>
          <a:srcRect/>
          <a:stretch>
            <a:fillRect/>
          </a:stretch>
        </p:blipFill>
        <p:spPr bwMode="auto">
          <a:xfrm>
            <a:off x="468313" y="2492375"/>
            <a:ext cx="3167062" cy="3024188"/>
          </a:xfrm>
          <a:prstGeom prst="rect">
            <a:avLst/>
          </a:prstGeom>
          <a:noFill/>
          <a:ln w="9525">
            <a:noFill/>
            <a:miter lim="800000"/>
            <a:headEnd/>
            <a:tailEnd/>
          </a:ln>
        </p:spPr>
      </p:pic>
      <p:pic>
        <p:nvPicPr>
          <p:cNvPr id="22534" name="Picture 3"/>
          <p:cNvPicPr>
            <a:picLocks noChangeAspect="1" noChangeArrowheads="1"/>
          </p:cNvPicPr>
          <p:nvPr/>
        </p:nvPicPr>
        <p:blipFill>
          <a:blip r:embed="rId3"/>
          <a:srcRect/>
          <a:stretch>
            <a:fillRect/>
          </a:stretch>
        </p:blipFill>
        <p:spPr bwMode="auto">
          <a:xfrm>
            <a:off x="5292725" y="725488"/>
            <a:ext cx="3492500" cy="2198687"/>
          </a:xfrm>
          <a:prstGeom prst="rect">
            <a:avLst/>
          </a:prstGeom>
          <a:noFill/>
          <a:ln w="9525">
            <a:noFill/>
            <a:miter lim="800000"/>
            <a:headEnd/>
            <a:tailEnd/>
          </a:ln>
        </p:spPr>
      </p:pic>
    </p:spTree>
    <p:extLst>
      <p:ext uri="{BB962C8B-B14F-4D97-AF65-F5344CB8AC3E}">
        <p14:creationId xmlns:p14="http://schemas.microsoft.com/office/powerpoint/2010/main" val="16541649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TM03457496[[fn=Параллакс]]</Template>
  <TotalTime>8657</TotalTime>
  <Words>4323</Words>
  <Application>Microsoft Office PowerPoint</Application>
  <PresentationFormat>Экран (4:3)</PresentationFormat>
  <Paragraphs>791</Paragraphs>
  <Slides>46</Slides>
  <Notes>3</Notes>
  <HiddenSlides>0</HiddenSlides>
  <MMClips>0</MMClips>
  <ScaleCrop>false</ScaleCrop>
  <HeadingPairs>
    <vt:vector size="6" baseType="variant">
      <vt:variant>
        <vt:lpstr>Тема</vt:lpstr>
      </vt:variant>
      <vt:variant>
        <vt:i4>1</vt:i4>
      </vt:variant>
      <vt:variant>
        <vt:lpstr>Заголовки слайдов</vt:lpstr>
      </vt:variant>
      <vt:variant>
        <vt:i4>46</vt:i4>
      </vt:variant>
      <vt:variant>
        <vt:lpstr>Произвольные показы</vt:lpstr>
      </vt:variant>
      <vt:variant>
        <vt:i4>1</vt:i4>
      </vt:variant>
    </vt:vector>
  </HeadingPairs>
  <TitlesOfParts>
    <vt:vector size="48" baseType="lpstr">
      <vt:lpstr>Параллакс</vt:lpstr>
      <vt:lpstr>МУНИЦИПАЛЬНОЕ ОБРАЗОВАНИЕ « УГРАНСКИЙ РАЙОН» СМОЛЕНСКОЙ ОБЛАСТИ </vt:lpstr>
      <vt:lpstr>Презентация PowerPoint</vt:lpstr>
      <vt:lpstr>Муниципальное образование «Угранский район» Смоленской области</vt:lpstr>
      <vt:lpstr>Презентация PowerPoint</vt:lpstr>
      <vt:lpstr>Презентация PowerPoint</vt:lpstr>
      <vt:lpstr>Презентация PowerPoint</vt:lpstr>
      <vt:lpstr>Консолидированный бюджет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vt:lpstr>
      <vt:lpstr>Презентация PowerPoint</vt:lpstr>
      <vt:lpstr>Формы межбюджетных отношений</vt:lpstr>
      <vt:lpstr>Межбюджетные трансферты, получаемые бюджетом МО «Угранский район» Смоленской области из областного бюджета</vt:lpstr>
      <vt:lpstr>Структура безвозмездных поступлений</vt:lpstr>
      <vt:lpstr>Презентация PowerPoint</vt:lpstr>
      <vt:lpstr>Презентация PowerPoint</vt:lpstr>
      <vt:lpstr>ЭТАПЫ ФОРМИРОВАНИЯ  МЕСТНОГО БЮДЖЕТА</vt:lpstr>
      <vt:lpstr>Презентация PowerPoint</vt:lpstr>
      <vt:lpstr>Презентация PowerPoint</vt:lpstr>
      <vt:lpstr>Презентация PowerPoint</vt:lpstr>
      <vt:lpstr>Презентация PowerPoint</vt:lpstr>
      <vt:lpstr>Основные направления бюджетной политики муниципального образования «Угранский район» Смоленской области на 2017 год и на плановый период 2018 и 2019 годов</vt:lpstr>
      <vt:lpstr>Презентация PowerPoint</vt:lpstr>
      <vt:lpstr>Презентация PowerPoint</vt:lpstr>
      <vt:lpstr>Основные направления налоговой политики  муниципального образования  Угранского сельского поселения Угранского района Смоленской области на 2017 год и плановый период 2018-2019годов</vt:lpstr>
      <vt:lpstr>Презентация PowerPoint</vt:lpstr>
      <vt:lpstr>Основные показатели социально-экономического развития муниципального образования «Уграснкий район» Смоленской области на 2017 год и плановый период 2018  и 2019 годов</vt:lpstr>
      <vt:lpstr>Презентация PowerPoint</vt:lpstr>
      <vt:lpstr> </vt:lpstr>
      <vt:lpstr>Неналоговые доходы – платежи, которые включают в себя возмездные операции от прямого предоставления государством за пользование имущества и природных ресурсов, от различного вида услуг, а также платежи в виде  штрафов или иных санкций за нарушение законодательства.</vt:lpstr>
      <vt:lpstr>Презентация PowerPoint</vt:lpstr>
      <vt:lpstr>   Безвозмездные поступления- поступающие в бюджет денежные средства на безвозвратной  и безвозмездной  основе из областного бюджета( межбюджетные трансферты в виде дотаций, субсидий, субвенций), а также перечисления от физических и юридических лиц.   </vt:lpstr>
      <vt:lpstr> Какие  налоги уплачивают в местный бюджет граждане муниципального образования?</vt:lpstr>
      <vt:lpstr>Нормативы зачисления налогов на территории муниципального образования « Угранский район» Смоленской области  на 2017год</vt:lpstr>
      <vt:lpstr> </vt:lpstr>
      <vt:lpstr>Разделы классификации расходов бюджетов</vt:lpstr>
      <vt:lpstr>Основные характеристики  районного  бюджета на   2017 и плановый период 2018  и 2019 годов. ( тыс.руб)</vt:lpstr>
      <vt:lpstr>Источники финансирования дефицита   районного бюджета</vt:lpstr>
      <vt:lpstr>Программная структура расходов  районного бюджета на 2017 год и плановый период 2018 и 2019 г (в тыс.руб.)</vt:lpstr>
      <vt:lpstr>Программная структура расходов  районного бюджета на 2017 год и плановый период 2018 и 2019 г.</vt:lpstr>
      <vt:lpstr>Презентация PowerPoint</vt:lpstr>
      <vt:lpstr>Программная структура расходов  районного бюджета на 2017 год и плановый период 2018 и 2019 г.</vt:lpstr>
      <vt:lpstr>Программная структура расходов  районного бюджета на 2017 год и плановый период 2018 и 2019 г.</vt:lpstr>
      <vt:lpstr>Презентация PowerPoint</vt:lpstr>
      <vt:lpstr>Презентация PowerPoint</vt:lpstr>
      <vt:lpstr>Распределение  бюджетных ассигнований   по разделам расходов  на 2017 и плановый период 2018 и 2019 год(тыс. руб.)</vt:lpstr>
      <vt:lpstr>Презентация PowerPoint</vt:lpstr>
      <vt:lpstr>Контактная информация</vt:lpstr>
      <vt:lpstr>Презентация PowerPoint</vt:lpstr>
      <vt:lpstr>Произвольный показ 1</vt:lpstr>
    </vt:vector>
  </TitlesOfParts>
  <Company>WareZ Provider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 на 2014 год и плановый период 2015-2016 годов</dc:title>
  <dc:creator>www.PHILka.RU</dc:creator>
  <cp:lastModifiedBy>Ксения</cp:lastModifiedBy>
  <cp:revision>268</cp:revision>
  <dcterms:created xsi:type="dcterms:W3CDTF">2013-12-02T14:04:15Z</dcterms:created>
  <dcterms:modified xsi:type="dcterms:W3CDTF">2017-12-01T07:30:29Z</dcterms:modified>
</cp:coreProperties>
</file>