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9" r:id="rId1"/>
  </p:sldMasterIdLst>
  <p:notesMasterIdLst>
    <p:notesMasterId r:id="rId48"/>
  </p:notesMasterIdLst>
  <p:sldIdLst>
    <p:sldId id="256" r:id="rId2"/>
    <p:sldId id="337" r:id="rId3"/>
    <p:sldId id="336" r:id="rId4"/>
    <p:sldId id="313" r:id="rId5"/>
    <p:sldId id="257" r:id="rId6"/>
    <p:sldId id="316" r:id="rId7"/>
    <p:sldId id="317" r:id="rId8"/>
    <p:sldId id="339" r:id="rId9"/>
    <p:sldId id="340" r:id="rId10"/>
    <p:sldId id="342" r:id="rId11"/>
    <p:sldId id="344" r:id="rId12"/>
    <p:sldId id="338" r:id="rId13"/>
    <p:sldId id="335" r:id="rId14"/>
    <p:sldId id="327" r:id="rId15"/>
    <p:sldId id="328" r:id="rId16"/>
    <p:sldId id="323" r:id="rId17"/>
    <p:sldId id="324" r:id="rId18"/>
    <p:sldId id="341" r:id="rId19"/>
    <p:sldId id="329" r:id="rId20"/>
    <p:sldId id="330" r:id="rId21"/>
    <p:sldId id="331" r:id="rId22"/>
    <p:sldId id="332" r:id="rId23"/>
    <p:sldId id="333" r:id="rId24"/>
    <p:sldId id="314" r:id="rId25"/>
    <p:sldId id="315" r:id="rId26"/>
    <p:sldId id="266" r:id="rId27"/>
    <p:sldId id="290" r:id="rId28"/>
    <p:sldId id="343" r:id="rId29"/>
    <p:sldId id="291" r:id="rId30"/>
    <p:sldId id="268" r:id="rId31"/>
    <p:sldId id="272" r:id="rId32"/>
    <p:sldId id="261" r:id="rId33"/>
    <p:sldId id="299" r:id="rId34"/>
    <p:sldId id="263" r:id="rId35"/>
    <p:sldId id="274" r:id="rId36"/>
    <p:sldId id="294" r:id="rId37"/>
    <p:sldId id="296" r:id="rId38"/>
    <p:sldId id="295" r:id="rId39"/>
    <p:sldId id="297" r:id="rId40"/>
    <p:sldId id="298" r:id="rId41"/>
    <p:sldId id="346" r:id="rId42"/>
    <p:sldId id="303" r:id="rId43"/>
    <p:sldId id="273" r:id="rId44"/>
    <p:sldId id="345" r:id="rId45"/>
    <p:sldId id="334" r:id="rId46"/>
    <p:sldId id="278" r:id="rId47"/>
  </p:sldIdLst>
  <p:sldSz cx="9144000" cy="6858000" type="screen4x3"/>
  <p:notesSz cx="6858000" cy="9144000"/>
  <p:custShowLst>
    <p:custShow name="Произвольный показ 1" id="0">
      <p:sldLst>
        <p:sld r:id="rId2"/>
        <p:sld r:id="rId6"/>
        <p:sld r:id="rId33"/>
        <p:sld r:id="rId35"/>
        <p:sld r:id="rId27"/>
        <p:sld r:id="rId31"/>
      </p:sldLst>
    </p:custShow>
  </p:custShow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F33729"/>
    <a:srgbClr val="000000"/>
    <a:srgbClr val="CCECFF"/>
    <a:srgbClr val="FF3399"/>
    <a:srgbClr val="CC3300"/>
    <a:srgbClr val="3399FF"/>
    <a:srgbClr val="CCFFCC"/>
    <a:srgbClr val="00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2" autoAdjust="0"/>
    <p:restoredTop sz="95374" autoAdjust="0"/>
  </p:normalViewPr>
  <p:slideViewPr>
    <p:cSldViewPr snapToObjects="1">
      <p:cViewPr varScale="1">
        <p:scale>
          <a:sx n="67" d="100"/>
          <a:sy n="67" d="100"/>
        </p:scale>
        <p:origin x="-654" y="-102"/>
      </p:cViewPr>
      <p:guideLst>
        <p:guide orient="horz" pos="2160"/>
        <p:guide pos="2880"/>
      </p:guideLst>
    </p:cSldViewPr>
  </p:slideViewPr>
  <p:outlineViewPr>
    <p:cViewPr>
      <p:scale>
        <a:sx n="33" d="100"/>
        <a:sy n="33" d="100"/>
      </p:scale>
      <p:origin x="0" y="38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08F5E-1538-4B26-A040-51D2A4B26CFD}" type="doc">
      <dgm:prSet loTypeId="urn:microsoft.com/office/officeart/2005/8/layout/orgChart1" loCatId="hierarchy" qsTypeId="urn:microsoft.com/office/officeart/2005/8/quickstyle/3d1" qsCatId="3D" csTypeId="urn:microsoft.com/office/officeart/2005/8/colors/accent1_4" csCatId="accent1" phldr="1"/>
      <dgm:spPr/>
    </dgm:pt>
    <dgm:pt modelId="{0C73346A-DA87-4019-976E-125E5C6522B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effectLst/>
              <a:latin typeface="Arial" panose="020B0604020202020204" pitchFamily="34"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Налоговые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бюджета МО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район»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Смоленской области(</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2017 год- 21724,6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2018 – 20170,7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2019 год – 23948,6</a:t>
          </a:r>
        </a:p>
      </dgm:t>
    </dgm:pt>
    <dgm:pt modelId="{83C2D078-457C-42C8-9832-8C2DFE7CDB7F}" type="parTrans" cxnId="{C940CA14-793D-4C55-A9F4-82A96DEF2760}">
      <dgm:prSet/>
      <dgm:spPr/>
      <dgm:t>
        <a:bodyPr/>
        <a:lstStyle/>
        <a:p>
          <a:endParaRPr lang="ru-RU"/>
        </a:p>
      </dgm:t>
    </dgm:pt>
    <dgm:pt modelId="{D8AF5014-2017-4443-AF7B-03BC22DEC2D0}" type="sibTrans" cxnId="{C940CA14-793D-4C55-A9F4-82A96DEF2760}">
      <dgm:prSet/>
      <dgm:spPr/>
      <dgm:t>
        <a:bodyPr/>
        <a:lstStyle/>
        <a:p>
          <a:endParaRPr lang="ru-RU"/>
        </a:p>
      </dgm:t>
    </dgm:pt>
    <dgm:pt modelId="{49B49468-0394-4F04-AEDE-47484E9EE7E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 на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физических лиц</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2017- 15311,5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2018- 16844,9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2019- 17351,3</a:t>
          </a:r>
        </a:p>
      </dgm:t>
    </dgm:pt>
    <dgm:pt modelId="{680B4E68-73BB-470D-91E9-71631C64105A}" type="parTrans" cxnId="{64A48968-486E-4DD7-8FB5-777302D80E0B}">
      <dgm:prSet/>
      <dgm:spPr>
        <a:ln>
          <a:solidFill>
            <a:schemeClr val="accent1"/>
          </a:solidFill>
        </a:ln>
      </dgm:spPr>
      <dgm:t>
        <a:bodyPr/>
        <a:lstStyle/>
        <a:p>
          <a:endParaRPr lang="ru-RU">
            <a:solidFill>
              <a:schemeClr val="tx1"/>
            </a:solidFill>
          </a:endParaRPr>
        </a:p>
      </dgm:t>
    </dgm:pt>
    <dgm:pt modelId="{8A671A6C-70D8-41F0-9684-EC22DADB22CA}" type="sibTrans" cxnId="{64A48968-486E-4DD7-8FB5-777302D80E0B}">
      <dgm:prSet/>
      <dgm:spPr/>
      <dgm:t>
        <a:bodyPr/>
        <a:lstStyle/>
        <a:p>
          <a:endParaRPr lang="ru-RU"/>
        </a:p>
      </dgm:t>
    </dgm:pt>
    <dgm:pt modelId="{D21C9E3F-B4BF-408E-9FBD-44285AC82E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на совокупный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2017- 2917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2018- 2995,8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2019- 3073,3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0"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F216E566-727E-4517-B842-491DD7EF702A}" type="parTrans" cxnId="{E50898D1-3B70-41CF-B5C2-A37501C0FA38}">
      <dgm:prSet/>
      <dgm:spPr/>
      <dgm:t>
        <a:bodyPr/>
        <a:lstStyle/>
        <a:p>
          <a:endParaRPr lang="ru-RU"/>
        </a:p>
      </dgm:t>
    </dgm:pt>
    <dgm:pt modelId="{EC564007-6900-4F71-9799-91DDBCCD8A68}" type="sibTrans" cxnId="{E50898D1-3B70-41CF-B5C2-A37501C0FA38}">
      <dgm:prSet/>
      <dgm:spPr/>
      <dgm:t>
        <a:bodyPr/>
        <a:lstStyle/>
        <a:p>
          <a:endParaRPr lang="ru-RU"/>
        </a:p>
      </dgm:t>
    </dgm:pt>
    <dgm:pt modelId="{ECCFD4B5-AEE3-4596-AE43-52CAB6BE202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Налог на добычу полезных ископаемых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 381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2019-381</a:t>
          </a:r>
        </a:p>
      </dgm:t>
    </dgm:pt>
    <dgm:pt modelId="{66FF6897-0F70-43C7-BA25-BB91DDFD800F}" type="parTrans" cxnId="{1EE06E29-E614-44ED-B528-2E38CEF6B606}">
      <dgm:prSet/>
      <dgm:spPr/>
      <dgm:t>
        <a:bodyPr/>
        <a:lstStyle/>
        <a:p>
          <a:endParaRPr lang="ru-RU"/>
        </a:p>
      </dgm:t>
    </dgm:pt>
    <dgm:pt modelId="{29DE674B-7C46-4FBF-BBE3-B9B40D35839F}" type="sibTrans" cxnId="{1EE06E29-E614-44ED-B528-2E38CEF6B606}">
      <dgm:prSet/>
      <dgm:spPr/>
      <dgm:t>
        <a:bodyPr/>
        <a:lstStyle/>
        <a:p>
          <a:endParaRPr lang="ru-RU"/>
        </a:p>
      </dgm:t>
    </dgm:pt>
    <dgm:pt modelId="{1E70317E-2FF2-43CE-A967-BBAB21718B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Государственная пошлина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2017- 315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2019-343</a:t>
          </a:r>
        </a:p>
      </dgm:t>
    </dgm:pt>
    <dgm:pt modelId="{A2DF45CB-100C-4076-9216-9AD6A56D8882}" type="parTrans" cxnId="{44F00EBF-CBE8-439B-AB96-9BBA3474BAF8}">
      <dgm:prSet/>
      <dgm:spPr/>
      <dgm:t>
        <a:bodyPr/>
        <a:lstStyle/>
        <a:p>
          <a:endParaRPr lang="ru-RU"/>
        </a:p>
      </dgm:t>
    </dgm:pt>
    <dgm:pt modelId="{79CA014A-249E-4DC3-8A4F-8871D9E7F7EA}" type="sibTrans" cxnId="{44F00EBF-CBE8-439B-AB96-9BBA3474BAF8}">
      <dgm:prSet/>
      <dgm:spPr/>
      <dgm:t>
        <a:bodyPr/>
        <a:lstStyle/>
        <a:p>
          <a:endParaRPr lang="ru-RU"/>
        </a:p>
      </dgm:t>
    </dgm:pt>
    <dgm:pt modelId="{7CD59A4B-D980-4C1F-A83B-CB71EBF95551}" type="pres">
      <dgm:prSet presAssocID="{02208F5E-1538-4B26-A040-51D2A4B26CFD}" presName="hierChild1" presStyleCnt="0">
        <dgm:presLayoutVars>
          <dgm:orgChart val="1"/>
          <dgm:chPref val="1"/>
          <dgm:dir/>
          <dgm:animOne val="branch"/>
          <dgm:animLvl val="lvl"/>
          <dgm:resizeHandles/>
        </dgm:presLayoutVars>
      </dgm:prSet>
      <dgm:spPr/>
    </dgm:pt>
    <dgm:pt modelId="{11159795-52DD-4164-9897-58EF9E2CB4F4}" type="pres">
      <dgm:prSet presAssocID="{0C73346A-DA87-4019-976E-125E5C6522B0}" presName="hierRoot1" presStyleCnt="0">
        <dgm:presLayoutVars>
          <dgm:hierBranch/>
        </dgm:presLayoutVars>
      </dgm:prSet>
      <dgm:spPr/>
    </dgm:pt>
    <dgm:pt modelId="{5D4759D2-4866-43DE-AB50-582FF4F8EA40}" type="pres">
      <dgm:prSet presAssocID="{0C73346A-DA87-4019-976E-125E5C6522B0}" presName="rootComposite1" presStyleCnt="0"/>
      <dgm:spPr/>
    </dgm:pt>
    <dgm:pt modelId="{D5CC10AF-CAD5-4F47-9E52-5F79764A6D46}" type="pres">
      <dgm:prSet presAssocID="{0C73346A-DA87-4019-976E-125E5C6522B0}" presName="rootText1" presStyleLbl="node0" presStyleIdx="0" presStyleCnt="1" custScaleX="591960" custScaleY="297145" custLinFactNeighborX="1644" custLinFactNeighborY="-2037">
        <dgm:presLayoutVars>
          <dgm:chPref val="3"/>
        </dgm:presLayoutVars>
      </dgm:prSet>
      <dgm:spPr/>
      <dgm:t>
        <a:bodyPr/>
        <a:lstStyle/>
        <a:p>
          <a:endParaRPr lang="ru-RU"/>
        </a:p>
      </dgm:t>
    </dgm:pt>
    <dgm:pt modelId="{FE10919E-70E7-43B0-8078-B6C760B1FE64}" type="pres">
      <dgm:prSet presAssocID="{0C73346A-DA87-4019-976E-125E5C6522B0}" presName="rootConnector1" presStyleLbl="node1" presStyleIdx="0" presStyleCnt="0"/>
      <dgm:spPr/>
      <dgm:t>
        <a:bodyPr/>
        <a:lstStyle/>
        <a:p>
          <a:endParaRPr lang="ru-RU"/>
        </a:p>
      </dgm:t>
    </dgm:pt>
    <dgm:pt modelId="{7C635323-4527-40DA-8E3D-EAB0E16D989A}" type="pres">
      <dgm:prSet presAssocID="{0C73346A-DA87-4019-976E-125E5C6522B0}" presName="hierChild2" presStyleCnt="0"/>
      <dgm:spPr/>
    </dgm:pt>
    <dgm:pt modelId="{5BFC2807-40FD-4A51-85A6-7E88B2B8AB39}" type="pres">
      <dgm:prSet presAssocID="{680B4E68-73BB-470D-91E9-71631C64105A}" presName="Name35" presStyleLbl="parChTrans1D2" presStyleIdx="0" presStyleCnt="4"/>
      <dgm:spPr/>
      <dgm:t>
        <a:bodyPr/>
        <a:lstStyle/>
        <a:p>
          <a:endParaRPr lang="ru-RU"/>
        </a:p>
      </dgm:t>
    </dgm:pt>
    <dgm:pt modelId="{84C8C64F-A5DA-4921-822F-CF30C444DC78}" type="pres">
      <dgm:prSet presAssocID="{49B49468-0394-4F04-AEDE-47484E9EE7EB}" presName="hierRoot2" presStyleCnt="0">
        <dgm:presLayoutVars>
          <dgm:hierBranch/>
        </dgm:presLayoutVars>
      </dgm:prSet>
      <dgm:spPr/>
    </dgm:pt>
    <dgm:pt modelId="{69D93197-4549-4774-B5E4-AE0E3CC5117A}" type="pres">
      <dgm:prSet presAssocID="{49B49468-0394-4F04-AEDE-47484E9EE7EB}" presName="rootComposite" presStyleCnt="0"/>
      <dgm:spPr/>
    </dgm:pt>
    <dgm:pt modelId="{7B756329-E069-4D0D-9D3B-E0EDCE38E6B7}" type="pres">
      <dgm:prSet presAssocID="{49B49468-0394-4F04-AEDE-47484E9EE7EB}" presName="rootText" presStyleLbl="node2" presStyleIdx="0" presStyleCnt="4" custScaleX="132623" custScaleY="231433" custLinFactNeighborX="-85909" custLinFactNeighborY="12071">
        <dgm:presLayoutVars>
          <dgm:chPref val="3"/>
        </dgm:presLayoutVars>
      </dgm:prSet>
      <dgm:spPr/>
      <dgm:t>
        <a:bodyPr/>
        <a:lstStyle/>
        <a:p>
          <a:endParaRPr lang="ru-RU"/>
        </a:p>
      </dgm:t>
    </dgm:pt>
    <dgm:pt modelId="{21C2CA3D-A091-4DCD-BF2E-F24B2B248A02}" type="pres">
      <dgm:prSet presAssocID="{49B49468-0394-4F04-AEDE-47484E9EE7EB}" presName="rootConnector" presStyleLbl="node2" presStyleIdx="0" presStyleCnt="4"/>
      <dgm:spPr/>
      <dgm:t>
        <a:bodyPr/>
        <a:lstStyle/>
        <a:p>
          <a:endParaRPr lang="ru-RU"/>
        </a:p>
      </dgm:t>
    </dgm:pt>
    <dgm:pt modelId="{54FA583B-6A0F-4FE8-8047-2AE8D34F630E}" type="pres">
      <dgm:prSet presAssocID="{49B49468-0394-4F04-AEDE-47484E9EE7EB}" presName="hierChild4" presStyleCnt="0"/>
      <dgm:spPr/>
    </dgm:pt>
    <dgm:pt modelId="{04B2AFC2-E349-4C87-AA79-7FC75897EC5B}" type="pres">
      <dgm:prSet presAssocID="{49B49468-0394-4F04-AEDE-47484E9EE7EB}" presName="hierChild5" presStyleCnt="0"/>
      <dgm:spPr/>
    </dgm:pt>
    <dgm:pt modelId="{690A42ED-D2A7-413A-8517-1BDCE3BFE9F5}" type="pres">
      <dgm:prSet presAssocID="{F216E566-727E-4517-B842-491DD7EF702A}" presName="Name35" presStyleLbl="parChTrans1D2" presStyleIdx="1" presStyleCnt="4"/>
      <dgm:spPr/>
      <dgm:t>
        <a:bodyPr/>
        <a:lstStyle/>
        <a:p>
          <a:endParaRPr lang="ru-RU"/>
        </a:p>
      </dgm:t>
    </dgm:pt>
    <dgm:pt modelId="{4BEF8757-3508-4ECC-9704-B6A1F1DCF63A}" type="pres">
      <dgm:prSet presAssocID="{D21C9E3F-B4BF-408E-9FBD-44285AC82E38}" presName="hierRoot2" presStyleCnt="0">
        <dgm:presLayoutVars>
          <dgm:hierBranch/>
        </dgm:presLayoutVars>
      </dgm:prSet>
      <dgm:spPr/>
    </dgm:pt>
    <dgm:pt modelId="{FDF4F3E2-4CDE-448A-BAF8-A9C121B84D0D}" type="pres">
      <dgm:prSet presAssocID="{D21C9E3F-B4BF-408E-9FBD-44285AC82E38}" presName="rootComposite" presStyleCnt="0"/>
      <dgm:spPr/>
    </dgm:pt>
    <dgm:pt modelId="{497860C5-AB2F-44DA-A309-7BF5BE2E2483}" type="pres">
      <dgm:prSet presAssocID="{D21C9E3F-B4BF-408E-9FBD-44285AC82E38}" presName="rootText" presStyleLbl="node2" presStyleIdx="1" presStyleCnt="4" custScaleX="151051" custScaleY="262518" custLinFactNeighborX="-26285" custLinFactNeighborY="16560">
        <dgm:presLayoutVars>
          <dgm:chPref val="3"/>
        </dgm:presLayoutVars>
      </dgm:prSet>
      <dgm:spPr/>
      <dgm:t>
        <a:bodyPr/>
        <a:lstStyle/>
        <a:p>
          <a:endParaRPr lang="ru-RU"/>
        </a:p>
      </dgm:t>
    </dgm:pt>
    <dgm:pt modelId="{B61B8ABB-DC93-4089-8226-60A713423D47}" type="pres">
      <dgm:prSet presAssocID="{D21C9E3F-B4BF-408E-9FBD-44285AC82E38}" presName="rootConnector" presStyleLbl="node2" presStyleIdx="1" presStyleCnt="4"/>
      <dgm:spPr/>
      <dgm:t>
        <a:bodyPr/>
        <a:lstStyle/>
        <a:p>
          <a:endParaRPr lang="ru-RU"/>
        </a:p>
      </dgm:t>
    </dgm:pt>
    <dgm:pt modelId="{A7877B85-7C19-4D68-86B2-7CB7C1DAF8A7}" type="pres">
      <dgm:prSet presAssocID="{D21C9E3F-B4BF-408E-9FBD-44285AC82E38}" presName="hierChild4" presStyleCnt="0"/>
      <dgm:spPr/>
    </dgm:pt>
    <dgm:pt modelId="{11C93FFB-5F5C-444D-85E9-6FC853C99BD5}" type="pres">
      <dgm:prSet presAssocID="{D21C9E3F-B4BF-408E-9FBD-44285AC82E38}" presName="hierChild5" presStyleCnt="0"/>
      <dgm:spPr/>
    </dgm:pt>
    <dgm:pt modelId="{5FE860E3-D200-49C0-A8C9-AE00728E2DC8}" type="pres">
      <dgm:prSet presAssocID="{66FF6897-0F70-43C7-BA25-BB91DDFD800F}" presName="Name35" presStyleLbl="parChTrans1D2" presStyleIdx="2" presStyleCnt="4"/>
      <dgm:spPr/>
      <dgm:t>
        <a:bodyPr/>
        <a:lstStyle/>
        <a:p>
          <a:endParaRPr lang="ru-RU"/>
        </a:p>
      </dgm:t>
    </dgm:pt>
    <dgm:pt modelId="{16BCE38D-2574-442B-9348-DFD0BE2DFDFE}" type="pres">
      <dgm:prSet presAssocID="{ECCFD4B5-AEE3-4596-AE43-52CAB6BE2025}" presName="hierRoot2" presStyleCnt="0">
        <dgm:presLayoutVars>
          <dgm:hierBranch/>
        </dgm:presLayoutVars>
      </dgm:prSet>
      <dgm:spPr/>
    </dgm:pt>
    <dgm:pt modelId="{4D4CB8E5-6055-4952-8569-4C7526CB9023}" type="pres">
      <dgm:prSet presAssocID="{ECCFD4B5-AEE3-4596-AE43-52CAB6BE2025}" presName="rootComposite" presStyleCnt="0"/>
      <dgm:spPr/>
    </dgm:pt>
    <dgm:pt modelId="{8CC1C1A0-029C-4541-A5F8-8FD0C1051B7F}" type="pres">
      <dgm:prSet presAssocID="{ECCFD4B5-AEE3-4596-AE43-52CAB6BE2025}" presName="rootText" presStyleLbl="node2" presStyleIdx="2" presStyleCnt="4" custScaleX="159895" custScaleY="206786" custLinFactNeighborX="-16629" custLinFactNeighborY="4788">
        <dgm:presLayoutVars>
          <dgm:chPref val="3"/>
        </dgm:presLayoutVars>
      </dgm:prSet>
      <dgm:spPr/>
      <dgm:t>
        <a:bodyPr/>
        <a:lstStyle/>
        <a:p>
          <a:endParaRPr lang="ru-RU"/>
        </a:p>
      </dgm:t>
    </dgm:pt>
    <dgm:pt modelId="{62D3E51A-EE7E-4547-A8F8-23083C9BA915}" type="pres">
      <dgm:prSet presAssocID="{ECCFD4B5-AEE3-4596-AE43-52CAB6BE2025}" presName="rootConnector" presStyleLbl="node2" presStyleIdx="2" presStyleCnt="4"/>
      <dgm:spPr/>
      <dgm:t>
        <a:bodyPr/>
        <a:lstStyle/>
        <a:p>
          <a:endParaRPr lang="ru-RU"/>
        </a:p>
      </dgm:t>
    </dgm:pt>
    <dgm:pt modelId="{1CCA156C-B4E0-4438-B584-FB2F9977D161}" type="pres">
      <dgm:prSet presAssocID="{ECCFD4B5-AEE3-4596-AE43-52CAB6BE2025}" presName="hierChild4" presStyleCnt="0"/>
      <dgm:spPr/>
    </dgm:pt>
    <dgm:pt modelId="{4A3DC70B-81E5-4EB4-A724-970EEC57FF99}" type="pres">
      <dgm:prSet presAssocID="{ECCFD4B5-AEE3-4596-AE43-52CAB6BE2025}" presName="hierChild5" presStyleCnt="0"/>
      <dgm:spPr/>
    </dgm:pt>
    <dgm:pt modelId="{B185D066-621E-42C5-9FEB-6EE72D8B947F}" type="pres">
      <dgm:prSet presAssocID="{A2DF45CB-100C-4076-9216-9AD6A56D8882}" presName="Name35" presStyleLbl="parChTrans1D2" presStyleIdx="3" presStyleCnt="4"/>
      <dgm:spPr/>
      <dgm:t>
        <a:bodyPr/>
        <a:lstStyle/>
        <a:p>
          <a:endParaRPr lang="ru-RU"/>
        </a:p>
      </dgm:t>
    </dgm:pt>
    <dgm:pt modelId="{A9EE58E0-2991-4697-83B7-2AB0AAF6DC2E}" type="pres">
      <dgm:prSet presAssocID="{1E70317E-2FF2-43CE-A967-BBAB21718BD4}" presName="hierRoot2" presStyleCnt="0">
        <dgm:presLayoutVars>
          <dgm:hierBranch/>
        </dgm:presLayoutVars>
      </dgm:prSet>
      <dgm:spPr/>
    </dgm:pt>
    <dgm:pt modelId="{33CFDBE0-2B8D-4F85-84F9-C533917AADF0}" type="pres">
      <dgm:prSet presAssocID="{1E70317E-2FF2-43CE-A967-BBAB21718BD4}" presName="rootComposite" presStyleCnt="0"/>
      <dgm:spPr/>
    </dgm:pt>
    <dgm:pt modelId="{328D7783-A8B0-493D-9655-E1866AE5B806}" type="pres">
      <dgm:prSet presAssocID="{1E70317E-2FF2-43CE-A967-BBAB21718BD4}" presName="rootText" presStyleLbl="node2" presStyleIdx="3" presStyleCnt="4" custScaleX="193553" custScaleY="260171">
        <dgm:presLayoutVars>
          <dgm:chPref val="3"/>
        </dgm:presLayoutVars>
      </dgm:prSet>
      <dgm:spPr/>
      <dgm:t>
        <a:bodyPr/>
        <a:lstStyle/>
        <a:p>
          <a:endParaRPr lang="ru-RU"/>
        </a:p>
      </dgm:t>
    </dgm:pt>
    <dgm:pt modelId="{20ADC09B-0B32-4D16-91CD-9D9B5F64DBAA}" type="pres">
      <dgm:prSet presAssocID="{1E70317E-2FF2-43CE-A967-BBAB21718BD4}" presName="rootConnector" presStyleLbl="node2" presStyleIdx="3" presStyleCnt="4"/>
      <dgm:spPr/>
      <dgm:t>
        <a:bodyPr/>
        <a:lstStyle/>
        <a:p>
          <a:endParaRPr lang="ru-RU"/>
        </a:p>
      </dgm:t>
    </dgm:pt>
    <dgm:pt modelId="{3D1954A0-3806-41AF-9A70-2E8DC8424182}" type="pres">
      <dgm:prSet presAssocID="{1E70317E-2FF2-43CE-A967-BBAB21718BD4}" presName="hierChild4" presStyleCnt="0"/>
      <dgm:spPr/>
    </dgm:pt>
    <dgm:pt modelId="{DA5B8DA7-9C30-4FAE-BBF7-C86567BCDF64}" type="pres">
      <dgm:prSet presAssocID="{1E70317E-2FF2-43CE-A967-BBAB21718BD4}" presName="hierChild5" presStyleCnt="0"/>
      <dgm:spPr/>
    </dgm:pt>
    <dgm:pt modelId="{C0B1D45F-51A6-40A6-80EF-8844C912766C}" type="pres">
      <dgm:prSet presAssocID="{0C73346A-DA87-4019-976E-125E5C6522B0}" presName="hierChild3" presStyleCnt="0"/>
      <dgm:spPr/>
    </dgm:pt>
  </dgm:ptLst>
  <dgm:cxnLst>
    <dgm:cxn modelId="{E50898D1-3B70-41CF-B5C2-A37501C0FA38}" srcId="{0C73346A-DA87-4019-976E-125E5C6522B0}" destId="{D21C9E3F-B4BF-408E-9FBD-44285AC82E38}" srcOrd="1" destOrd="0" parTransId="{F216E566-727E-4517-B842-491DD7EF702A}" sibTransId="{EC564007-6900-4F71-9799-91DDBCCD8A68}"/>
    <dgm:cxn modelId="{3FF03CCB-371D-4874-8E20-9A89C3FA3CC8}" type="presOf" srcId="{D21C9E3F-B4BF-408E-9FBD-44285AC82E38}" destId="{B61B8ABB-DC93-4089-8226-60A713423D47}" srcOrd="1" destOrd="0" presId="urn:microsoft.com/office/officeart/2005/8/layout/orgChart1"/>
    <dgm:cxn modelId="{474ED92F-F66A-4E1A-8FF0-3735C81755F5}" type="presOf" srcId="{F216E566-727E-4517-B842-491DD7EF702A}" destId="{690A42ED-D2A7-413A-8517-1BDCE3BFE9F5}" srcOrd="0" destOrd="0" presId="urn:microsoft.com/office/officeart/2005/8/layout/orgChart1"/>
    <dgm:cxn modelId="{9A0CF221-3EC0-4285-B75F-037471B9C59E}" type="presOf" srcId="{D21C9E3F-B4BF-408E-9FBD-44285AC82E38}" destId="{497860C5-AB2F-44DA-A309-7BF5BE2E2483}" srcOrd="0" destOrd="0" presId="urn:microsoft.com/office/officeart/2005/8/layout/orgChart1"/>
    <dgm:cxn modelId="{0DB43E0E-076F-4EB0-BDFC-45957A8F55F4}" type="presOf" srcId="{ECCFD4B5-AEE3-4596-AE43-52CAB6BE2025}" destId="{62D3E51A-EE7E-4547-A8F8-23083C9BA915}" srcOrd="1" destOrd="0" presId="urn:microsoft.com/office/officeart/2005/8/layout/orgChart1"/>
    <dgm:cxn modelId="{64A48968-486E-4DD7-8FB5-777302D80E0B}" srcId="{0C73346A-DA87-4019-976E-125E5C6522B0}" destId="{49B49468-0394-4F04-AEDE-47484E9EE7EB}" srcOrd="0" destOrd="0" parTransId="{680B4E68-73BB-470D-91E9-71631C64105A}" sibTransId="{8A671A6C-70D8-41F0-9684-EC22DADB22CA}"/>
    <dgm:cxn modelId="{7438FABB-3A1D-43B4-9692-EFEB938EC4D6}" type="presOf" srcId="{49B49468-0394-4F04-AEDE-47484E9EE7EB}" destId="{21C2CA3D-A091-4DCD-BF2E-F24B2B248A02}" srcOrd="1" destOrd="0" presId="urn:microsoft.com/office/officeart/2005/8/layout/orgChart1"/>
    <dgm:cxn modelId="{F82844F0-5B5A-4722-AD47-595380139ABC}" type="presOf" srcId="{1E70317E-2FF2-43CE-A967-BBAB21718BD4}" destId="{328D7783-A8B0-493D-9655-E1866AE5B806}" srcOrd="0" destOrd="0" presId="urn:microsoft.com/office/officeart/2005/8/layout/orgChart1"/>
    <dgm:cxn modelId="{1EE06E29-E614-44ED-B528-2E38CEF6B606}" srcId="{0C73346A-DA87-4019-976E-125E5C6522B0}" destId="{ECCFD4B5-AEE3-4596-AE43-52CAB6BE2025}" srcOrd="2" destOrd="0" parTransId="{66FF6897-0F70-43C7-BA25-BB91DDFD800F}" sibTransId="{29DE674B-7C46-4FBF-BBE3-B9B40D35839F}"/>
    <dgm:cxn modelId="{44F00EBF-CBE8-439B-AB96-9BBA3474BAF8}" srcId="{0C73346A-DA87-4019-976E-125E5C6522B0}" destId="{1E70317E-2FF2-43CE-A967-BBAB21718BD4}" srcOrd="3" destOrd="0" parTransId="{A2DF45CB-100C-4076-9216-9AD6A56D8882}" sibTransId="{79CA014A-249E-4DC3-8A4F-8871D9E7F7EA}"/>
    <dgm:cxn modelId="{33E169BD-F132-40BB-81BC-286D88B9AE67}" type="presOf" srcId="{49B49468-0394-4F04-AEDE-47484E9EE7EB}" destId="{7B756329-E069-4D0D-9D3B-E0EDCE38E6B7}" srcOrd="0" destOrd="0" presId="urn:microsoft.com/office/officeart/2005/8/layout/orgChart1"/>
    <dgm:cxn modelId="{46AFEB6E-28D3-4E6D-B30D-F013F9091A88}" type="presOf" srcId="{680B4E68-73BB-470D-91E9-71631C64105A}" destId="{5BFC2807-40FD-4A51-85A6-7E88B2B8AB39}" srcOrd="0" destOrd="0" presId="urn:microsoft.com/office/officeart/2005/8/layout/orgChart1"/>
    <dgm:cxn modelId="{FAB8A31D-7E92-4725-9E87-3D4CEEDFDD4D}" type="presOf" srcId="{1E70317E-2FF2-43CE-A967-BBAB21718BD4}" destId="{20ADC09B-0B32-4D16-91CD-9D9B5F64DBAA}" srcOrd="1" destOrd="0" presId="urn:microsoft.com/office/officeart/2005/8/layout/orgChart1"/>
    <dgm:cxn modelId="{656BD74E-B786-4277-9044-BB893D668BD6}" type="presOf" srcId="{A2DF45CB-100C-4076-9216-9AD6A56D8882}" destId="{B185D066-621E-42C5-9FEB-6EE72D8B947F}" srcOrd="0" destOrd="0" presId="urn:microsoft.com/office/officeart/2005/8/layout/orgChart1"/>
    <dgm:cxn modelId="{16C67982-79D3-467F-A38B-9E3836FAE0C7}" type="presOf" srcId="{0C73346A-DA87-4019-976E-125E5C6522B0}" destId="{D5CC10AF-CAD5-4F47-9E52-5F79764A6D46}" srcOrd="0" destOrd="0" presId="urn:microsoft.com/office/officeart/2005/8/layout/orgChart1"/>
    <dgm:cxn modelId="{C356A964-9C5B-4110-AC18-D64776F5AB48}" type="presOf" srcId="{0C73346A-DA87-4019-976E-125E5C6522B0}" destId="{FE10919E-70E7-43B0-8078-B6C760B1FE64}" srcOrd="1" destOrd="0" presId="urn:microsoft.com/office/officeart/2005/8/layout/orgChart1"/>
    <dgm:cxn modelId="{D9ABFA72-AE64-42EC-8347-ADA2DAEDA24C}" type="presOf" srcId="{02208F5E-1538-4B26-A040-51D2A4B26CFD}" destId="{7CD59A4B-D980-4C1F-A83B-CB71EBF95551}" srcOrd="0" destOrd="0" presId="urn:microsoft.com/office/officeart/2005/8/layout/orgChart1"/>
    <dgm:cxn modelId="{C553FF33-D268-41A0-B03E-22FA4B92A5F4}" type="presOf" srcId="{ECCFD4B5-AEE3-4596-AE43-52CAB6BE2025}" destId="{8CC1C1A0-029C-4541-A5F8-8FD0C1051B7F}" srcOrd="0" destOrd="0" presId="urn:microsoft.com/office/officeart/2005/8/layout/orgChart1"/>
    <dgm:cxn modelId="{C940CA14-793D-4C55-A9F4-82A96DEF2760}" srcId="{02208F5E-1538-4B26-A040-51D2A4B26CFD}" destId="{0C73346A-DA87-4019-976E-125E5C6522B0}" srcOrd="0" destOrd="0" parTransId="{83C2D078-457C-42C8-9832-8C2DFE7CDB7F}" sibTransId="{D8AF5014-2017-4443-AF7B-03BC22DEC2D0}"/>
    <dgm:cxn modelId="{355EBC93-E25D-40CB-94E2-C48B50C9834B}" type="presOf" srcId="{66FF6897-0F70-43C7-BA25-BB91DDFD800F}" destId="{5FE860E3-D200-49C0-A8C9-AE00728E2DC8}" srcOrd="0" destOrd="0" presId="urn:microsoft.com/office/officeart/2005/8/layout/orgChart1"/>
    <dgm:cxn modelId="{F449D8AD-2900-42DB-8C4B-AA8C6DB4B5D8}" type="presParOf" srcId="{7CD59A4B-D980-4C1F-A83B-CB71EBF95551}" destId="{11159795-52DD-4164-9897-58EF9E2CB4F4}" srcOrd="0" destOrd="0" presId="urn:microsoft.com/office/officeart/2005/8/layout/orgChart1"/>
    <dgm:cxn modelId="{6B830DB1-499A-4483-B27C-713AC9D6134E}" type="presParOf" srcId="{11159795-52DD-4164-9897-58EF9E2CB4F4}" destId="{5D4759D2-4866-43DE-AB50-582FF4F8EA40}" srcOrd="0" destOrd="0" presId="urn:microsoft.com/office/officeart/2005/8/layout/orgChart1"/>
    <dgm:cxn modelId="{A2CCA655-AF69-4474-B1FD-F29757175025}" type="presParOf" srcId="{5D4759D2-4866-43DE-AB50-582FF4F8EA40}" destId="{D5CC10AF-CAD5-4F47-9E52-5F79764A6D46}" srcOrd="0" destOrd="0" presId="urn:microsoft.com/office/officeart/2005/8/layout/orgChart1"/>
    <dgm:cxn modelId="{9AC6EB00-7162-4049-BDEF-6AC8EF73A945}" type="presParOf" srcId="{5D4759D2-4866-43DE-AB50-582FF4F8EA40}" destId="{FE10919E-70E7-43B0-8078-B6C760B1FE64}" srcOrd="1" destOrd="0" presId="urn:microsoft.com/office/officeart/2005/8/layout/orgChart1"/>
    <dgm:cxn modelId="{BE1819A6-EBCC-46AF-8B0B-853F4C88DF57}" type="presParOf" srcId="{11159795-52DD-4164-9897-58EF9E2CB4F4}" destId="{7C635323-4527-40DA-8E3D-EAB0E16D989A}" srcOrd="1" destOrd="0" presId="urn:microsoft.com/office/officeart/2005/8/layout/orgChart1"/>
    <dgm:cxn modelId="{B7407822-6D89-4FE1-8B73-5D99CA746046}" type="presParOf" srcId="{7C635323-4527-40DA-8E3D-EAB0E16D989A}" destId="{5BFC2807-40FD-4A51-85A6-7E88B2B8AB39}" srcOrd="0" destOrd="0" presId="urn:microsoft.com/office/officeart/2005/8/layout/orgChart1"/>
    <dgm:cxn modelId="{A2D11303-C1E6-42A6-A9D2-A895DF546F56}" type="presParOf" srcId="{7C635323-4527-40DA-8E3D-EAB0E16D989A}" destId="{84C8C64F-A5DA-4921-822F-CF30C444DC78}" srcOrd="1" destOrd="0" presId="urn:microsoft.com/office/officeart/2005/8/layout/orgChart1"/>
    <dgm:cxn modelId="{D0363A2A-38FE-4A7C-B47F-99676062E0D9}" type="presParOf" srcId="{84C8C64F-A5DA-4921-822F-CF30C444DC78}" destId="{69D93197-4549-4774-B5E4-AE0E3CC5117A}" srcOrd="0" destOrd="0" presId="urn:microsoft.com/office/officeart/2005/8/layout/orgChart1"/>
    <dgm:cxn modelId="{77DB1810-D117-4D70-AB65-B390ABB7787B}" type="presParOf" srcId="{69D93197-4549-4774-B5E4-AE0E3CC5117A}" destId="{7B756329-E069-4D0D-9D3B-E0EDCE38E6B7}" srcOrd="0" destOrd="0" presId="urn:microsoft.com/office/officeart/2005/8/layout/orgChart1"/>
    <dgm:cxn modelId="{D8AD2C82-C4A7-412B-BAD4-045EF1995A01}" type="presParOf" srcId="{69D93197-4549-4774-B5E4-AE0E3CC5117A}" destId="{21C2CA3D-A091-4DCD-BF2E-F24B2B248A02}" srcOrd="1" destOrd="0" presId="urn:microsoft.com/office/officeart/2005/8/layout/orgChart1"/>
    <dgm:cxn modelId="{FD0C476C-3780-4C68-9BE6-3CD153031CEE}" type="presParOf" srcId="{84C8C64F-A5DA-4921-822F-CF30C444DC78}" destId="{54FA583B-6A0F-4FE8-8047-2AE8D34F630E}" srcOrd="1" destOrd="0" presId="urn:microsoft.com/office/officeart/2005/8/layout/orgChart1"/>
    <dgm:cxn modelId="{26471DBE-B110-4B83-B4C9-266558835738}" type="presParOf" srcId="{84C8C64F-A5DA-4921-822F-CF30C444DC78}" destId="{04B2AFC2-E349-4C87-AA79-7FC75897EC5B}" srcOrd="2" destOrd="0" presId="urn:microsoft.com/office/officeart/2005/8/layout/orgChart1"/>
    <dgm:cxn modelId="{E7E412D6-EEA9-42AF-9E62-833BDB88D422}" type="presParOf" srcId="{7C635323-4527-40DA-8E3D-EAB0E16D989A}" destId="{690A42ED-D2A7-413A-8517-1BDCE3BFE9F5}" srcOrd="2" destOrd="0" presId="urn:microsoft.com/office/officeart/2005/8/layout/orgChart1"/>
    <dgm:cxn modelId="{461919ED-F147-4722-9DB0-2C5030060B1B}" type="presParOf" srcId="{7C635323-4527-40DA-8E3D-EAB0E16D989A}" destId="{4BEF8757-3508-4ECC-9704-B6A1F1DCF63A}" srcOrd="3" destOrd="0" presId="urn:microsoft.com/office/officeart/2005/8/layout/orgChart1"/>
    <dgm:cxn modelId="{DDC02641-D540-4C22-9EF3-CA894721F5E7}" type="presParOf" srcId="{4BEF8757-3508-4ECC-9704-B6A1F1DCF63A}" destId="{FDF4F3E2-4CDE-448A-BAF8-A9C121B84D0D}" srcOrd="0" destOrd="0" presId="urn:microsoft.com/office/officeart/2005/8/layout/orgChart1"/>
    <dgm:cxn modelId="{2CE17A71-B782-4E7E-AC5C-AF3F9A6FBFB8}" type="presParOf" srcId="{FDF4F3E2-4CDE-448A-BAF8-A9C121B84D0D}" destId="{497860C5-AB2F-44DA-A309-7BF5BE2E2483}" srcOrd="0" destOrd="0" presId="urn:microsoft.com/office/officeart/2005/8/layout/orgChart1"/>
    <dgm:cxn modelId="{E597789E-2BFC-486F-96B4-ACCD27199074}" type="presParOf" srcId="{FDF4F3E2-4CDE-448A-BAF8-A9C121B84D0D}" destId="{B61B8ABB-DC93-4089-8226-60A713423D47}" srcOrd="1" destOrd="0" presId="urn:microsoft.com/office/officeart/2005/8/layout/orgChart1"/>
    <dgm:cxn modelId="{86E95DAA-00C6-4890-A3F6-E1B93A6BCE7D}" type="presParOf" srcId="{4BEF8757-3508-4ECC-9704-B6A1F1DCF63A}" destId="{A7877B85-7C19-4D68-86B2-7CB7C1DAF8A7}" srcOrd="1" destOrd="0" presId="urn:microsoft.com/office/officeart/2005/8/layout/orgChart1"/>
    <dgm:cxn modelId="{888089EB-6466-4AF7-86C2-AF845614A0D2}" type="presParOf" srcId="{4BEF8757-3508-4ECC-9704-B6A1F1DCF63A}" destId="{11C93FFB-5F5C-444D-85E9-6FC853C99BD5}" srcOrd="2" destOrd="0" presId="urn:microsoft.com/office/officeart/2005/8/layout/orgChart1"/>
    <dgm:cxn modelId="{69CB454A-5C90-4792-8DEC-26380DB8AD59}" type="presParOf" srcId="{7C635323-4527-40DA-8E3D-EAB0E16D989A}" destId="{5FE860E3-D200-49C0-A8C9-AE00728E2DC8}" srcOrd="4" destOrd="0" presId="urn:microsoft.com/office/officeart/2005/8/layout/orgChart1"/>
    <dgm:cxn modelId="{D137B90A-E077-488F-9947-B76CB78C4AD0}" type="presParOf" srcId="{7C635323-4527-40DA-8E3D-EAB0E16D989A}" destId="{16BCE38D-2574-442B-9348-DFD0BE2DFDFE}" srcOrd="5" destOrd="0" presId="urn:microsoft.com/office/officeart/2005/8/layout/orgChart1"/>
    <dgm:cxn modelId="{EFE3FAA6-4140-4CD2-A233-E6AA11AC985F}" type="presParOf" srcId="{16BCE38D-2574-442B-9348-DFD0BE2DFDFE}" destId="{4D4CB8E5-6055-4952-8569-4C7526CB9023}" srcOrd="0" destOrd="0" presId="urn:microsoft.com/office/officeart/2005/8/layout/orgChart1"/>
    <dgm:cxn modelId="{C986C77F-A149-4913-9230-0A4F371ECF39}" type="presParOf" srcId="{4D4CB8E5-6055-4952-8569-4C7526CB9023}" destId="{8CC1C1A0-029C-4541-A5F8-8FD0C1051B7F}" srcOrd="0" destOrd="0" presId="urn:microsoft.com/office/officeart/2005/8/layout/orgChart1"/>
    <dgm:cxn modelId="{5C05A429-BE69-4F52-839F-ED65F36C81A0}" type="presParOf" srcId="{4D4CB8E5-6055-4952-8569-4C7526CB9023}" destId="{62D3E51A-EE7E-4547-A8F8-23083C9BA915}" srcOrd="1" destOrd="0" presId="urn:microsoft.com/office/officeart/2005/8/layout/orgChart1"/>
    <dgm:cxn modelId="{B1D51486-19CC-4EE7-87C1-C8D905D52443}" type="presParOf" srcId="{16BCE38D-2574-442B-9348-DFD0BE2DFDFE}" destId="{1CCA156C-B4E0-4438-B584-FB2F9977D161}" srcOrd="1" destOrd="0" presId="urn:microsoft.com/office/officeart/2005/8/layout/orgChart1"/>
    <dgm:cxn modelId="{17E52772-B679-4566-9E32-1B4338F31C19}" type="presParOf" srcId="{16BCE38D-2574-442B-9348-DFD0BE2DFDFE}" destId="{4A3DC70B-81E5-4EB4-A724-970EEC57FF99}" srcOrd="2" destOrd="0" presId="urn:microsoft.com/office/officeart/2005/8/layout/orgChart1"/>
    <dgm:cxn modelId="{3961BD4D-455E-406A-98FF-618F33CFE48F}" type="presParOf" srcId="{7C635323-4527-40DA-8E3D-EAB0E16D989A}" destId="{B185D066-621E-42C5-9FEB-6EE72D8B947F}" srcOrd="6" destOrd="0" presId="urn:microsoft.com/office/officeart/2005/8/layout/orgChart1"/>
    <dgm:cxn modelId="{C6D93F15-4A6B-4563-91D2-87B7303D5CAE}" type="presParOf" srcId="{7C635323-4527-40DA-8E3D-EAB0E16D989A}" destId="{A9EE58E0-2991-4697-83B7-2AB0AAF6DC2E}" srcOrd="7" destOrd="0" presId="urn:microsoft.com/office/officeart/2005/8/layout/orgChart1"/>
    <dgm:cxn modelId="{3EF21B17-36D4-40A7-A6AC-DD9BFE588AE8}" type="presParOf" srcId="{A9EE58E0-2991-4697-83B7-2AB0AAF6DC2E}" destId="{33CFDBE0-2B8D-4F85-84F9-C533917AADF0}" srcOrd="0" destOrd="0" presId="urn:microsoft.com/office/officeart/2005/8/layout/orgChart1"/>
    <dgm:cxn modelId="{C8785089-BC09-410F-818E-960B7F70B15D}" type="presParOf" srcId="{33CFDBE0-2B8D-4F85-84F9-C533917AADF0}" destId="{328D7783-A8B0-493D-9655-E1866AE5B806}" srcOrd="0" destOrd="0" presId="urn:microsoft.com/office/officeart/2005/8/layout/orgChart1"/>
    <dgm:cxn modelId="{C36BA384-DBBB-4C97-ACD4-FB30E9B972F2}" type="presParOf" srcId="{33CFDBE0-2B8D-4F85-84F9-C533917AADF0}" destId="{20ADC09B-0B32-4D16-91CD-9D9B5F64DBAA}" srcOrd="1" destOrd="0" presId="urn:microsoft.com/office/officeart/2005/8/layout/orgChart1"/>
    <dgm:cxn modelId="{733B204E-D649-4AFF-AE38-E12BEF1978D7}" type="presParOf" srcId="{A9EE58E0-2991-4697-83B7-2AB0AAF6DC2E}" destId="{3D1954A0-3806-41AF-9A70-2E8DC8424182}" srcOrd="1" destOrd="0" presId="urn:microsoft.com/office/officeart/2005/8/layout/orgChart1"/>
    <dgm:cxn modelId="{0E834F4B-8B06-4A94-A55B-D43C910618B7}" type="presParOf" srcId="{A9EE58E0-2991-4697-83B7-2AB0AAF6DC2E}" destId="{DA5B8DA7-9C30-4FAE-BBF7-C86567BCDF64}" srcOrd="2" destOrd="0" presId="urn:microsoft.com/office/officeart/2005/8/layout/orgChart1"/>
    <dgm:cxn modelId="{0D264789-601D-4F9B-ACFF-1AB0214DF8A0}" type="presParOf" srcId="{11159795-52DD-4164-9897-58EF9E2CB4F4}" destId="{C0B1D45F-51A6-40A6-80EF-8844C912766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76836-0BAC-4829-BC81-6874E597F618}" type="doc">
      <dgm:prSet loTypeId="urn:microsoft.com/office/officeart/2005/8/layout/orgChart1" loCatId="hierarchy" qsTypeId="urn:microsoft.com/office/officeart/2005/8/quickstyle/3d1" qsCatId="3D" csTypeId="urn:microsoft.com/office/officeart/2005/8/colors/accent1_2#1" csCatId="accent1" phldr="1"/>
      <dgm:spPr/>
    </dgm:pt>
    <dgm:pt modelId="{B95FE1B3-545F-48DE-8103-37EAA7C6156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Неналоговые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доходы бюджета  МО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Смоленской области (</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a:t>
          </a: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 2017 -</a:t>
          </a:r>
          <a:r>
            <a:rPr kumimoji="0" lang="ru-RU" altLang="ru-RU" sz="1400" b="1" i="0" u="none" strike="noStrike" cap="none" normalizeH="0" baseline="0" dirty="0" smtClean="0">
              <a:ln/>
              <a:effectLst/>
              <a:latin typeface="Arial" panose="020B0604020202020204" pitchFamily="34" charset="0"/>
            </a:rPr>
            <a:t>2035.0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2018- 1885,1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2019- 1959,6</a:t>
          </a:r>
        </a:p>
      </dgm:t>
    </dgm:pt>
    <dgm:pt modelId="{012FCB13-2659-4091-9947-F561A7CDBFFF}" type="parTrans" cxnId="{279A9036-74EB-4476-ABC8-CFB190969550}">
      <dgm:prSet/>
      <dgm:spPr/>
      <dgm:t>
        <a:bodyPr/>
        <a:lstStyle/>
        <a:p>
          <a:endParaRPr lang="ru-RU"/>
        </a:p>
      </dgm:t>
    </dgm:pt>
    <dgm:pt modelId="{46DBE421-0E0A-4718-A53C-F214BE357CC4}" type="sibTrans" cxnId="{279A9036-74EB-4476-ABC8-CFB190969550}">
      <dgm:prSet/>
      <dgm:spPr/>
      <dgm:t>
        <a:bodyPr/>
        <a:lstStyle/>
        <a:p>
          <a:endParaRPr lang="ru-RU"/>
        </a:p>
      </dgm:t>
    </dgm:pt>
    <dgm:pt modelId="{E7281D51-497B-4144-9889-A4024B6AA2E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от использования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имущества,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находящегося 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государственной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и муниципальной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собственности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2017-1351,4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2018-1499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2019-1538,7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9C30AB53-BCDD-4A92-8508-7F1E63870011}" type="parTrans" cxnId="{599EFD9A-ED16-4431-89EB-F7EBA259CB2F}">
      <dgm:prSet/>
      <dgm:spPr/>
      <dgm:t>
        <a:bodyPr/>
        <a:lstStyle/>
        <a:p>
          <a:endParaRPr lang="ru-RU"/>
        </a:p>
      </dgm:t>
    </dgm:pt>
    <dgm:pt modelId="{F957DC0C-CEFA-4846-9AA6-A57702EA8A38}" type="sibTrans" cxnId="{599EFD9A-ED16-4431-89EB-F7EBA259CB2F}">
      <dgm:prSet/>
      <dgm:spPr/>
      <dgm:t>
        <a:bodyPr/>
        <a:lstStyle/>
        <a:p>
          <a:endParaRPr lang="ru-RU"/>
        </a:p>
      </dgm:t>
    </dgm:pt>
    <dgm:pt modelId="{F17F1279-C9CF-4B54-B1FC-358FC6E7E7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Платежи при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пользовании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природными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ресурсами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2017-101,5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2018-106,1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2018-110,3</a:t>
          </a:r>
        </a:p>
      </dgm:t>
    </dgm:pt>
    <dgm:pt modelId="{9C177CE2-E35B-4602-8250-709C50CE2482}" type="parTrans" cxnId="{31B64CEF-7A1D-48ED-B324-DE262E26B30B}">
      <dgm:prSet/>
      <dgm:spPr/>
      <dgm:t>
        <a:bodyPr/>
        <a:lstStyle/>
        <a:p>
          <a:endParaRPr lang="ru-RU"/>
        </a:p>
      </dgm:t>
    </dgm:pt>
    <dgm:pt modelId="{6A873BDE-6C1D-4605-87A2-5666CE007582}" type="sibTrans" cxnId="{31B64CEF-7A1D-48ED-B324-DE262E26B30B}">
      <dgm:prSet/>
      <dgm:spPr/>
      <dgm:t>
        <a:bodyPr/>
        <a:lstStyle/>
        <a:p>
          <a:endParaRPr lang="ru-RU"/>
        </a:p>
      </dgm:t>
    </dgm:pt>
    <dgm:pt modelId="{AA78E22B-6F87-4CC2-B793-AE7CF1BA6FF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a:t>
          </a:r>
        </a:p>
      </dgm:t>
    </dgm:pt>
    <dgm:pt modelId="{1985ECFB-E785-4F14-A493-1098F22772C7}" type="parTrans" cxnId="{85013957-DC50-4CA7-B005-E426328BAB72}">
      <dgm:prSet/>
      <dgm:spPr/>
      <dgm:t>
        <a:bodyPr/>
        <a:lstStyle/>
        <a:p>
          <a:endParaRPr lang="ru-RU"/>
        </a:p>
      </dgm:t>
    </dgm:pt>
    <dgm:pt modelId="{9FBC9D02-9F46-45AE-B117-9CFB8F0889BE}" type="sibTrans" cxnId="{85013957-DC50-4CA7-B005-E426328BAB72}">
      <dgm:prSet/>
      <dgm:spPr/>
      <dgm:t>
        <a:bodyPr/>
        <a:lstStyle/>
        <a:p>
          <a:endParaRPr lang="ru-RU"/>
        </a:p>
      </dgm:t>
    </dgm:pt>
    <dgm:pt modelId="{1FB59F35-1172-4D81-A6CF-410AE212BB6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Штрафы,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санкции, возмещение ущерба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2017- 266,6</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2018-280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2019-310,6</a:t>
          </a:r>
        </a:p>
      </dgm:t>
    </dgm:pt>
    <dgm:pt modelId="{EE4A150D-7421-4F9C-9AFC-B55C4B34B29C}" type="parTrans" cxnId="{31ED8F88-BADA-48D7-9F09-6685A81817C3}">
      <dgm:prSet/>
      <dgm:spPr/>
      <dgm:t>
        <a:bodyPr/>
        <a:lstStyle/>
        <a:p>
          <a:endParaRPr lang="ru-RU"/>
        </a:p>
      </dgm:t>
    </dgm:pt>
    <dgm:pt modelId="{DE90FECE-34C8-4FAB-95C5-5FC98F96E7B5}" type="sibTrans" cxnId="{31ED8F88-BADA-48D7-9F09-6685A81817C3}">
      <dgm:prSet/>
      <dgm:spPr/>
      <dgm:t>
        <a:bodyPr/>
        <a:lstStyle/>
        <a:p>
          <a:endParaRPr lang="ru-RU"/>
        </a:p>
      </dgm:t>
    </dgm:pt>
    <dgm:pt modelId="{137F9534-52CD-4CF3-98FF-DBC24CEE84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Доходы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от  оказания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платных  услуг( работ)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и компенсации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затрат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Государства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2017- 315.5 </a:t>
          </a:r>
        </a:p>
      </dgm:t>
    </dgm:pt>
    <dgm:pt modelId="{E582169F-2F42-4C4A-B92C-FB939BDA6576}" type="parTrans" cxnId="{3FB7D490-4563-41B9-8A12-A4C61C63750F}">
      <dgm:prSet/>
      <dgm:spPr/>
      <dgm:t>
        <a:bodyPr/>
        <a:lstStyle/>
        <a:p>
          <a:endParaRPr lang="ru-RU"/>
        </a:p>
      </dgm:t>
    </dgm:pt>
    <dgm:pt modelId="{4E92866D-9D97-4E25-8242-646AF76DBFD8}" type="sibTrans" cxnId="{3FB7D490-4563-41B9-8A12-A4C61C63750F}">
      <dgm:prSet/>
      <dgm:spPr/>
      <dgm:t>
        <a:bodyPr/>
        <a:lstStyle/>
        <a:p>
          <a:endParaRPr lang="ru-RU"/>
        </a:p>
      </dgm:t>
    </dgm:pt>
    <dgm:pt modelId="{36E45611-B6B9-4F3B-9938-A6EAAC62A5F0}" type="pres">
      <dgm:prSet presAssocID="{58376836-0BAC-4829-BC81-6874E597F618}" presName="hierChild1" presStyleCnt="0">
        <dgm:presLayoutVars>
          <dgm:orgChart val="1"/>
          <dgm:chPref val="1"/>
          <dgm:dir/>
          <dgm:animOne val="branch"/>
          <dgm:animLvl val="lvl"/>
          <dgm:resizeHandles/>
        </dgm:presLayoutVars>
      </dgm:prSet>
      <dgm:spPr/>
    </dgm:pt>
    <dgm:pt modelId="{6C96CB8C-30E5-46D8-8BFD-C5BDB202CA0A}" type="pres">
      <dgm:prSet presAssocID="{B95FE1B3-545F-48DE-8103-37EAA7C61566}" presName="hierRoot1" presStyleCnt="0">
        <dgm:presLayoutVars>
          <dgm:hierBranch/>
        </dgm:presLayoutVars>
      </dgm:prSet>
      <dgm:spPr/>
    </dgm:pt>
    <dgm:pt modelId="{1CE61E8C-6DA0-457B-BE8B-CA2F35C6A237}" type="pres">
      <dgm:prSet presAssocID="{B95FE1B3-545F-48DE-8103-37EAA7C61566}" presName="rootComposite1" presStyleCnt="0"/>
      <dgm:spPr/>
    </dgm:pt>
    <dgm:pt modelId="{47AF6FED-87B2-458B-AA0F-620BFE0BF041}" type="pres">
      <dgm:prSet presAssocID="{B95FE1B3-545F-48DE-8103-37EAA7C61566}" presName="rootText1" presStyleLbl="node0" presStyleIdx="0" presStyleCnt="1" custScaleX="229752" custScaleY="258712" custLinFactNeighborX="11301" custLinFactNeighborY="0">
        <dgm:presLayoutVars>
          <dgm:chPref val="3"/>
        </dgm:presLayoutVars>
      </dgm:prSet>
      <dgm:spPr/>
      <dgm:t>
        <a:bodyPr/>
        <a:lstStyle/>
        <a:p>
          <a:endParaRPr lang="ru-RU"/>
        </a:p>
      </dgm:t>
    </dgm:pt>
    <dgm:pt modelId="{DE5161BC-6BB8-4FC3-AE92-A8905C6F9A20}" type="pres">
      <dgm:prSet presAssocID="{B95FE1B3-545F-48DE-8103-37EAA7C61566}" presName="rootConnector1" presStyleLbl="node1" presStyleIdx="0" presStyleCnt="0"/>
      <dgm:spPr/>
      <dgm:t>
        <a:bodyPr/>
        <a:lstStyle/>
        <a:p>
          <a:endParaRPr lang="ru-RU"/>
        </a:p>
      </dgm:t>
    </dgm:pt>
    <dgm:pt modelId="{0DEBD83B-138B-4DA7-ACC7-C9474C5BA204}" type="pres">
      <dgm:prSet presAssocID="{B95FE1B3-545F-48DE-8103-37EAA7C61566}" presName="hierChild2" presStyleCnt="0"/>
      <dgm:spPr/>
    </dgm:pt>
    <dgm:pt modelId="{879B6AE2-5F19-4304-91F9-B3E0C76DEA80}" type="pres">
      <dgm:prSet presAssocID="{9C30AB53-BCDD-4A92-8508-7F1E63870011}" presName="Name35" presStyleLbl="parChTrans1D2" presStyleIdx="0" presStyleCnt="5"/>
      <dgm:spPr/>
      <dgm:t>
        <a:bodyPr/>
        <a:lstStyle/>
        <a:p>
          <a:endParaRPr lang="ru-RU"/>
        </a:p>
      </dgm:t>
    </dgm:pt>
    <dgm:pt modelId="{E68FE999-09ED-4702-94EE-745EB9F33C63}" type="pres">
      <dgm:prSet presAssocID="{E7281D51-497B-4144-9889-A4024B6AA2E4}" presName="hierRoot2" presStyleCnt="0">
        <dgm:presLayoutVars>
          <dgm:hierBranch/>
        </dgm:presLayoutVars>
      </dgm:prSet>
      <dgm:spPr/>
    </dgm:pt>
    <dgm:pt modelId="{9C16FC41-848A-47AD-A55F-A631F58F7422}" type="pres">
      <dgm:prSet presAssocID="{E7281D51-497B-4144-9889-A4024B6AA2E4}" presName="rootComposite" presStyleCnt="0"/>
      <dgm:spPr/>
    </dgm:pt>
    <dgm:pt modelId="{1A8EE8B0-C6AA-4284-A658-FADE71F3215A}" type="pres">
      <dgm:prSet presAssocID="{E7281D51-497B-4144-9889-A4024B6AA2E4}" presName="rootText" presStyleLbl="node2" presStyleIdx="0" presStyleCnt="5" custScaleX="123192" custScaleY="393870" custLinFactNeighborX="-2153" custLinFactNeighborY="2503">
        <dgm:presLayoutVars>
          <dgm:chPref val="3"/>
        </dgm:presLayoutVars>
      </dgm:prSet>
      <dgm:spPr/>
      <dgm:t>
        <a:bodyPr/>
        <a:lstStyle/>
        <a:p>
          <a:endParaRPr lang="ru-RU"/>
        </a:p>
      </dgm:t>
    </dgm:pt>
    <dgm:pt modelId="{1F98DCA3-85CD-4CCF-802E-3D5B24D3E0E9}" type="pres">
      <dgm:prSet presAssocID="{E7281D51-497B-4144-9889-A4024B6AA2E4}" presName="rootConnector" presStyleLbl="node2" presStyleIdx="0" presStyleCnt="5"/>
      <dgm:spPr/>
      <dgm:t>
        <a:bodyPr/>
        <a:lstStyle/>
        <a:p>
          <a:endParaRPr lang="ru-RU"/>
        </a:p>
      </dgm:t>
    </dgm:pt>
    <dgm:pt modelId="{3CF22D36-C042-4163-9013-C635415EAEFD}" type="pres">
      <dgm:prSet presAssocID="{E7281D51-497B-4144-9889-A4024B6AA2E4}" presName="hierChild4" presStyleCnt="0"/>
      <dgm:spPr/>
    </dgm:pt>
    <dgm:pt modelId="{B8160737-D075-4F66-8273-F8DC8C5649B2}" type="pres">
      <dgm:prSet presAssocID="{E7281D51-497B-4144-9889-A4024B6AA2E4}" presName="hierChild5" presStyleCnt="0"/>
      <dgm:spPr/>
    </dgm:pt>
    <dgm:pt modelId="{816AAEF7-525D-4DD7-862B-73C5BE5C8FA6}" type="pres">
      <dgm:prSet presAssocID="{9C177CE2-E35B-4602-8250-709C50CE2482}" presName="Name35" presStyleLbl="parChTrans1D2" presStyleIdx="1" presStyleCnt="5"/>
      <dgm:spPr/>
      <dgm:t>
        <a:bodyPr/>
        <a:lstStyle/>
        <a:p>
          <a:endParaRPr lang="ru-RU"/>
        </a:p>
      </dgm:t>
    </dgm:pt>
    <dgm:pt modelId="{3FBF229D-FC63-4584-85C0-EF0067D1A7F9}" type="pres">
      <dgm:prSet presAssocID="{F17F1279-C9CF-4B54-B1FC-358FC6E7E741}" presName="hierRoot2" presStyleCnt="0">
        <dgm:presLayoutVars>
          <dgm:hierBranch/>
        </dgm:presLayoutVars>
      </dgm:prSet>
      <dgm:spPr/>
    </dgm:pt>
    <dgm:pt modelId="{33FCFA02-8A30-4E89-B920-D60AF853D9E9}" type="pres">
      <dgm:prSet presAssocID="{F17F1279-C9CF-4B54-B1FC-358FC6E7E741}" presName="rootComposite" presStyleCnt="0"/>
      <dgm:spPr/>
    </dgm:pt>
    <dgm:pt modelId="{2F1B6222-DDBE-4290-BEE9-51B32C550B3B}" type="pres">
      <dgm:prSet presAssocID="{F17F1279-C9CF-4B54-B1FC-358FC6E7E741}" presName="rootText" presStyleLbl="node2" presStyleIdx="1" presStyleCnt="5" custScaleX="139053" custScaleY="263323">
        <dgm:presLayoutVars>
          <dgm:chPref val="3"/>
        </dgm:presLayoutVars>
      </dgm:prSet>
      <dgm:spPr/>
      <dgm:t>
        <a:bodyPr/>
        <a:lstStyle/>
        <a:p>
          <a:endParaRPr lang="ru-RU"/>
        </a:p>
      </dgm:t>
    </dgm:pt>
    <dgm:pt modelId="{387570CC-0A22-495C-93A3-B9B12692BD36}" type="pres">
      <dgm:prSet presAssocID="{F17F1279-C9CF-4B54-B1FC-358FC6E7E741}" presName="rootConnector" presStyleLbl="node2" presStyleIdx="1" presStyleCnt="5"/>
      <dgm:spPr/>
      <dgm:t>
        <a:bodyPr/>
        <a:lstStyle/>
        <a:p>
          <a:endParaRPr lang="ru-RU"/>
        </a:p>
      </dgm:t>
    </dgm:pt>
    <dgm:pt modelId="{A7F910B5-6A0D-4AE6-8414-172AEDE4F1B5}" type="pres">
      <dgm:prSet presAssocID="{F17F1279-C9CF-4B54-B1FC-358FC6E7E741}" presName="hierChild4" presStyleCnt="0"/>
      <dgm:spPr/>
    </dgm:pt>
    <dgm:pt modelId="{F86B9448-E783-446D-B366-A45BE3AE2484}" type="pres">
      <dgm:prSet presAssocID="{F17F1279-C9CF-4B54-B1FC-358FC6E7E741}" presName="hierChild5" presStyleCnt="0"/>
      <dgm:spPr/>
    </dgm:pt>
    <dgm:pt modelId="{35D8C196-1587-41CA-B63D-56C052CEF625}" type="pres">
      <dgm:prSet presAssocID="{1985ECFB-E785-4F14-A493-1098F22772C7}" presName="Name35" presStyleLbl="parChTrans1D2" presStyleIdx="2" presStyleCnt="5"/>
      <dgm:spPr/>
      <dgm:t>
        <a:bodyPr/>
        <a:lstStyle/>
        <a:p>
          <a:endParaRPr lang="ru-RU"/>
        </a:p>
      </dgm:t>
    </dgm:pt>
    <dgm:pt modelId="{07BE0985-A4D6-4803-8BA7-F8EF6DE7DA89}" type="pres">
      <dgm:prSet presAssocID="{AA78E22B-6F87-4CC2-B793-AE7CF1BA6FFC}" presName="hierRoot2" presStyleCnt="0">
        <dgm:presLayoutVars>
          <dgm:hierBranch/>
        </dgm:presLayoutVars>
      </dgm:prSet>
      <dgm:spPr/>
    </dgm:pt>
    <dgm:pt modelId="{9D6E80AD-CEC7-4A11-AF28-70BBAD8A17DA}" type="pres">
      <dgm:prSet presAssocID="{AA78E22B-6F87-4CC2-B793-AE7CF1BA6FFC}" presName="rootComposite" presStyleCnt="0"/>
      <dgm:spPr/>
    </dgm:pt>
    <dgm:pt modelId="{21C61543-3563-4F42-872B-D32DFACCFBC2}" type="pres">
      <dgm:prSet presAssocID="{AA78E22B-6F87-4CC2-B793-AE7CF1BA6FFC}" presName="rootText" presStyleLbl="node2" presStyleIdx="2" presStyleCnt="5" custScaleX="107586" custScaleY="321322">
        <dgm:presLayoutVars>
          <dgm:chPref val="3"/>
        </dgm:presLayoutVars>
      </dgm:prSet>
      <dgm:spPr/>
      <dgm:t>
        <a:bodyPr/>
        <a:lstStyle/>
        <a:p>
          <a:endParaRPr lang="ru-RU"/>
        </a:p>
      </dgm:t>
    </dgm:pt>
    <dgm:pt modelId="{C9D9E4F4-55C9-4524-BBC6-ED44CF94994A}" type="pres">
      <dgm:prSet presAssocID="{AA78E22B-6F87-4CC2-B793-AE7CF1BA6FFC}" presName="rootConnector" presStyleLbl="node2" presStyleIdx="2" presStyleCnt="5"/>
      <dgm:spPr/>
      <dgm:t>
        <a:bodyPr/>
        <a:lstStyle/>
        <a:p>
          <a:endParaRPr lang="ru-RU"/>
        </a:p>
      </dgm:t>
    </dgm:pt>
    <dgm:pt modelId="{9280E61C-56D5-47A2-8AB8-8FFF93070E4D}" type="pres">
      <dgm:prSet presAssocID="{AA78E22B-6F87-4CC2-B793-AE7CF1BA6FFC}" presName="hierChild4" presStyleCnt="0"/>
      <dgm:spPr/>
    </dgm:pt>
    <dgm:pt modelId="{5C0B433B-2AC6-4FCB-868E-A76B61E56C25}" type="pres">
      <dgm:prSet presAssocID="{AA78E22B-6F87-4CC2-B793-AE7CF1BA6FFC}" presName="hierChild5" presStyleCnt="0"/>
      <dgm:spPr/>
    </dgm:pt>
    <dgm:pt modelId="{01D81832-38EB-48CB-9E1B-441CC02242B4}" type="pres">
      <dgm:prSet presAssocID="{EE4A150D-7421-4F9C-9AFC-B55C4B34B29C}" presName="Name35" presStyleLbl="parChTrans1D2" presStyleIdx="3" presStyleCnt="5"/>
      <dgm:spPr/>
      <dgm:t>
        <a:bodyPr/>
        <a:lstStyle/>
        <a:p>
          <a:endParaRPr lang="ru-RU"/>
        </a:p>
      </dgm:t>
    </dgm:pt>
    <dgm:pt modelId="{A53316BF-7921-4DEB-BEA1-C5AA38289A9B}" type="pres">
      <dgm:prSet presAssocID="{1FB59F35-1172-4D81-A6CF-410AE212BB6E}" presName="hierRoot2" presStyleCnt="0">
        <dgm:presLayoutVars>
          <dgm:hierBranch/>
        </dgm:presLayoutVars>
      </dgm:prSet>
      <dgm:spPr/>
    </dgm:pt>
    <dgm:pt modelId="{C3D42966-CCBB-4E57-9475-EAF9964B3807}" type="pres">
      <dgm:prSet presAssocID="{1FB59F35-1172-4D81-A6CF-410AE212BB6E}" presName="rootComposite" presStyleCnt="0"/>
      <dgm:spPr/>
    </dgm:pt>
    <dgm:pt modelId="{E665CCA5-7F75-4740-85D4-EC8AD20B15C5}" type="pres">
      <dgm:prSet presAssocID="{1FB59F35-1172-4D81-A6CF-410AE212BB6E}" presName="rootText" presStyleLbl="node2" presStyleIdx="3" presStyleCnt="5" custScaleX="120413" custScaleY="255587">
        <dgm:presLayoutVars>
          <dgm:chPref val="3"/>
        </dgm:presLayoutVars>
      </dgm:prSet>
      <dgm:spPr/>
      <dgm:t>
        <a:bodyPr/>
        <a:lstStyle/>
        <a:p>
          <a:endParaRPr lang="ru-RU"/>
        </a:p>
      </dgm:t>
    </dgm:pt>
    <dgm:pt modelId="{76AAF305-534D-4FCA-87C5-F05D075EAFAC}" type="pres">
      <dgm:prSet presAssocID="{1FB59F35-1172-4D81-A6CF-410AE212BB6E}" presName="rootConnector" presStyleLbl="node2" presStyleIdx="3" presStyleCnt="5"/>
      <dgm:spPr/>
      <dgm:t>
        <a:bodyPr/>
        <a:lstStyle/>
        <a:p>
          <a:endParaRPr lang="ru-RU"/>
        </a:p>
      </dgm:t>
    </dgm:pt>
    <dgm:pt modelId="{1C128959-1DE8-47C3-8C67-8D5C4FA0B4ED}" type="pres">
      <dgm:prSet presAssocID="{1FB59F35-1172-4D81-A6CF-410AE212BB6E}" presName="hierChild4" presStyleCnt="0"/>
      <dgm:spPr/>
    </dgm:pt>
    <dgm:pt modelId="{528EB3F3-5C39-4A61-851A-717F87CF3144}" type="pres">
      <dgm:prSet presAssocID="{1FB59F35-1172-4D81-A6CF-410AE212BB6E}" presName="hierChild5" presStyleCnt="0"/>
      <dgm:spPr/>
    </dgm:pt>
    <dgm:pt modelId="{050C7A7C-ECDA-4C6C-933E-6882D106B4A6}" type="pres">
      <dgm:prSet presAssocID="{E582169F-2F42-4C4A-B92C-FB939BDA6576}" presName="Name35" presStyleLbl="parChTrans1D2" presStyleIdx="4" presStyleCnt="5"/>
      <dgm:spPr/>
      <dgm:t>
        <a:bodyPr/>
        <a:lstStyle/>
        <a:p>
          <a:endParaRPr lang="ru-RU"/>
        </a:p>
      </dgm:t>
    </dgm:pt>
    <dgm:pt modelId="{21B0A329-14E8-4C7E-86C6-DD0E0D796BAE}" type="pres">
      <dgm:prSet presAssocID="{137F9534-52CD-4CF3-98FF-DBC24CEE8412}" presName="hierRoot2" presStyleCnt="0">
        <dgm:presLayoutVars>
          <dgm:hierBranch/>
        </dgm:presLayoutVars>
      </dgm:prSet>
      <dgm:spPr/>
    </dgm:pt>
    <dgm:pt modelId="{22BED659-171C-4A7D-A5AE-DA3D2EF7AEC3}" type="pres">
      <dgm:prSet presAssocID="{137F9534-52CD-4CF3-98FF-DBC24CEE8412}" presName="rootComposite" presStyleCnt="0"/>
      <dgm:spPr/>
    </dgm:pt>
    <dgm:pt modelId="{A91EBAE2-E626-49D8-943C-755F93216F0B}" type="pres">
      <dgm:prSet presAssocID="{137F9534-52CD-4CF3-98FF-DBC24CEE8412}" presName="rootText" presStyleLbl="node2" presStyleIdx="4" presStyleCnt="5" custScaleX="100361" custScaleY="261379">
        <dgm:presLayoutVars>
          <dgm:chPref val="3"/>
        </dgm:presLayoutVars>
      </dgm:prSet>
      <dgm:spPr/>
      <dgm:t>
        <a:bodyPr/>
        <a:lstStyle/>
        <a:p>
          <a:endParaRPr lang="ru-RU"/>
        </a:p>
      </dgm:t>
    </dgm:pt>
    <dgm:pt modelId="{9742C5D9-03A3-47C6-BF84-FEB000A050DA}" type="pres">
      <dgm:prSet presAssocID="{137F9534-52CD-4CF3-98FF-DBC24CEE8412}" presName="rootConnector" presStyleLbl="node2" presStyleIdx="4" presStyleCnt="5"/>
      <dgm:spPr/>
      <dgm:t>
        <a:bodyPr/>
        <a:lstStyle/>
        <a:p>
          <a:endParaRPr lang="ru-RU"/>
        </a:p>
      </dgm:t>
    </dgm:pt>
    <dgm:pt modelId="{087469B6-85EA-4F48-BA8D-FC2EADC1F5A1}" type="pres">
      <dgm:prSet presAssocID="{137F9534-52CD-4CF3-98FF-DBC24CEE8412}" presName="hierChild4" presStyleCnt="0"/>
      <dgm:spPr/>
    </dgm:pt>
    <dgm:pt modelId="{1F1D1B67-E3C9-4E98-84D3-AC86C5A553E9}" type="pres">
      <dgm:prSet presAssocID="{137F9534-52CD-4CF3-98FF-DBC24CEE8412}" presName="hierChild5" presStyleCnt="0"/>
      <dgm:spPr/>
    </dgm:pt>
    <dgm:pt modelId="{EDEDA4CA-F25E-4E39-B801-2E8F49AFC000}" type="pres">
      <dgm:prSet presAssocID="{B95FE1B3-545F-48DE-8103-37EAA7C61566}" presName="hierChild3" presStyleCnt="0"/>
      <dgm:spPr/>
    </dgm:pt>
  </dgm:ptLst>
  <dgm:cxnLst>
    <dgm:cxn modelId="{03EF4403-791D-421F-8765-00E6A86D9A68}" type="presOf" srcId="{B95FE1B3-545F-48DE-8103-37EAA7C61566}" destId="{47AF6FED-87B2-458B-AA0F-620BFE0BF041}" srcOrd="0" destOrd="0" presId="urn:microsoft.com/office/officeart/2005/8/layout/orgChart1"/>
    <dgm:cxn modelId="{599EFD9A-ED16-4431-89EB-F7EBA259CB2F}" srcId="{B95FE1B3-545F-48DE-8103-37EAA7C61566}" destId="{E7281D51-497B-4144-9889-A4024B6AA2E4}" srcOrd="0" destOrd="0" parTransId="{9C30AB53-BCDD-4A92-8508-7F1E63870011}" sibTransId="{F957DC0C-CEFA-4846-9AA6-A57702EA8A38}"/>
    <dgm:cxn modelId="{B42F7FCE-D5E7-464B-A687-A4F556E9655D}" type="presOf" srcId="{1985ECFB-E785-4F14-A493-1098F22772C7}" destId="{35D8C196-1587-41CA-B63D-56C052CEF625}" srcOrd="0" destOrd="0" presId="urn:microsoft.com/office/officeart/2005/8/layout/orgChart1"/>
    <dgm:cxn modelId="{279A9036-74EB-4476-ABC8-CFB190969550}" srcId="{58376836-0BAC-4829-BC81-6874E597F618}" destId="{B95FE1B3-545F-48DE-8103-37EAA7C61566}" srcOrd="0" destOrd="0" parTransId="{012FCB13-2659-4091-9947-F561A7CDBFFF}" sibTransId="{46DBE421-0E0A-4718-A53C-F214BE357CC4}"/>
    <dgm:cxn modelId="{46DA2FF3-42AD-4C83-B846-E9DD521E4E03}" type="presOf" srcId="{F17F1279-C9CF-4B54-B1FC-358FC6E7E741}" destId="{2F1B6222-DDBE-4290-BEE9-51B32C550B3B}" srcOrd="0" destOrd="0" presId="urn:microsoft.com/office/officeart/2005/8/layout/orgChart1"/>
    <dgm:cxn modelId="{70449838-6A08-42C6-BF7B-A8E62F05D384}" type="presOf" srcId="{EE4A150D-7421-4F9C-9AFC-B55C4B34B29C}" destId="{01D81832-38EB-48CB-9E1B-441CC02242B4}" srcOrd="0" destOrd="0" presId="urn:microsoft.com/office/officeart/2005/8/layout/orgChart1"/>
    <dgm:cxn modelId="{B51D80EB-92DA-4265-82EF-7F5A7AACFE80}" type="presOf" srcId="{E7281D51-497B-4144-9889-A4024B6AA2E4}" destId="{1F98DCA3-85CD-4CCF-802E-3D5B24D3E0E9}" srcOrd="1" destOrd="0" presId="urn:microsoft.com/office/officeart/2005/8/layout/orgChart1"/>
    <dgm:cxn modelId="{47764BCA-2518-4A23-BDC9-59B0308B5B74}" type="presOf" srcId="{B95FE1B3-545F-48DE-8103-37EAA7C61566}" destId="{DE5161BC-6BB8-4FC3-AE92-A8905C6F9A20}" srcOrd="1" destOrd="0" presId="urn:microsoft.com/office/officeart/2005/8/layout/orgChart1"/>
    <dgm:cxn modelId="{31B64CEF-7A1D-48ED-B324-DE262E26B30B}" srcId="{B95FE1B3-545F-48DE-8103-37EAA7C61566}" destId="{F17F1279-C9CF-4B54-B1FC-358FC6E7E741}" srcOrd="1" destOrd="0" parTransId="{9C177CE2-E35B-4602-8250-709C50CE2482}" sibTransId="{6A873BDE-6C1D-4605-87A2-5666CE007582}"/>
    <dgm:cxn modelId="{62D963B9-7B75-4954-94B2-F1D6FFF34DC1}" type="presOf" srcId="{AA78E22B-6F87-4CC2-B793-AE7CF1BA6FFC}" destId="{C9D9E4F4-55C9-4524-BBC6-ED44CF94994A}" srcOrd="1" destOrd="0" presId="urn:microsoft.com/office/officeart/2005/8/layout/orgChart1"/>
    <dgm:cxn modelId="{8CEA7DE3-DA25-40BB-965A-3E60BD9D57EE}" type="presOf" srcId="{1FB59F35-1172-4D81-A6CF-410AE212BB6E}" destId="{76AAF305-534D-4FCA-87C5-F05D075EAFAC}" srcOrd="1" destOrd="0" presId="urn:microsoft.com/office/officeart/2005/8/layout/orgChart1"/>
    <dgm:cxn modelId="{31ED8F88-BADA-48D7-9F09-6685A81817C3}" srcId="{B95FE1B3-545F-48DE-8103-37EAA7C61566}" destId="{1FB59F35-1172-4D81-A6CF-410AE212BB6E}" srcOrd="3" destOrd="0" parTransId="{EE4A150D-7421-4F9C-9AFC-B55C4B34B29C}" sibTransId="{DE90FECE-34C8-4FAB-95C5-5FC98F96E7B5}"/>
    <dgm:cxn modelId="{1CADB7E5-47C3-4487-B001-CE21915D733B}" type="presOf" srcId="{9C30AB53-BCDD-4A92-8508-7F1E63870011}" destId="{879B6AE2-5F19-4304-91F9-B3E0C76DEA80}" srcOrd="0" destOrd="0" presId="urn:microsoft.com/office/officeart/2005/8/layout/orgChart1"/>
    <dgm:cxn modelId="{05DEE85A-1FC9-467C-926D-CC4BFC4593E9}" type="presOf" srcId="{137F9534-52CD-4CF3-98FF-DBC24CEE8412}" destId="{A91EBAE2-E626-49D8-943C-755F93216F0B}" srcOrd="0" destOrd="0" presId="urn:microsoft.com/office/officeart/2005/8/layout/orgChart1"/>
    <dgm:cxn modelId="{2E391960-D0A1-4CB2-BB9C-1811FB63807C}" type="presOf" srcId="{137F9534-52CD-4CF3-98FF-DBC24CEE8412}" destId="{9742C5D9-03A3-47C6-BF84-FEB000A050DA}" srcOrd="1" destOrd="0" presId="urn:microsoft.com/office/officeart/2005/8/layout/orgChart1"/>
    <dgm:cxn modelId="{5FFDFC85-2C81-4556-BD5E-6CD7D7ED4708}" type="presOf" srcId="{58376836-0BAC-4829-BC81-6874E597F618}" destId="{36E45611-B6B9-4F3B-9938-A6EAAC62A5F0}" srcOrd="0" destOrd="0" presId="urn:microsoft.com/office/officeart/2005/8/layout/orgChart1"/>
    <dgm:cxn modelId="{8D5D385C-307E-45E6-9291-627EA577CC0A}" type="presOf" srcId="{E7281D51-497B-4144-9889-A4024B6AA2E4}" destId="{1A8EE8B0-C6AA-4284-A658-FADE71F3215A}" srcOrd="0" destOrd="0" presId="urn:microsoft.com/office/officeart/2005/8/layout/orgChart1"/>
    <dgm:cxn modelId="{85013957-DC50-4CA7-B005-E426328BAB72}" srcId="{B95FE1B3-545F-48DE-8103-37EAA7C61566}" destId="{AA78E22B-6F87-4CC2-B793-AE7CF1BA6FFC}" srcOrd="2" destOrd="0" parTransId="{1985ECFB-E785-4F14-A493-1098F22772C7}" sibTransId="{9FBC9D02-9F46-45AE-B117-9CFB8F0889BE}"/>
    <dgm:cxn modelId="{E45343E0-E015-408E-B74C-AA0F173B27CC}" type="presOf" srcId="{1FB59F35-1172-4D81-A6CF-410AE212BB6E}" destId="{E665CCA5-7F75-4740-85D4-EC8AD20B15C5}" srcOrd="0" destOrd="0" presId="urn:microsoft.com/office/officeart/2005/8/layout/orgChart1"/>
    <dgm:cxn modelId="{5C33662E-7DFC-48BC-B08E-72255842B5BC}" type="presOf" srcId="{9C177CE2-E35B-4602-8250-709C50CE2482}" destId="{816AAEF7-525D-4DD7-862B-73C5BE5C8FA6}" srcOrd="0" destOrd="0" presId="urn:microsoft.com/office/officeart/2005/8/layout/orgChart1"/>
    <dgm:cxn modelId="{3FB7D490-4563-41B9-8A12-A4C61C63750F}" srcId="{B95FE1B3-545F-48DE-8103-37EAA7C61566}" destId="{137F9534-52CD-4CF3-98FF-DBC24CEE8412}" srcOrd="4" destOrd="0" parTransId="{E582169F-2F42-4C4A-B92C-FB939BDA6576}" sibTransId="{4E92866D-9D97-4E25-8242-646AF76DBFD8}"/>
    <dgm:cxn modelId="{9CE72A93-3289-40EB-B477-7E73DA248945}" type="presOf" srcId="{F17F1279-C9CF-4B54-B1FC-358FC6E7E741}" destId="{387570CC-0A22-495C-93A3-B9B12692BD36}" srcOrd="1" destOrd="0" presId="urn:microsoft.com/office/officeart/2005/8/layout/orgChart1"/>
    <dgm:cxn modelId="{2A2F53CF-8B30-43EE-ABF4-FCD517AC7B07}" type="presOf" srcId="{AA78E22B-6F87-4CC2-B793-AE7CF1BA6FFC}" destId="{21C61543-3563-4F42-872B-D32DFACCFBC2}" srcOrd="0" destOrd="0" presId="urn:microsoft.com/office/officeart/2005/8/layout/orgChart1"/>
    <dgm:cxn modelId="{400D9BCC-C6DC-4902-BED8-84A498D621A9}" type="presOf" srcId="{E582169F-2F42-4C4A-B92C-FB939BDA6576}" destId="{050C7A7C-ECDA-4C6C-933E-6882D106B4A6}" srcOrd="0" destOrd="0" presId="urn:microsoft.com/office/officeart/2005/8/layout/orgChart1"/>
    <dgm:cxn modelId="{169378EB-182F-4623-89E7-6B1FB94F8427}" type="presParOf" srcId="{36E45611-B6B9-4F3B-9938-A6EAAC62A5F0}" destId="{6C96CB8C-30E5-46D8-8BFD-C5BDB202CA0A}" srcOrd="0" destOrd="0" presId="urn:microsoft.com/office/officeart/2005/8/layout/orgChart1"/>
    <dgm:cxn modelId="{C97195C0-7E7B-479C-BA00-6DA73EED89C7}" type="presParOf" srcId="{6C96CB8C-30E5-46D8-8BFD-C5BDB202CA0A}" destId="{1CE61E8C-6DA0-457B-BE8B-CA2F35C6A237}" srcOrd="0" destOrd="0" presId="urn:microsoft.com/office/officeart/2005/8/layout/orgChart1"/>
    <dgm:cxn modelId="{DEBE3FD3-FC6E-4FA3-AA50-66494DF2EBDB}" type="presParOf" srcId="{1CE61E8C-6DA0-457B-BE8B-CA2F35C6A237}" destId="{47AF6FED-87B2-458B-AA0F-620BFE0BF041}" srcOrd="0" destOrd="0" presId="urn:microsoft.com/office/officeart/2005/8/layout/orgChart1"/>
    <dgm:cxn modelId="{63F6AAD0-3CFB-4B5A-8559-4B76F36C4DE4}" type="presParOf" srcId="{1CE61E8C-6DA0-457B-BE8B-CA2F35C6A237}" destId="{DE5161BC-6BB8-4FC3-AE92-A8905C6F9A20}" srcOrd="1" destOrd="0" presId="urn:microsoft.com/office/officeart/2005/8/layout/orgChart1"/>
    <dgm:cxn modelId="{B3C2F7FA-EDB6-41E2-9B9A-D84D14C36610}" type="presParOf" srcId="{6C96CB8C-30E5-46D8-8BFD-C5BDB202CA0A}" destId="{0DEBD83B-138B-4DA7-ACC7-C9474C5BA204}" srcOrd="1" destOrd="0" presId="urn:microsoft.com/office/officeart/2005/8/layout/orgChart1"/>
    <dgm:cxn modelId="{CBDA6339-6991-4B2E-AA76-E77EBFB2C77A}" type="presParOf" srcId="{0DEBD83B-138B-4DA7-ACC7-C9474C5BA204}" destId="{879B6AE2-5F19-4304-91F9-B3E0C76DEA80}" srcOrd="0" destOrd="0" presId="urn:microsoft.com/office/officeart/2005/8/layout/orgChart1"/>
    <dgm:cxn modelId="{95D4F1B1-BDB2-4E05-9D00-F57154B42D50}" type="presParOf" srcId="{0DEBD83B-138B-4DA7-ACC7-C9474C5BA204}" destId="{E68FE999-09ED-4702-94EE-745EB9F33C63}" srcOrd="1" destOrd="0" presId="urn:microsoft.com/office/officeart/2005/8/layout/orgChart1"/>
    <dgm:cxn modelId="{ADD3B5BB-43FE-4DDA-8427-613E78636427}" type="presParOf" srcId="{E68FE999-09ED-4702-94EE-745EB9F33C63}" destId="{9C16FC41-848A-47AD-A55F-A631F58F7422}" srcOrd="0" destOrd="0" presId="urn:microsoft.com/office/officeart/2005/8/layout/orgChart1"/>
    <dgm:cxn modelId="{F8E5116B-B79C-46CE-9FD9-6346664EA352}" type="presParOf" srcId="{9C16FC41-848A-47AD-A55F-A631F58F7422}" destId="{1A8EE8B0-C6AA-4284-A658-FADE71F3215A}" srcOrd="0" destOrd="0" presId="urn:microsoft.com/office/officeart/2005/8/layout/orgChart1"/>
    <dgm:cxn modelId="{88230BE9-1A5A-43C4-BE8C-22008AB57AD9}" type="presParOf" srcId="{9C16FC41-848A-47AD-A55F-A631F58F7422}" destId="{1F98DCA3-85CD-4CCF-802E-3D5B24D3E0E9}" srcOrd="1" destOrd="0" presId="urn:microsoft.com/office/officeart/2005/8/layout/orgChart1"/>
    <dgm:cxn modelId="{104BE06A-E3E6-46F2-887A-4E21C7B63464}" type="presParOf" srcId="{E68FE999-09ED-4702-94EE-745EB9F33C63}" destId="{3CF22D36-C042-4163-9013-C635415EAEFD}" srcOrd="1" destOrd="0" presId="urn:microsoft.com/office/officeart/2005/8/layout/orgChart1"/>
    <dgm:cxn modelId="{F6A4ED5B-24C2-4C89-B623-4DA7B0E2AD69}" type="presParOf" srcId="{E68FE999-09ED-4702-94EE-745EB9F33C63}" destId="{B8160737-D075-4F66-8273-F8DC8C5649B2}" srcOrd="2" destOrd="0" presId="urn:microsoft.com/office/officeart/2005/8/layout/orgChart1"/>
    <dgm:cxn modelId="{8120D31E-EAAF-43B1-833E-A92CF0FA083D}" type="presParOf" srcId="{0DEBD83B-138B-4DA7-ACC7-C9474C5BA204}" destId="{816AAEF7-525D-4DD7-862B-73C5BE5C8FA6}" srcOrd="2" destOrd="0" presId="urn:microsoft.com/office/officeart/2005/8/layout/orgChart1"/>
    <dgm:cxn modelId="{83256DAB-A23A-4699-9CE3-F1F5B649BC6E}" type="presParOf" srcId="{0DEBD83B-138B-4DA7-ACC7-C9474C5BA204}" destId="{3FBF229D-FC63-4584-85C0-EF0067D1A7F9}" srcOrd="3" destOrd="0" presId="urn:microsoft.com/office/officeart/2005/8/layout/orgChart1"/>
    <dgm:cxn modelId="{82E29F23-3BFE-44BB-8AAF-55A2DCBE7431}" type="presParOf" srcId="{3FBF229D-FC63-4584-85C0-EF0067D1A7F9}" destId="{33FCFA02-8A30-4E89-B920-D60AF853D9E9}" srcOrd="0" destOrd="0" presId="urn:microsoft.com/office/officeart/2005/8/layout/orgChart1"/>
    <dgm:cxn modelId="{9ACB9081-4187-4650-8E86-3B75AC66AAC6}" type="presParOf" srcId="{33FCFA02-8A30-4E89-B920-D60AF853D9E9}" destId="{2F1B6222-DDBE-4290-BEE9-51B32C550B3B}" srcOrd="0" destOrd="0" presId="urn:microsoft.com/office/officeart/2005/8/layout/orgChart1"/>
    <dgm:cxn modelId="{9EE71B7B-6504-43C6-8E51-C30D5FB038DA}" type="presParOf" srcId="{33FCFA02-8A30-4E89-B920-D60AF853D9E9}" destId="{387570CC-0A22-495C-93A3-B9B12692BD36}" srcOrd="1" destOrd="0" presId="urn:microsoft.com/office/officeart/2005/8/layout/orgChart1"/>
    <dgm:cxn modelId="{7C829085-1B4C-4E53-884B-91A5466B9D10}" type="presParOf" srcId="{3FBF229D-FC63-4584-85C0-EF0067D1A7F9}" destId="{A7F910B5-6A0D-4AE6-8414-172AEDE4F1B5}" srcOrd="1" destOrd="0" presId="urn:microsoft.com/office/officeart/2005/8/layout/orgChart1"/>
    <dgm:cxn modelId="{508069B0-DDAF-4FB4-9AC0-F56141F67157}" type="presParOf" srcId="{3FBF229D-FC63-4584-85C0-EF0067D1A7F9}" destId="{F86B9448-E783-446D-B366-A45BE3AE2484}" srcOrd="2" destOrd="0" presId="urn:microsoft.com/office/officeart/2005/8/layout/orgChart1"/>
    <dgm:cxn modelId="{64742AD5-4331-40DA-8787-4B18FD15E837}" type="presParOf" srcId="{0DEBD83B-138B-4DA7-ACC7-C9474C5BA204}" destId="{35D8C196-1587-41CA-B63D-56C052CEF625}" srcOrd="4" destOrd="0" presId="urn:microsoft.com/office/officeart/2005/8/layout/orgChart1"/>
    <dgm:cxn modelId="{BEB671A4-1375-4DBB-AD97-C346805A197B}" type="presParOf" srcId="{0DEBD83B-138B-4DA7-ACC7-C9474C5BA204}" destId="{07BE0985-A4D6-4803-8BA7-F8EF6DE7DA89}" srcOrd="5" destOrd="0" presId="urn:microsoft.com/office/officeart/2005/8/layout/orgChart1"/>
    <dgm:cxn modelId="{87ABD761-9BDD-4B3A-B708-66E9BC247CE8}" type="presParOf" srcId="{07BE0985-A4D6-4803-8BA7-F8EF6DE7DA89}" destId="{9D6E80AD-CEC7-4A11-AF28-70BBAD8A17DA}" srcOrd="0" destOrd="0" presId="urn:microsoft.com/office/officeart/2005/8/layout/orgChart1"/>
    <dgm:cxn modelId="{FC2DF728-E006-4063-9E0D-0FF0524D98FA}" type="presParOf" srcId="{9D6E80AD-CEC7-4A11-AF28-70BBAD8A17DA}" destId="{21C61543-3563-4F42-872B-D32DFACCFBC2}" srcOrd="0" destOrd="0" presId="urn:microsoft.com/office/officeart/2005/8/layout/orgChart1"/>
    <dgm:cxn modelId="{2E303F27-BA81-40D9-AC3A-848D8D6F131D}" type="presParOf" srcId="{9D6E80AD-CEC7-4A11-AF28-70BBAD8A17DA}" destId="{C9D9E4F4-55C9-4524-BBC6-ED44CF94994A}" srcOrd="1" destOrd="0" presId="urn:microsoft.com/office/officeart/2005/8/layout/orgChart1"/>
    <dgm:cxn modelId="{5A96C89A-4E99-4673-98D8-C0A318ED811C}" type="presParOf" srcId="{07BE0985-A4D6-4803-8BA7-F8EF6DE7DA89}" destId="{9280E61C-56D5-47A2-8AB8-8FFF93070E4D}" srcOrd="1" destOrd="0" presId="urn:microsoft.com/office/officeart/2005/8/layout/orgChart1"/>
    <dgm:cxn modelId="{F59E9B34-0509-4423-8536-253E37B22C1C}" type="presParOf" srcId="{07BE0985-A4D6-4803-8BA7-F8EF6DE7DA89}" destId="{5C0B433B-2AC6-4FCB-868E-A76B61E56C25}" srcOrd="2" destOrd="0" presId="urn:microsoft.com/office/officeart/2005/8/layout/orgChart1"/>
    <dgm:cxn modelId="{CAA10372-1475-451D-AAA4-34023036487A}" type="presParOf" srcId="{0DEBD83B-138B-4DA7-ACC7-C9474C5BA204}" destId="{01D81832-38EB-48CB-9E1B-441CC02242B4}" srcOrd="6" destOrd="0" presId="urn:microsoft.com/office/officeart/2005/8/layout/orgChart1"/>
    <dgm:cxn modelId="{3AD46D51-33B7-4106-A39D-79545DF6BC9D}" type="presParOf" srcId="{0DEBD83B-138B-4DA7-ACC7-C9474C5BA204}" destId="{A53316BF-7921-4DEB-BEA1-C5AA38289A9B}" srcOrd="7" destOrd="0" presId="urn:microsoft.com/office/officeart/2005/8/layout/orgChart1"/>
    <dgm:cxn modelId="{8F2DB78F-D8BE-470A-AFFC-C0EB80C822A0}" type="presParOf" srcId="{A53316BF-7921-4DEB-BEA1-C5AA38289A9B}" destId="{C3D42966-CCBB-4E57-9475-EAF9964B3807}" srcOrd="0" destOrd="0" presId="urn:microsoft.com/office/officeart/2005/8/layout/orgChart1"/>
    <dgm:cxn modelId="{0550B28A-8C3D-4B71-86BE-0231C44D62E7}" type="presParOf" srcId="{C3D42966-CCBB-4E57-9475-EAF9964B3807}" destId="{E665CCA5-7F75-4740-85D4-EC8AD20B15C5}" srcOrd="0" destOrd="0" presId="urn:microsoft.com/office/officeart/2005/8/layout/orgChart1"/>
    <dgm:cxn modelId="{E7AA65E9-9860-4EFA-ABF1-99F41AEBE79F}" type="presParOf" srcId="{C3D42966-CCBB-4E57-9475-EAF9964B3807}" destId="{76AAF305-534D-4FCA-87C5-F05D075EAFAC}" srcOrd="1" destOrd="0" presId="urn:microsoft.com/office/officeart/2005/8/layout/orgChart1"/>
    <dgm:cxn modelId="{B1D2FB1F-2DA6-4E1E-99C5-794EFC3707AA}" type="presParOf" srcId="{A53316BF-7921-4DEB-BEA1-C5AA38289A9B}" destId="{1C128959-1DE8-47C3-8C67-8D5C4FA0B4ED}" srcOrd="1" destOrd="0" presId="urn:microsoft.com/office/officeart/2005/8/layout/orgChart1"/>
    <dgm:cxn modelId="{D8C1AC66-77BD-498C-B039-AD348A9D1822}" type="presParOf" srcId="{A53316BF-7921-4DEB-BEA1-C5AA38289A9B}" destId="{528EB3F3-5C39-4A61-851A-717F87CF3144}" srcOrd="2" destOrd="0" presId="urn:microsoft.com/office/officeart/2005/8/layout/orgChart1"/>
    <dgm:cxn modelId="{3F13161B-5FE6-4789-BD51-DBBC75030B12}" type="presParOf" srcId="{0DEBD83B-138B-4DA7-ACC7-C9474C5BA204}" destId="{050C7A7C-ECDA-4C6C-933E-6882D106B4A6}" srcOrd="8" destOrd="0" presId="urn:microsoft.com/office/officeart/2005/8/layout/orgChart1"/>
    <dgm:cxn modelId="{F78B11B7-6B56-4ECF-8222-C48206099D18}" type="presParOf" srcId="{0DEBD83B-138B-4DA7-ACC7-C9474C5BA204}" destId="{21B0A329-14E8-4C7E-86C6-DD0E0D796BAE}" srcOrd="9" destOrd="0" presId="urn:microsoft.com/office/officeart/2005/8/layout/orgChart1"/>
    <dgm:cxn modelId="{1BAF0C4E-4554-4796-A952-316F0AA53481}" type="presParOf" srcId="{21B0A329-14E8-4C7E-86C6-DD0E0D796BAE}" destId="{22BED659-171C-4A7D-A5AE-DA3D2EF7AEC3}" srcOrd="0" destOrd="0" presId="urn:microsoft.com/office/officeart/2005/8/layout/orgChart1"/>
    <dgm:cxn modelId="{F872D5A6-EA9D-444C-B004-5FB3A7AD5003}" type="presParOf" srcId="{22BED659-171C-4A7D-A5AE-DA3D2EF7AEC3}" destId="{A91EBAE2-E626-49D8-943C-755F93216F0B}" srcOrd="0" destOrd="0" presId="urn:microsoft.com/office/officeart/2005/8/layout/orgChart1"/>
    <dgm:cxn modelId="{FFC89A4D-691E-47B1-AE78-D6322D00A5EF}" type="presParOf" srcId="{22BED659-171C-4A7D-A5AE-DA3D2EF7AEC3}" destId="{9742C5D9-03A3-47C6-BF84-FEB000A050DA}" srcOrd="1" destOrd="0" presId="urn:microsoft.com/office/officeart/2005/8/layout/orgChart1"/>
    <dgm:cxn modelId="{259A58E1-954E-4174-933A-EF58876C86B3}" type="presParOf" srcId="{21B0A329-14E8-4C7E-86C6-DD0E0D796BAE}" destId="{087469B6-85EA-4F48-BA8D-FC2EADC1F5A1}" srcOrd="1" destOrd="0" presId="urn:microsoft.com/office/officeart/2005/8/layout/orgChart1"/>
    <dgm:cxn modelId="{C784BD55-D1C8-4CCB-97EF-F0F6140582FE}" type="presParOf" srcId="{21B0A329-14E8-4C7E-86C6-DD0E0D796BAE}" destId="{1F1D1B67-E3C9-4E98-84D3-AC86C5A553E9}" srcOrd="2" destOrd="0" presId="urn:microsoft.com/office/officeart/2005/8/layout/orgChart1"/>
    <dgm:cxn modelId="{8FE72876-E2F3-4F59-9684-C1A950BE9007}" type="presParOf" srcId="{6C96CB8C-30E5-46D8-8BFD-C5BDB202CA0A}" destId="{EDEDA4CA-F25E-4E39-B801-2E8F49AFC000}" srcOrd="2" destOrd="0" presId="urn:microsoft.com/office/officeart/2005/8/layout/orgChar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8FDC0-0FE8-4F07-9764-DD9B502DDE43}" type="doc">
      <dgm:prSet loTypeId="urn:microsoft.com/office/officeart/2005/8/layout/orgChart1" loCatId="hierarchy" qsTypeId="urn:microsoft.com/office/officeart/2005/8/quickstyle/3d1" qsCatId="3D" csTypeId="urn:microsoft.com/office/officeart/2005/8/colors/accent4_3" csCatId="accent4" phldr="1"/>
      <dgm:spPr/>
    </dgm:pt>
    <dgm:pt modelId="{321C4DB7-5762-4379-82FA-6E4F449507B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Безвозмездные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поступления МО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600" b="1" i="0" u="none" strike="noStrike" cap="none" normalizeH="0" baseline="0" dirty="0" err="1" smtClean="0">
              <a:ln/>
              <a:effectLst/>
              <a:latin typeface="Times New Roman" panose="02020603050405020304" pitchFamily="18" charset="0"/>
              <a:cs typeface="Times New Roman" panose="02020603050405020304" pitchFamily="18" charset="0"/>
            </a:rPr>
            <a:t>Угранский</a:t>
          </a: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Смоленской области ( </a:t>
          </a:r>
          <a:r>
            <a:rPr kumimoji="0" lang="ru-RU" altLang="ru-RU" sz="1600" b="1" i="0" u="none" strike="noStrike" cap="none" normalizeH="0" baseline="0" dirty="0" err="1" smtClean="0">
              <a:ln/>
              <a:effectLst/>
              <a:latin typeface="Times New Roman" panose="02020603050405020304" pitchFamily="18" charset="0"/>
              <a:cs typeface="Times New Roman" panose="02020603050405020304" pitchFamily="18" charset="0"/>
            </a:rPr>
            <a:t>тыс.руб</a:t>
          </a: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 на 2017-266634,6</a:t>
          </a:r>
          <a:endParaRPr kumimoji="0" lang="ru-RU" altLang="ru-RU" sz="1600" b="1" i="0" u="none" strike="noStrike" cap="none" normalizeH="0" baseline="0" dirty="0" smtClean="0">
            <a:ln>
              <a:noFill/>
            </a:ln>
            <a:solidFill>
              <a:schemeClr val="bg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2018-153200,0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effectLst/>
              <a:latin typeface="Times New Roman" panose="02020603050405020304" pitchFamily="18" charset="0"/>
              <a:cs typeface="Times New Roman" panose="02020603050405020304" pitchFamily="18" charset="0"/>
            </a:rPr>
            <a:t>2019-160426,8</a:t>
          </a:r>
        </a:p>
      </dgm:t>
    </dgm:pt>
    <dgm:pt modelId="{E0CDD6C0-7126-4B9F-A0F1-11D9DE2D6DA5}" type="parTrans" cxnId="{7A4A27F0-46AA-42D3-9C81-4E64EF002464}">
      <dgm:prSet/>
      <dgm:spPr/>
      <dgm:t>
        <a:bodyPr/>
        <a:lstStyle/>
        <a:p>
          <a:endParaRPr lang="ru-RU"/>
        </a:p>
      </dgm:t>
    </dgm:pt>
    <dgm:pt modelId="{2092F5C5-840E-401C-9537-436B1AA7D2A2}" type="sibTrans" cxnId="{7A4A27F0-46AA-42D3-9C81-4E64EF002464}">
      <dgm:prSet/>
      <dgm:spPr/>
      <dgm:t>
        <a:bodyPr/>
        <a:lstStyle/>
        <a:p>
          <a:endParaRPr lang="ru-RU"/>
        </a:p>
      </dgm:t>
    </dgm:pt>
    <dgm:pt modelId="{2AA413C9-9D02-4730-B35E-93B76D0C3AB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Безвозмездные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поступления  от других бюджетов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бюджетной системы Российской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2017-266538,3</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2018-153200,0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2019-160426,8</a:t>
          </a:r>
        </a:p>
      </dgm:t>
    </dgm:pt>
    <dgm:pt modelId="{5DF585AA-8444-4F9E-A6D8-C128BC56FBE5}" type="parTrans" cxnId="{C57E0D61-F5D9-421C-85A2-AB9FFCE0DD67}">
      <dgm:prSet/>
      <dgm:spPr/>
      <dgm:t>
        <a:bodyPr/>
        <a:lstStyle/>
        <a:p>
          <a:endParaRPr lang="ru-RU"/>
        </a:p>
      </dgm:t>
    </dgm:pt>
    <dgm:pt modelId="{B3D30EAD-D914-4A9D-9E06-0F359FEF4533}" type="sibTrans" cxnId="{C57E0D61-F5D9-421C-85A2-AB9FFCE0DD67}">
      <dgm:prSet/>
      <dgm:spPr/>
      <dgm:t>
        <a:bodyPr/>
        <a:lstStyle/>
        <a:p>
          <a:endParaRPr lang="ru-RU"/>
        </a:p>
      </dgm:t>
    </dgm:pt>
    <dgm:pt modelId="{252A5F44-E740-40A3-905F-7C9E9CA0E05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Прочие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безвозмездные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поступления</a:t>
          </a:r>
          <a:r>
            <a:rPr kumimoji="0" lang="ru-RU" altLang="ru-RU" sz="1400" b="0" i="0" u="none" strike="noStrike" cap="none" normalizeH="0" baseline="0" dirty="0" smtClean="0">
              <a:ln/>
              <a:effectLst/>
              <a:latin typeface="Times New Roman" panose="02020603050405020304" pitchFamily="18" charset="0"/>
              <a:cs typeface="Times New Roman" panose="02020603050405020304" pitchFamily="18" charset="0"/>
            </a:rPr>
            <a:t>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bg1"/>
              </a:solidFill>
              <a:effectLst/>
              <a:latin typeface="Times New Roman" pitchFamily="18" charset="0"/>
              <a:cs typeface="Arial" charset="0"/>
            </a:rPr>
            <a:t>2017- 96,3</a:t>
          </a:r>
          <a:endParaRPr kumimoji="0" lang="ru-RU" altLang="ru-RU" sz="1400" b="1" i="0" u="none" strike="noStrike" cap="none" normalizeH="0" baseline="0" dirty="0" smtClean="0">
            <a:ln/>
            <a:solidFill>
              <a:schemeClr val="bg1"/>
            </a:solidFill>
            <a:effectLst/>
            <a:latin typeface="Times New Roman" panose="02020603050405020304" pitchFamily="18" charset="0"/>
            <a:cs typeface="Times New Roman" panose="02020603050405020304" pitchFamily="18" charset="0"/>
          </a:endParaRPr>
        </a:p>
      </dgm:t>
    </dgm:pt>
    <dgm:pt modelId="{0E895D29-878C-4FB4-9EA6-669AB23C85DD}" type="parTrans" cxnId="{C165C3FE-BAA8-4C1A-ADEC-9AA8AB9B3745}">
      <dgm:prSet/>
      <dgm:spPr/>
      <dgm:t>
        <a:bodyPr/>
        <a:lstStyle/>
        <a:p>
          <a:endParaRPr lang="ru-RU"/>
        </a:p>
      </dgm:t>
    </dgm:pt>
    <dgm:pt modelId="{E243D465-F0C7-4FA3-B7AB-84A97B809787}" type="sibTrans" cxnId="{C165C3FE-BAA8-4C1A-ADEC-9AA8AB9B3745}">
      <dgm:prSet/>
      <dgm:spPr/>
      <dgm:t>
        <a:bodyPr/>
        <a:lstStyle/>
        <a:p>
          <a:endParaRPr lang="ru-RU"/>
        </a:p>
      </dgm:t>
    </dgm:pt>
    <dgm:pt modelId="{63058CA6-6BFB-4371-8258-2148B75F6DB4}" type="pres">
      <dgm:prSet presAssocID="{17D8FDC0-0FE8-4F07-9764-DD9B502DDE43}" presName="hierChild1" presStyleCnt="0">
        <dgm:presLayoutVars>
          <dgm:orgChart val="1"/>
          <dgm:chPref val="1"/>
          <dgm:dir/>
          <dgm:animOne val="branch"/>
          <dgm:animLvl val="lvl"/>
          <dgm:resizeHandles/>
        </dgm:presLayoutVars>
      </dgm:prSet>
      <dgm:spPr/>
    </dgm:pt>
    <dgm:pt modelId="{47F935B6-76EB-4351-BE44-1944A33DDE29}" type="pres">
      <dgm:prSet presAssocID="{321C4DB7-5762-4379-82FA-6E4F449507BB}" presName="hierRoot1" presStyleCnt="0">
        <dgm:presLayoutVars>
          <dgm:hierBranch/>
        </dgm:presLayoutVars>
      </dgm:prSet>
      <dgm:spPr/>
    </dgm:pt>
    <dgm:pt modelId="{E53CCD14-0B63-48FA-80A0-602BFE8C83B8}" type="pres">
      <dgm:prSet presAssocID="{321C4DB7-5762-4379-82FA-6E4F449507BB}" presName="rootComposite1" presStyleCnt="0"/>
      <dgm:spPr/>
    </dgm:pt>
    <dgm:pt modelId="{CDA48111-E684-4C33-B424-1D97E6BE8F84}" type="pres">
      <dgm:prSet presAssocID="{321C4DB7-5762-4379-82FA-6E4F449507BB}" presName="rootText1" presStyleLbl="node0" presStyleIdx="0" presStyleCnt="1" custScaleX="166287" custScaleY="156074" custLinFactNeighborX="-2501" custLinFactNeighborY="-158">
        <dgm:presLayoutVars>
          <dgm:chPref val="3"/>
        </dgm:presLayoutVars>
      </dgm:prSet>
      <dgm:spPr/>
      <dgm:t>
        <a:bodyPr/>
        <a:lstStyle/>
        <a:p>
          <a:endParaRPr lang="ru-RU"/>
        </a:p>
      </dgm:t>
    </dgm:pt>
    <dgm:pt modelId="{1950C66D-BB43-4A46-9204-69ED3660F51A}" type="pres">
      <dgm:prSet presAssocID="{321C4DB7-5762-4379-82FA-6E4F449507BB}" presName="rootConnector1" presStyleLbl="node1" presStyleIdx="0" presStyleCnt="0"/>
      <dgm:spPr/>
      <dgm:t>
        <a:bodyPr/>
        <a:lstStyle/>
        <a:p>
          <a:endParaRPr lang="ru-RU"/>
        </a:p>
      </dgm:t>
    </dgm:pt>
    <dgm:pt modelId="{DD6BD088-738F-4301-B688-5FA395316DC0}" type="pres">
      <dgm:prSet presAssocID="{321C4DB7-5762-4379-82FA-6E4F449507BB}" presName="hierChild2" presStyleCnt="0"/>
      <dgm:spPr/>
    </dgm:pt>
    <dgm:pt modelId="{F3BE5C06-EB1A-4FDB-ACCA-A260BC5F07D6}" type="pres">
      <dgm:prSet presAssocID="{5DF585AA-8444-4F9E-A6D8-C128BC56FBE5}" presName="Name35" presStyleLbl="parChTrans1D2" presStyleIdx="0" presStyleCnt="2"/>
      <dgm:spPr/>
      <dgm:t>
        <a:bodyPr/>
        <a:lstStyle/>
        <a:p>
          <a:endParaRPr lang="ru-RU"/>
        </a:p>
      </dgm:t>
    </dgm:pt>
    <dgm:pt modelId="{B5394701-172E-40C0-8F36-DB936AA4C52D}" type="pres">
      <dgm:prSet presAssocID="{2AA413C9-9D02-4730-B35E-93B76D0C3AB3}" presName="hierRoot2" presStyleCnt="0">
        <dgm:presLayoutVars>
          <dgm:hierBranch/>
        </dgm:presLayoutVars>
      </dgm:prSet>
      <dgm:spPr/>
    </dgm:pt>
    <dgm:pt modelId="{C240A1F3-50D1-4C64-946D-FF996BF9C991}" type="pres">
      <dgm:prSet presAssocID="{2AA413C9-9D02-4730-B35E-93B76D0C3AB3}" presName="rootComposite" presStyleCnt="0"/>
      <dgm:spPr/>
    </dgm:pt>
    <dgm:pt modelId="{5B8E18F4-CDFF-4D64-BCC8-63250130A58A}" type="pres">
      <dgm:prSet presAssocID="{2AA413C9-9D02-4730-B35E-93B76D0C3AB3}" presName="rootText" presStyleLbl="node2" presStyleIdx="0" presStyleCnt="2">
        <dgm:presLayoutVars>
          <dgm:chPref val="3"/>
        </dgm:presLayoutVars>
      </dgm:prSet>
      <dgm:spPr/>
      <dgm:t>
        <a:bodyPr/>
        <a:lstStyle/>
        <a:p>
          <a:endParaRPr lang="ru-RU"/>
        </a:p>
      </dgm:t>
    </dgm:pt>
    <dgm:pt modelId="{AFF581DE-D031-4E37-ABD2-1868F2176BAD}" type="pres">
      <dgm:prSet presAssocID="{2AA413C9-9D02-4730-B35E-93B76D0C3AB3}" presName="rootConnector" presStyleLbl="node2" presStyleIdx="0" presStyleCnt="2"/>
      <dgm:spPr/>
      <dgm:t>
        <a:bodyPr/>
        <a:lstStyle/>
        <a:p>
          <a:endParaRPr lang="ru-RU"/>
        </a:p>
      </dgm:t>
    </dgm:pt>
    <dgm:pt modelId="{BD211A22-C34A-48A3-8725-DBA366D578AF}" type="pres">
      <dgm:prSet presAssocID="{2AA413C9-9D02-4730-B35E-93B76D0C3AB3}" presName="hierChild4" presStyleCnt="0"/>
      <dgm:spPr/>
    </dgm:pt>
    <dgm:pt modelId="{026D9754-8173-44A7-9C1F-3E50130CD936}" type="pres">
      <dgm:prSet presAssocID="{2AA413C9-9D02-4730-B35E-93B76D0C3AB3}" presName="hierChild5" presStyleCnt="0"/>
      <dgm:spPr/>
    </dgm:pt>
    <dgm:pt modelId="{A01798C3-27B6-4F76-B21A-23C486132F73}" type="pres">
      <dgm:prSet presAssocID="{0E895D29-878C-4FB4-9EA6-669AB23C85DD}" presName="Name35" presStyleLbl="parChTrans1D2" presStyleIdx="1" presStyleCnt="2"/>
      <dgm:spPr/>
      <dgm:t>
        <a:bodyPr/>
        <a:lstStyle/>
        <a:p>
          <a:endParaRPr lang="ru-RU"/>
        </a:p>
      </dgm:t>
    </dgm:pt>
    <dgm:pt modelId="{43663F87-1DB0-4EF1-98F6-E9317F56B7BE}" type="pres">
      <dgm:prSet presAssocID="{252A5F44-E740-40A3-905F-7C9E9CA0E05E}" presName="hierRoot2" presStyleCnt="0">
        <dgm:presLayoutVars>
          <dgm:hierBranch/>
        </dgm:presLayoutVars>
      </dgm:prSet>
      <dgm:spPr/>
    </dgm:pt>
    <dgm:pt modelId="{46F370F6-AB98-4759-9C52-848CBAB5B82A}" type="pres">
      <dgm:prSet presAssocID="{252A5F44-E740-40A3-905F-7C9E9CA0E05E}" presName="rootComposite" presStyleCnt="0"/>
      <dgm:spPr/>
    </dgm:pt>
    <dgm:pt modelId="{92FC6D58-9173-4BF2-826E-1DD7FEF90155}" type="pres">
      <dgm:prSet presAssocID="{252A5F44-E740-40A3-905F-7C9E9CA0E05E}" presName="rootText" presStyleLbl="node2" presStyleIdx="1" presStyleCnt="2" custLinFactNeighborX="841" custLinFactNeighborY="158">
        <dgm:presLayoutVars>
          <dgm:chPref val="3"/>
        </dgm:presLayoutVars>
      </dgm:prSet>
      <dgm:spPr/>
      <dgm:t>
        <a:bodyPr/>
        <a:lstStyle/>
        <a:p>
          <a:endParaRPr lang="ru-RU"/>
        </a:p>
      </dgm:t>
    </dgm:pt>
    <dgm:pt modelId="{4FDB103A-BB39-4A67-9BDD-04B9069BF8EE}" type="pres">
      <dgm:prSet presAssocID="{252A5F44-E740-40A3-905F-7C9E9CA0E05E}" presName="rootConnector" presStyleLbl="node2" presStyleIdx="1" presStyleCnt="2"/>
      <dgm:spPr/>
      <dgm:t>
        <a:bodyPr/>
        <a:lstStyle/>
        <a:p>
          <a:endParaRPr lang="ru-RU"/>
        </a:p>
      </dgm:t>
    </dgm:pt>
    <dgm:pt modelId="{CBE96555-E0F2-4552-8C84-5FD37F8E0934}" type="pres">
      <dgm:prSet presAssocID="{252A5F44-E740-40A3-905F-7C9E9CA0E05E}" presName="hierChild4" presStyleCnt="0"/>
      <dgm:spPr/>
    </dgm:pt>
    <dgm:pt modelId="{2BA62D04-E510-47C9-8558-0D190E5EDD16}" type="pres">
      <dgm:prSet presAssocID="{252A5F44-E740-40A3-905F-7C9E9CA0E05E}" presName="hierChild5" presStyleCnt="0"/>
      <dgm:spPr/>
    </dgm:pt>
    <dgm:pt modelId="{8EEE587C-D785-4D48-B00B-681B82DE066F}" type="pres">
      <dgm:prSet presAssocID="{321C4DB7-5762-4379-82FA-6E4F449507BB}" presName="hierChild3" presStyleCnt="0"/>
      <dgm:spPr/>
    </dgm:pt>
  </dgm:ptLst>
  <dgm:cxnLst>
    <dgm:cxn modelId="{FC0D05CF-295B-48E1-9D3B-A53ABD492B48}" type="presOf" srcId="{321C4DB7-5762-4379-82FA-6E4F449507BB}" destId="{1950C66D-BB43-4A46-9204-69ED3660F51A}" srcOrd="1" destOrd="0" presId="urn:microsoft.com/office/officeart/2005/8/layout/orgChart1"/>
    <dgm:cxn modelId="{C165C3FE-BAA8-4C1A-ADEC-9AA8AB9B3745}" srcId="{321C4DB7-5762-4379-82FA-6E4F449507BB}" destId="{252A5F44-E740-40A3-905F-7C9E9CA0E05E}" srcOrd="1" destOrd="0" parTransId="{0E895D29-878C-4FB4-9EA6-669AB23C85DD}" sibTransId="{E243D465-F0C7-4FA3-B7AB-84A97B809787}"/>
    <dgm:cxn modelId="{7A4A27F0-46AA-42D3-9C81-4E64EF002464}" srcId="{17D8FDC0-0FE8-4F07-9764-DD9B502DDE43}" destId="{321C4DB7-5762-4379-82FA-6E4F449507BB}" srcOrd="0" destOrd="0" parTransId="{E0CDD6C0-7126-4B9F-A0F1-11D9DE2D6DA5}" sibTransId="{2092F5C5-840E-401C-9537-436B1AA7D2A2}"/>
    <dgm:cxn modelId="{AC3EDC90-A834-4F21-A240-65207E6741E3}" type="presOf" srcId="{2AA413C9-9D02-4730-B35E-93B76D0C3AB3}" destId="{AFF581DE-D031-4E37-ABD2-1868F2176BAD}" srcOrd="1" destOrd="0" presId="urn:microsoft.com/office/officeart/2005/8/layout/orgChart1"/>
    <dgm:cxn modelId="{16BA176F-686C-4BB3-9D05-E673062B9640}" type="presOf" srcId="{321C4DB7-5762-4379-82FA-6E4F449507BB}" destId="{CDA48111-E684-4C33-B424-1D97E6BE8F84}" srcOrd="0" destOrd="0" presId="urn:microsoft.com/office/officeart/2005/8/layout/orgChart1"/>
    <dgm:cxn modelId="{91132DC2-750B-4CA5-89F1-FF63AA0C6008}" type="presOf" srcId="{17D8FDC0-0FE8-4F07-9764-DD9B502DDE43}" destId="{63058CA6-6BFB-4371-8258-2148B75F6DB4}" srcOrd="0" destOrd="0" presId="urn:microsoft.com/office/officeart/2005/8/layout/orgChart1"/>
    <dgm:cxn modelId="{C57E0D61-F5D9-421C-85A2-AB9FFCE0DD67}" srcId="{321C4DB7-5762-4379-82FA-6E4F449507BB}" destId="{2AA413C9-9D02-4730-B35E-93B76D0C3AB3}" srcOrd="0" destOrd="0" parTransId="{5DF585AA-8444-4F9E-A6D8-C128BC56FBE5}" sibTransId="{B3D30EAD-D914-4A9D-9E06-0F359FEF4533}"/>
    <dgm:cxn modelId="{042CA194-2951-4B0A-B6EB-00B0ACE76AF2}" type="presOf" srcId="{2AA413C9-9D02-4730-B35E-93B76D0C3AB3}" destId="{5B8E18F4-CDFF-4D64-BCC8-63250130A58A}" srcOrd="0" destOrd="0" presId="urn:microsoft.com/office/officeart/2005/8/layout/orgChart1"/>
    <dgm:cxn modelId="{040D0E03-43E5-4408-9BB3-B20C350CDDB7}" type="presOf" srcId="{5DF585AA-8444-4F9E-A6D8-C128BC56FBE5}" destId="{F3BE5C06-EB1A-4FDB-ACCA-A260BC5F07D6}" srcOrd="0" destOrd="0" presId="urn:microsoft.com/office/officeart/2005/8/layout/orgChart1"/>
    <dgm:cxn modelId="{2B675E9E-58BD-4F3A-8BDD-ED74AB509039}" type="presOf" srcId="{252A5F44-E740-40A3-905F-7C9E9CA0E05E}" destId="{4FDB103A-BB39-4A67-9BDD-04B9069BF8EE}" srcOrd="1" destOrd="0" presId="urn:microsoft.com/office/officeart/2005/8/layout/orgChart1"/>
    <dgm:cxn modelId="{576BF3E7-44D5-4A04-A786-023EDB9870CC}" type="presOf" srcId="{252A5F44-E740-40A3-905F-7C9E9CA0E05E}" destId="{92FC6D58-9173-4BF2-826E-1DD7FEF90155}" srcOrd="0" destOrd="0" presId="urn:microsoft.com/office/officeart/2005/8/layout/orgChart1"/>
    <dgm:cxn modelId="{980BB44A-35F6-4CA1-BAA1-80D0CC176A3D}" type="presOf" srcId="{0E895D29-878C-4FB4-9EA6-669AB23C85DD}" destId="{A01798C3-27B6-4F76-B21A-23C486132F73}" srcOrd="0" destOrd="0" presId="urn:microsoft.com/office/officeart/2005/8/layout/orgChart1"/>
    <dgm:cxn modelId="{C05DC8FF-FD4A-4628-8376-04900CC2E7CA}" type="presParOf" srcId="{63058CA6-6BFB-4371-8258-2148B75F6DB4}" destId="{47F935B6-76EB-4351-BE44-1944A33DDE29}" srcOrd="0" destOrd="0" presId="urn:microsoft.com/office/officeart/2005/8/layout/orgChart1"/>
    <dgm:cxn modelId="{E86B83D7-47BF-4D27-9F0D-AD89E87D324A}" type="presParOf" srcId="{47F935B6-76EB-4351-BE44-1944A33DDE29}" destId="{E53CCD14-0B63-48FA-80A0-602BFE8C83B8}" srcOrd="0" destOrd="0" presId="urn:microsoft.com/office/officeart/2005/8/layout/orgChart1"/>
    <dgm:cxn modelId="{1B9CC502-22A6-45CA-8A9A-CF2CD107DE17}" type="presParOf" srcId="{E53CCD14-0B63-48FA-80A0-602BFE8C83B8}" destId="{CDA48111-E684-4C33-B424-1D97E6BE8F84}" srcOrd="0" destOrd="0" presId="urn:microsoft.com/office/officeart/2005/8/layout/orgChart1"/>
    <dgm:cxn modelId="{23019BC3-88BF-4131-99EF-151CF1E3DDB1}" type="presParOf" srcId="{E53CCD14-0B63-48FA-80A0-602BFE8C83B8}" destId="{1950C66D-BB43-4A46-9204-69ED3660F51A}" srcOrd="1" destOrd="0" presId="urn:microsoft.com/office/officeart/2005/8/layout/orgChart1"/>
    <dgm:cxn modelId="{94259DA2-E86C-4075-B7A6-3BB406EABC23}" type="presParOf" srcId="{47F935B6-76EB-4351-BE44-1944A33DDE29}" destId="{DD6BD088-738F-4301-B688-5FA395316DC0}" srcOrd="1" destOrd="0" presId="urn:microsoft.com/office/officeart/2005/8/layout/orgChart1"/>
    <dgm:cxn modelId="{393F7ADE-7803-49FC-B919-E9B630A5F7F0}" type="presParOf" srcId="{DD6BD088-738F-4301-B688-5FA395316DC0}" destId="{F3BE5C06-EB1A-4FDB-ACCA-A260BC5F07D6}" srcOrd="0" destOrd="0" presId="urn:microsoft.com/office/officeart/2005/8/layout/orgChart1"/>
    <dgm:cxn modelId="{5C3795DC-C730-4F19-86CB-9796047C3CC4}" type="presParOf" srcId="{DD6BD088-738F-4301-B688-5FA395316DC0}" destId="{B5394701-172E-40C0-8F36-DB936AA4C52D}" srcOrd="1" destOrd="0" presId="urn:microsoft.com/office/officeart/2005/8/layout/orgChart1"/>
    <dgm:cxn modelId="{88CDF53B-3EBC-42CF-A1AB-AD0E07189689}" type="presParOf" srcId="{B5394701-172E-40C0-8F36-DB936AA4C52D}" destId="{C240A1F3-50D1-4C64-946D-FF996BF9C991}" srcOrd="0" destOrd="0" presId="urn:microsoft.com/office/officeart/2005/8/layout/orgChart1"/>
    <dgm:cxn modelId="{BDE55A0E-A074-4345-85A2-1710EB75B49A}" type="presParOf" srcId="{C240A1F3-50D1-4C64-946D-FF996BF9C991}" destId="{5B8E18F4-CDFF-4D64-BCC8-63250130A58A}" srcOrd="0" destOrd="0" presId="urn:microsoft.com/office/officeart/2005/8/layout/orgChart1"/>
    <dgm:cxn modelId="{9B954113-B732-44D4-B5D1-BB045DE58B49}" type="presParOf" srcId="{C240A1F3-50D1-4C64-946D-FF996BF9C991}" destId="{AFF581DE-D031-4E37-ABD2-1868F2176BAD}" srcOrd="1" destOrd="0" presId="urn:microsoft.com/office/officeart/2005/8/layout/orgChart1"/>
    <dgm:cxn modelId="{2FAA54EA-08CD-4A07-BABF-F572C89A7058}" type="presParOf" srcId="{B5394701-172E-40C0-8F36-DB936AA4C52D}" destId="{BD211A22-C34A-48A3-8725-DBA366D578AF}" srcOrd="1" destOrd="0" presId="urn:microsoft.com/office/officeart/2005/8/layout/orgChart1"/>
    <dgm:cxn modelId="{A7CCABCA-CB4A-4AB3-9BD6-05D8ADE9341E}" type="presParOf" srcId="{B5394701-172E-40C0-8F36-DB936AA4C52D}" destId="{026D9754-8173-44A7-9C1F-3E50130CD936}" srcOrd="2" destOrd="0" presId="urn:microsoft.com/office/officeart/2005/8/layout/orgChart1"/>
    <dgm:cxn modelId="{10A2710F-DF43-4FE1-98AE-DF8EDC245245}" type="presParOf" srcId="{DD6BD088-738F-4301-B688-5FA395316DC0}" destId="{A01798C3-27B6-4F76-B21A-23C486132F73}" srcOrd="2" destOrd="0" presId="urn:microsoft.com/office/officeart/2005/8/layout/orgChart1"/>
    <dgm:cxn modelId="{E7886E8A-A9F4-4331-90E5-8E7852325C06}" type="presParOf" srcId="{DD6BD088-738F-4301-B688-5FA395316DC0}" destId="{43663F87-1DB0-4EF1-98F6-E9317F56B7BE}" srcOrd="3" destOrd="0" presId="urn:microsoft.com/office/officeart/2005/8/layout/orgChart1"/>
    <dgm:cxn modelId="{E42DBFA7-8B16-443A-BC4D-A7CC2D0D509E}" type="presParOf" srcId="{43663F87-1DB0-4EF1-98F6-E9317F56B7BE}" destId="{46F370F6-AB98-4759-9C52-848CBAB5B82A}" srcOrd="0" destOrd="0" presId="urn:microsoft.com/office/officeart/2005/8/layout/orgChart1"/>
    <dgm:cxn modelId="{1760473D-6A2C-4058-8487-8F773971154C}" type="presParOf" srcId="{46F370F6-AB98-4759-9C52-848CBAB5B82A}" destId="{92FC6D58-9173-4BF2-826E-1DD7FEF90155}" srcOrd="0" destOrd="0" presId="urn:microsoft.com/office/officeart/2005/8/layout/orgChart1"/>
    <dgm:cxn modelId="{EC6C9BAE-27B0-4C17-BAB1-A97FAB5D664D}" type="presParOf" srcId="{46F370F6-AB98-4759-9C52-848CBAB5B82A}" destId="{4FDB103A-BB39-4A67-9BDD-04B9069BF8EE}" srcOrd="1" destOrd="0" presId="urn:microsoft.com/office/officeart/2005/8/layout/orgChart1"/>
    <dgm:cxn modelId="{B8131904-AAE6-47DF-A709-37212C224128}" type="presParOf" srcId="{43663F87-1DB0-4EF1-98F6-E9317F56B7BE}" destId="{CBE96555-E0F2-4552-8C84-5FD37F8E0934}" srcOrd="1" destOrd="0" presId="urn:microsoft.com/office/officeart/2005/8/layout/orgChart1"/>
    <dgm:cxn modelId="{7B425CC8-B4E1-493D-89FF-C00374E9AC4D}" type="presParOf" srcId="{43663F87-1DB0-4EF1-98F6-E9317F56B7BE}" destId="{2BA62D04-E510-47C9-8558-0D190E5EDD16}" srcOrd="2" destOrd="0" presId="urn:microsoft.com/office/officeart/2005/8/layout/orgChart1"/>
    <dgm:cxn modelId="{D3D1037E-C9B4-4E35-BCCB-CA090DBA93BC}" type="presParOf" srcId="{47F935B6-76EB-4351-BE44-1944A33DDE29}" destId="{8EEE587C-D785-4D48-B00B-681B82DE066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37F94-FE8D-481A-8CE9-FA040AF080B6}" type="doc">
      <dgm:prSet loTypeId="urn:microsoft.com/office/officeart/2005/8/layout/orgChart1" loCatId="hierarchy" qsTypeId="urn:microsoft.com/office/officeart/2005/8/quickstyle/3d1" qsCatId="3D" csTypeId="urn:microsoft.com/office/officeart/2005/8/colors/accent1_4" csCatId="accent1" phldr="1"/>
      <dgm:spPr/>
    </dgm:pt>
    <dgm:pt modelId="{0AEEF0F3-E356-4FBD-BB4A-1B5EE025C78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Классификация  расходов  бюджетов по разделам</a:t>
          </a:r>
        </a:p>
      </dgm:t>
    </dgm:pt>
    <dgm:pt modelId="{7D61C70C-00B7-4428-81E0-3FE686E08542}" type="parTrans" cxnId="{C92B6474-C232-4ABB-ABEF-A4784C9DB491}">
      <dgm:prSet/>
      <dgm:spPr/>
      <dgm:t>
        <a:bodyPr/>
        <a:lstStyle/>
        <a:p>
          <a:endParaRPr lang="ru-RU" sz="1400">
            <a:latin typeface="Times New Roman" panose="02020603050405020304" pitchFamily="18" charset="0"/>
            <a:cs typeface="Times New Roman" panose="02020603050405020304" pitchFamily="18" charset="0"/>
          </a:endParaRPr>
        </a:p>
      </dgm:t>
    </dgm:pt>
    <dgm:pt modelId="{C37825ED-0305-4A55-BA7D-C4E42800336C}" type="sibTrans" cxnId="{C92B6474-C232-4ABB-ABEF-A4784C9DB491}">
      <dgm:prSet/>
      <dgm:spPr/>
      <dgm:t>
        <a:bodyPr/>
        <a:lstStyle/>
        <a:p>
          <a:endParaRPr lang="ru-RU" sz="1400">
            <a:latin typeface="Times New Roman" panose="02020603050405020304" pitchFamily="18" charset="0"/>
            <a:cs typeface="Times New Roman" panose="02020603050405020304" pitchFamily="18" charset="0"/>
          </a:endParaRPr>
        </a:p>
      </dgm:t>
    </dgm:pt>
    <dgm:pt modelId="{AF0F33A3-7834-4A44-A3A4-74A9B90DACA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01 Общегосударственные вопросы </a:t>
          </a:r>
        </a:p>
      </dgm:t>
    </dgm:pt>
    <dgm:pt modelId="{A4704D61-C8C2-44BE-956A-70F97398C5B7}" type="parTrans" cxnId="{BAA406DC-28C6-435C-9B3D-641C07AD99D4}">
      <dgm:prSet/>
      <dgm:spPr/>
      <dgm:t>
        <a:bodyPr/>
        <a:lstStyle/>
        <a:p>
          <a:endParaRPr lang="ru-RU" sz="1400">
            <a:latin typeface="Times New Roman" panose="02020603050405020304" pitchFamily="18" charset="0"/>
            <a:cs typeface="Times New Roman" panose="02020603050405020304" pitchFamily="18" charset="0"/>
          </a:endParaRPr>
        </a:p>
      </dgm:t>
    </dgm:pt>
    <dgm:pt modelId="{FFF2B2FB-65FD-4A17-9DB3-A5FF45780817}" type="sibTrans" cxnId="{BAA406DC-28C6-435C-9B3D-641C07AD99D4}">
      <dgm:prSet/>
      <dgm:spPr/>
      <dgm:t>
        <a:bodyPr/>
        <a:lstStyle/>
        <a:p>
          <a:endParaRPr lang="ru-RU" sz="1400">
            <a:latin typeface="Times New Roman" panose="02020603050405020304" pitchFamily="18" charset="0"/>
            <a:cs typeface="Times New Roman" panose="02020603050405020304" pitchFamily="18" charset="0"/>
          </a:endParaRPr>
        </a:p>
      </dgm:t>
    </dgm:pt>
    <dgm:pt modelId="{AA4CF693-8FEA-4E6A-B7B2-7F918A3F1B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03 Национальная безопасность и правоохранительная деятельность</a:t>
          </a:r>
        </a:p>
      </dgm:t>
    </dgm:pt>
    <dgm:pt modelId="{83C974C2-F84F-4802-BB66-FC7A8F199885}" type="parTrans" cxnId="{3804A856-0862-42A4-8C4B-9BF9D65472F9}">
      <dgm:prSet/>
      <dgm:spPr/>
      <dgm:t>
        <a:bodyPr/>
        <a:lstStyle/>
        <a:p>
          <a:endParaRPr lang="ru-RU" sz="1400">
            <a:latin typeface="Times New Roman" panose="02020603050405020304" pitchFamily="18" charset="0"/>
            <a:cs typeface="Times New Roman" panose="02020603050405020304" pitchFamily="18" charset="0"/>
          </a:endParaRPr>
        </a:p>
      </dgm:t>
    </dgm:pt>
    <dgm:pt modelId="{A7628D6B-E398-43B0-8659-40E517E235BE}" type="sibTrans" cxnId="{3804A856-0862-42A4-8C4B-9BF9D65472F9}">
      <dgm:prSet/>
      <dgm:spPr/>
      <dgm:t>
        <a:bodyPr/>
        <a:lstStyle/>
        <a:p>
          <a:endParaRPr lang="ru-RU" sz="1400">
            <a:latin typeface="Times New Roman" panose="02020603050405020304" pitchFamily="18" charset="0"/>
            <a:cs typeface="Times New Roman" panose="02020603050405020304" pitchFamily="18" charset="0"/>
          </a:endParaRPr>
        </a:p>
      </dgm:t>
    </dgm:pt>
    <dgm:pt modelId="{FFB7562E-4CF5-4763-9377-523E13DDECC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04 Национальная экономика</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399D3B1D-0D75-4435-92B6-08B50FFB5EAF}" type="parTrans" cxnId="{6AE80CB3-5CA5-460E-91DE-28314B524051}">
      <dgm:prSet/>
      <dgm:spPr/>
      <dgm:t>
        <a:bodyPr/>
        <a:lstStyle/>
        <a:p>
          <a:endParaRPr lang="ru-RU" sz="1400">
            <a:latin typeface="Times New Roman" panose="02020603050405020304" pitchFamily="18" charset="0"/>
            <a:cs typeface="Times New Roman" panose="02020603050405020304" pitchFamily="18" charset="0"/>
          </a:endParaRPr>
        </a:p>
      </dgm:t>
    </dgm:pt>
    <dgm:pt modelId="{381B287B-C450-4B5B-A2BD-8A9C0481562D}" type="sibTrans" cxnId="{6AE80CB3-5CA5-460E-91DE-28314B524051}">
      <dgm:prSet/>
      <dgm:spPr/>
      <dgm:t>
        <a:bodyPr/>
        <a:lstStyle/>
        <a:p>
          <a:endParaRPr lang="ru-RU" sz="1400">
            <a:latin typeface="Times New Roman" panose="02020603050405020304" pitchFamily="18" charset="0"/>
            <a:cs typeface="Times New Roman" panose="02020603050405020304" pitchFamily="18" charset="0"/>
          </a:endParaRPr>
        </a:p>
      </dgm:t>
    </dgm:pt>
    <dgm:pt modelId="{7CDE6DE8-F51A-4D06-98AD-F6631EBB466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05 </a:t>
          </a:r>
          <a:r>
            <a:rPr kumimoji="0" lang="ru-RU" altLang="ru-RU" sz="1400" b="1" i="0" u="none" strike="noStrike" cap="none" normalizeH="0" baseline="0" dirty="0" err="1" smtClean="0">
              <a:ln/>
              <a:effectLst/>
              <a:latin typeface="Times New Roman" panose="02020603050405020304" pitchFamily="18" charset="0"/>
              <a:cs typeface="Times New Roman" panose="02020603050405020304" pitchFamily="18" charset="0"/>
            </a:rPr>
            <a:t>Жилищно</a:t>
          </a:r>
          <a:r>
            <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rPr>
            <a:t> – коммунальное хозяйство</a:t>
          </a:r>
        </a:p>
      </dgm:t>
    </dgm:pt>
    <dgm:pt modelId="{99C1731A-7714-422F-A8EB-474CDCA3D0F9}" type="parTrans" cxnId="{4A9701E9-77EE-4321-A480-6A18253D0320}">
      <dgm:prSet/>
      <dgm:spPr/>
      <dgm:t>
        <a:bodyPr/>
        <a:lstStyle/>
        <a:p>
          <a:endParaRPr lang="ru-RU" sz="1400">
            <a:latin typeface="Times New Roman" panose="02020603050405020304" pitchFamily="18" charset="0"/>
            <a:cs typeface="Times New Roman" panose="02020603050405020304" pitchFamily="18" charset="0"/>
          </a:endParaRPr>
        </a:p>
      </dgm:t>
    </dgm:pt>
    <dgm:pt modelId="{88E8AE74-F6EB-473F-B91D-62C74318F23A}" type="sibTrans" cxnId="{4A9701E9-77EE-4321-A480-6A18253D0320}">
      <dgm:prSet/>
      <dgm:spPr/>
      <dgm:t>
        <a:bodyPr/>
        <a:lstStyle/>
        <a:p>
          <a:endParaRPr lang="ru-RU" sz="1400">
            <a:latin typeface="Times New Roman" panose="02020603050405020304" pitchFamily="18" charset="0"/>
            <a:cs typeface="Times New Roman" panose="02020603050405020304" pitchFamily="18" charset="0"/>
          </a:endParaRPr>
        </a:p>
      </dgm:t>
    </dgm:pt>
    <dgm:pt modelId="{9AFA9194-B4AD-4CA0-B3CC-7CED2D7D96C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07 Образование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5C5D13F5-6FE0-43AF-8914-AB511990F9B9}" type="parTrans" cxnId="{AA5CA84C-6A01-4C51-A426-DA6E3EA1C60E}">
      <dgm:prSet/>
      <dgm:spPr/>
      <dgm:t>
        <a:bodyPr/>
        <a:lstStyle/>
        <a:p>
          <a:endParaRPr lang="ru-RU" sz="1400">
            <a:latin typeface="Times New Roman" panose="02020603050405020304" pitchFamily="18" charset="0"/>
            <a:cs typeface="Times New Roman" panose="02020603050405020304" pitchFamily="18" charset="0"/>
          </a:endParaRPr>
        </a:p>
      </dgm:t>
    </dgm:pt>
    <dgm:pt modelId="{66BBA01E-85B4-4F0C-A2D4-C3B1DC3AD182}" type="sibTrans" cxnId="{AA5CA84C-6A01-4C51-A426-DA6E3EA1C60E}">
      <dgm:prSet/>
      <dgm:spPr/>
      <dgm:t>
        <a:bodyPr/>
        <a:lstStyle/>
        <a:p>
          <a:endParaRPr lang="ru-RU" sz="1400">
            <a:latin typeface="Times New Roman" panose="02020603050405020304" pitchFamily="18" charset="0"/>
            <a:cs typeface="Times New Roman" panose="02020603050405020304" pitchFamily="18" charset="0"/>
          </a:endParaRPr>
        </a:p>
      </dgm:t>
    </dgm:pt>
    <dgm:pt modelId="{CB1B7A60-D625-49EE-91FB-E5749F687E0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08 Культура, кинематография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B7BA9984-58A6-4B43-8EB5-709E4256BBB2}" type="parTrans" cxnId="{0009DD5B-9A63-43D1-9779-95FA2EB9B51B}">
      <dgm:prSet/>
      <dgm:spPr/>
      <dgm:t>
        <a:bodyPr/>
        <a:lstStyle/>
        <a:p>
          <a:endParaRPr lang="ru-RU" sz="1400">
            <a:latin typeface="Times New Roman" panose="02020603050405020304" pitchFamily="18" charset="0"/>
            <a:cs typeface="Times New Roman" panose="02020603050405020304" pitchFamily="18" charset="0"/>
          </a:endParaRPr>
        </a:p>
      </dgm:t>
    </dgm:pt>
    <dgm:pt modelId="{A471C765-BF1F-4FD1-9867-70ED1D56EEB1}" type="sibTrans" cxnId="{0009DD5B-9A63-43D1-9779-95FA2EB9B51B}">
      <dgm:prSet/>
      <dgm:spPr/>
      <dgm:t>
        <a:bodyPr/>
        <a:lstStyle/>
        <a:p>
          <a:endParaRPr lang="ru-RU" sz="1400">
            <a:latin typeface="Times New Roman" panose="02020603050405020304" pitchFamily="18" charset="0"/>
            <a:cs typeface="Times New Roman" panose="02020603050405020304" pitchFamily="18" charset="0"/>
          </a:endParaRPr>
        </a:p>
      </dgm:t>
    </dgm:pt>
    <dgm:pt modelId="{CFCA100A-5E49-4C63-821F-584633DC29A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10 Социальная политика</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0C33817C-A5AA-496C-930D-78AA10E1B2F6}" type="parTrans" cxnId="{02C810FE-AB5A-4935-9DDC-C0508D108E42}">
      <dgm:prSet/>
      <dgm:spPr/>
      <dgm:t>
        <a:bodyPr/>
        <a:lstStyle/>
        <a:p>
          <a:endParaRPr lang="ru-RU" sz="1400">
            <a:latin typeface="Times New Roman" panose="02020603050405020304" pitchFamily="18" charset="0"/>
            <a:cs typeface="Times New Roman" panose="02020603050405020304" pitchFamily="18" charset="0"/>
          </a:endParaRPr>
        </a:p>
      </dgm:t>
    </dgm:pt>
    <dgm:pt modelId="{25DA5820-995D-425F-B080-BD3848ADCF3D}" type="sibTrans" cxnId="{02C810FE-AB5A-4935-9DDC-C0508D108E42}">
      <dgm:prSet/>
      <dgm:spPr/>
      <dgm:t>
        <a:bodyPr/>
        <a:lstStyle/>
        <a:p>
          <a:endParaRPr lang="ru-RU" sz="1400">
            <a:latin typeface="Times New Roman" panose="02020603050405020304" pitchFamily="18" charset="0"/>
            <a:cs typeface="Times New Roman" panose="02020603050405020304" pitchFamily="18" charset="0"/>
          </a:endParaRPr>
        </a:p>
      </dgm:t>
    </dgm:pt>
    <dgm:pt modelId="{EE64302E-AD31-4E21-BDBC-5F3D6014ECD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11 Физическая культура и спорт</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56A1C199-3E5E-4FE3-B4C0-8014CCAC3180}" type="parTrans" cxnId="{34113622-B27B-47AF-8124-5ADF1A1D0188}">
      <dgm:prSet/>
      <dgm:spPr/>
      <dgm:t>
        <a:bodyPr/>
        <a:lstStyle/>
        <a:p>
          <a:endParaRPr lang="ru-RU" sz="1400">
            <a:latin typeface="Times New Roman" panose="02020603050405020304" pitchFamily="18" charset="0"/>
            <a:cs typeface="Times New Roman" panose="02020603050405020304" pitchFamily="18" charset="0"/>
          </a:endParaRPr>
        </a:p>
      </dgm:t>
    </dgm:pt>
    <dgm:pt modelId="{E281E7EB-8EC8-45CC-991C-40B7ACEE2900}" type="sibTrans" cxnId="{34113622-B27B-47AF-8124-5ADF1A1D0188}">
      <dgm:prSet/>
      <dgm:spPr/>
      <dgm:t>
        <a:bodyPr/>
        <a:lstStyle/>
        <a:p>
          <a:endParaRPr lang="ru-RU" sz="1400">
            <a:latin typeface="Times New Roman" panose="02020603050405020304" pitchFamily="18" charset="0"/>
            <a:cs typeface="Times New Roman" panose="02020603050405020304" pitchFamily="18" charset="0"/>
          </a:endParaRPr>
        </a:p>
      </dgm:t>
    </dgm:pt>
    <dgm:pt modelId="{2E3097AB-BCD7-4C14-A184-3ADFEBAE497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13 Обслуживание государственного и муниципального долга </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57AB6541-3FAB-4398-BB60-65590EE9CF3D}" type="parTrans" cxnId="{EF79008F-340A-40D7-BF86-20124BA563A6}">
      <dgm:prSet/>
      <dgm:spPr/>
      <dgm:t>
        <a:bodyPr/>
        <a:lstStyle/>
        <a:p>
          <a:endParaRPr lang="ru-RU" sz="1400">
            <a:latin typeface="Times New Roman" panose="02020603050405020304" pitchFamily="18" charset="0"/>
            <a:cs typeface="Times New Roman" panose="02020603050405020304" pitchFamily="18" charset="0"/>
          </a:endParaRPr>
        </a:p>
      </dgm:t>
    </dgm:pt>
    <dgm:pt modelId="{050B5560-1A34-4297-86E7-2B89336073D7}" type="sibTrans" cxnId="{EF79008F-340A-40D7-BF86-20124BA563A6}">
      <dgm:prSet/>
      <dgm:spPr/>
      <dgm:t>
        <a:bodyPr/>
        <a:lstStyle/>
        <a:p>
          <a:endParaRPr lang="ru-RU" sz="1400">
            <a:latin typeface="Times New Roman" panose="02020603050405020304" pitchFamily="18" charset="0"/>
            <a:cs typeface="Times New Roman" panose="02020603050405020304" pitchFamily="18" charset="0"/>
          </a:endParaRPr>
        </a:p>
      </dgm:t>
    </dgm:pt>
    <dgm:pt modelId="{DABD98AA-803D-423F-B1B9-92574ACB749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effectLst/>
              <a:latin typeface="Times New Roman" panose="02020603050405020304" pitchFamily="18" charset="0"/>
              <a:cs typeface="Times New Roman" panose="02020603050405020304" pitchFamily="18" charset="0"/>
            </a:rPr>
            <a:t>14 Межбюджетные трансферты общего характера</a:t>
          </a:r>
          <a:endParaRPr kumimoji="0" lang="ru-RU" altLang="ru-RU" sz="1400" b="1"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D49D75D8-B469-4055-8793-54403CBB2C78}" type="parTrans" cxnId="{24E93970-A182-4D64-93E8-5169AAA7EC94}">
      <dgm:prSet/>
      <dgm:spPr/>
      <dgm:t>
        <a:bodyPr/>
        <a:lstStyle/>
        <a:p>
          <a:endParaRPr lang="ru-RU" sz="1400">
            <a:latin typeface="Times New Roman" panose="02020603050405020304" pitchFamily="18" charset="0"/>
            <a:cs typeface="Times New Roman" panose="02020603050405020304" pitchFamily="18" charset="0"/>
          </a:endParaRPr>
        </a:p>
      </dgm:t>
    </dgm:pt>
    <dgm:pt modelId="{B41BF645-0791-42F6-BAAE-F1329C2792F4}" type="sibTrans" cxnId="{24E93970-A182-4D64-93E8-5169AAA7EC94}">
      <dgm:prSet/>
      <dgm:spPr/>
      <dgm:t>
        <a:bodyPr/>
        <a:lstStyle/>
        <a:p>
          <a:endParaRPr lang="ru-RU" sz="1400">
            <a:latin typeface="Times New Roman" panose="02020603050405020304" pitchFamily="18" charset="0"/>
            <a:cs typeface="Times New Roman" panose="02020603050405020304" pitchFamily="18" charset="0"/>
          </a:endParaRPr>
        </a:p>
      </dgm:t>
    </dgm:pt>
    <dgm:pt modelId="{CB0EC327-2B16-4DA6-989F-A8E8B17834CF}" type="pres">
      <dgm:prSet presAssocID="{E7437F94-FE8D-481A-8CE9-FA040AF080B6}" presName="hierChild1" presStyleCnt="0">
        <dgm:presLayoutVars>
          <dgm:orgChart val="1"/>
          <dgm:chPref val="1"/>
          <dgm:dir/>
          <dgm:animOne val="branch"/>
          <dgm:animLvl val="lvl"/>
          <dgm:resizeHandles/>
        </dgm:presLayoutVars>
      </dgm:prSet>
      <dgm:spPr/>
    </dgm:pt>
    <dgm:pt modelId="{4D920BCB-5E8D-4187-802E-305352E047C7}" type="pres">
      <dgm:prSet presAssocID="{0AEEF0F3-E356-4FBD-BB4A-1B5EE025C780}" presName="hierRoot1" presStyleCnt="0">
        <dgm:presLayoutVars>
          <dgm:hierBranch val="l"/>
        </dgm:presLayoutVars>
      </dgm:prSet>
      <dgm:spPr/>
    </dgm:pt>
    <dgm:pt modelId="{EA13D18A-68F5-46F8-B958-DB858F6F959C}" type="pres">
      <dgm:prSet presAssocID="{0AEEF0F3-E356-4FBD-BB4A-1B5EE025C780}" presName="rootComposite1" presStyleCnt="0"/>
      <dgm:spPr/>
    </dgm:pt>
    <dgm:pt modelId="{910F6773-7276-4073-9DD1-50E1D6632938}" type="pres">
      <dgm:prSet presAssocID="{0AEEF0F3-E356-4FBD-BB4A-1B5EE025C780}" presName="rootText1" presStyleLbl="node0" presStyleIdx="0" presStyleCnt="1" custScaleX="1289376" custScaleY="140967">
        <dgm:presLayoutVars>
          <dgm:chPref val="3"/>
        </dgm:presLayoutVars>
      </dgm:prSet>
      <dgm:spPr>
        <a:prstGeom prst="flowChartAlternateProcess">
          <a:avLst/>
        </a:prstGeom>
      </dgm:spPr>
      <dgm:t>
        <a:bodyPr/>
        <a:lstStyle/>
        <a:p>
          <a:endParaRPr lang="ru-RU"/>
        </a:p>
      </dgm:t>
    </dgm:pt>
    <dgm:pt modelId="{6D651B4B-68BA-4CA0-8E81-D51E0FF2821F}" type="pres">
      <dgm:prSet presAssocID="{0AEEF0F3-E356-4FBD-BB4A-1B5EE025C780}" presName="rootConnector1" presStyleLbl="node1" presStyleIdx="0" presStyleCnt="0"/>
      <dgm:spPr/>
      <dgm:t>
        <a:bodyPr/>
        <a:lstStyle/>
        <a:p>
          <a:endParaRPr lang="ru-RU"/>
        </a:p>
      </dgm:t>
    </dgm:pt>
    <dgm:pt modelId="{00F393B3-EB1B-45F3-A71D-30C289A96C62}" type="pres">
      <dgm:prSet presAssocID="{0AEEF0F3-E356-4FBD-BB4A-1B5EE025C780}" presName="hierChild2" presStyleCnt="0"/>
      <dgm:spPr/>
    </dgm:pt>
    <dgm:pt modelId="{A79DCB01-520D-4C4A-9336-C02E6F746B26}" type="pres">
      <dgm:prSet presAssocID="{A4704D61-C8C2-44BE-956A-70F97398C5B7}" presName="Name50" presStyleLbl="parChTrans1D2" presStyleIdx="0" presStyleCnt="9"/>
      <dgm:spPr/>
      <dgm:t>
        <a:bodyPr/>
        <a:lstStyle/>
        <a:p>
          <a:endParaRPr lang="ru-RU"/>
        </a:p>
      </dgm:t>
    </dgm:pt>
    <dgm:pt modelId="{6EA2F68D-3FCC-4430-B836-1EE8045151AC}" type="pres">
      <dgm:prSet presAssocID="{AF0F33A3-7834-4A44-A3A4-74A9B90DACA5}" presName="hierRoot2" presStyleCnt="0">
        <dgm:presLayoutVars>
          <dgm:hierBranch/>
        </dgm:presLayoutVars>
      </dgm:prSet>
      <dgm:spPr/>
    </dgm:pt>
    <dgm:pt modelId="{A252EC73-56A0-4456-81C6-E1A661C05576}" type="pres">
      <dgm:prSet presAssocID="{AF0F33A3-7834-4A44-A3A4-74A9B90DACA5}" presName="rootComposite" presStyleCnt="0"/>
      <dgm:spPr/>
    </dgm:pt>
    <dgm:pt modelId="{18B9EC20-2634-4E09-AB97-4902D0570469}" type="pres">
      <dgm:prSet presAssocID="{AF0F33A3-7834-4A44-A3A4-74A9B90DACA5}" presName="rootText" presStyleLbl="node2" presStyleIdx="0" presStyleCnt="9" custScaleX="855829" custScaleY="179291">
        <dgm:presLayoutVars>
          <dgm:chPref val="3"/>
        </dgm:presLayoutVars>
      </dgm:prSet>
      <dgm:spPr/>
      <dgm:t>
        <a:bodyPr/>
        <a:lstStyle/>
        <a:p>
          <a:endParaRPr lang="ru-RU"/>
        </a:p>
      </dgm:t>
    </dgm:pt>
    <dgm:pt modelId="{FB6BAEF8-783A-499B-98D0-B48B37428F85}" type="pres">
      <dgm:prSet presAssocID="{AF0F33A3-7834-4A44-A3A4-74A9B90DACA5}" presName="rootConnector" presStyleLbl="node2" presStyleIdx="0" presStyleCnt="9"/>
      <dgm:spPr/>
      <dgm:t>
        <a:bodyPr/>
        <a:lstStyle/>
        <a:p>
          <a:endParaRPr lang="ru-RU"/>
        </a:p>
      </dgm:t>
    </dgm:pt>
    <dgm:pt modelId="{926282FD-2E2E-4098-A2DD-5782D20C50BE}" type="pres">
      <dgm:prSet presAssocID="{AF0F33A3-7834-4A44-A3A4-74A9B90DACA5}" presName="hierChild4" presStyleCnt="0"/>
      <dgm:spPr/>
    </dgm:pt>
    <dgm:pt modelId="{F69ED5C2-1AFF-4DD5-B1EF-E3CE6D25B5A8}" type="pres">
      <dgm:prSet presAssocID="{83C974C2-F84F-4802-BB66-FC7A8F199885}" presName="Name35" presStyleLbl="parChTrans1D3" presStyleIdx="0" presStyleCnt="1"/>
      <dgm:spPr/>
      <dgm:t>
        <a:bodyPr/>
        <a:lstStyle/>
        <a:p>
          <a:endParaRPr lang="ru-RU"/>
        </a:p>
      </dgm:t>
    </dgm:pt>
    <dgm:pt modelId="{177E1001-80E7-44E7-9B99-0AAC27E62025}" type="pres">
      <dgm:prSet presAssocID="{AA4CF693-8FEA-4E6A-B7B2-7F918A3F1B5D}" presName="hierRoot2" presStyleCnt="0">
        <dgm:presLayoutVars>
          <dgm:hierBranch val="r"/>
        </dgm:presLayoutVars>
      </dgm:prSet>
      <dgm:spPr/>
    </dgm:pt>
    <dgm:pt modelId="{4DEA8992-5C2D-4075-B845-504B208CE5E8}" type="pres">
      <dgm:prSet presAssocID="{AA4CF693-8FEA-4E6A-B7B2-7F918A3F1B5D}" presName="rootComposite" presStyleCnt="0"/>
      <dgm:spPr/>
    </dgm:pt>
    <dgm:pt modelId="{EB59DBCE-C94B-4D79-9F53-83FD615397BD}" type="pres">
      <dgm:prSet presAssocID="{AA4CF693-8FEA-4E6A-B7B2-7F918A3F1B5D}" presName="rootText" presStyleLbl="node3" presStyleIdx="0" presStyleCnt="1" custScaleX="1158217" custScaleY="99306">
        <dgm:presLayoutVars>
          <dgm:chPref val="3"/>
        </dgm:presLayoutVars>
      </dgm:prSet>
      <dgm:spPr/>
      <dgm:t>
        <a:bodyPr/>
        <a:lstStyle/>
        <a:p>
          <a:endParaRPr lang="ru-RU"/>
        </a:p>
      </dgm:t>
    </dgm:pt>
    <dgm:pt modelId="{43145EA1-A65B-4351-87CB-145D4768EE8F}" type="pres">
      <dgm:prSet presAssocID="{AA4CF693-8FEA-4E6A-B7B2-7F918A3F1B5D}" presName="rootConnector" presStyleLbl="node3" presStyleIdx="0" presStyleCnt="1"/>
      <dgm:spPr/>
      <dgm:t>
        <a:bodyPr/>
        <a:lstStyle/>
        <a:p>
          <a:endParaRPr lang="ru-RU"/>
        </a:p>
      </dgm:t>
    </dgm:pt>
    <dgm:pt modelId="{4A12227F-54D9-4D4A-8E25-7C83CB64C60F}" type="pres">
      <dgm:prSet presAssocID="{AA4CF693-8FEA-4E6A-B7B2-7F918A3F1B5D}" presName="hierChild4" presStyleCnt="0"/>
      <dgm:spPr/>
    </dgm:pt>
    <dgm:pt modelId="{AF56ABF1-A795-4888-983C-AFD89A3DDCAC}" type="pres">
      <dgm:prSet presAssocID="{AA4CF693-8FEA-4E6A-B7B2-7F918A3F1B5D}" presName="hierChild5" presStyleCnt="0"/>
      <dgm:spPr/>
    </dgm:pt>
    <dgm:pt modelId="{5DF187AE-CCFD-4FC2-85BB-D844DACACAD1}" type="pres">
      <dgm:prSet presAssocID="{AF0F33A3-7834-4A44-A3A4-74A9B90DACA5}" presName="hierChild5" presStyleCnt="0"/>
      <dgm:spPr/>
    </dgm:pt>
    <dgm:pt modelId="{1BEC3DC8-1256-42FE-96C1-89D5A505A603}" type="pres">
      <dgm:prSet presAssocID="{399D3B1D-0D75-4435-92B6-08B50FFB5EAF}" presName="Name50" presStyleLbl="parChTrans1D2" presStyleIdx="1" presStyleCnt="9"/>
      <dgm:spPr/>
      <dgm:t>
        <a:bodyPr/>
        <a:lstStyle/>
        <a:p>
          <a:endParaRPr lang="ru-RU"/>
        </a:p>
      </dgm:t>
    </dgm:pt>
    <dgm:pt modelId="{FEFF3C26-8E6E-4CC7-92A3-E074C0F341F6}" type="pres">
      <dgm:prSet presAssocID="{FFB7562E-4CF5-4763-9377-523E13DDECCA}" presName="hierRoot2" presStyleCnt="0">
        <dgm:presLayoutVars>
          <dgm:hierBranch/>
        </dgm:presLayoutVars>
      </dgm:prSet>
      <dgm:spPr/>
    </dgm:pt>
    <dgm:pt modelId="{F06AE219-025F-4B02-B1D8-CD24CD67BA55}" type="pres">
      <dgm:prSet presAssocID="{FFB7562E-4CF5-4763-9377-523E13DDECCA}" presName="rootComposite" presStyleCnt="0"/>
      <dgm:spPr/>
    </dgm:pt>
    <dgm:pt modelId="{8285B717-DDA4-40E2-BD8A-6C4D09883320}" type="pres">
      <dgm:prSet presAssocID="{FFB7562E-4CF5-4763-9377-523E13DDECCA}" presName="rootText" presStyleLbl="node2" presStyleIdx="1" presStyleCnt="9" custScaleX="592997" custScaleY="139871">
        <dgm:presLayoutVars>
          <dgm:chPref val="3"/>
        </dgm:presLayoutVars>
      </dgm:prSet>
      <dgm:spPr/>
      <dgm:t>
        <a:bodyPr/>
        <a:lstStyle/>
        <a:p>
          <a:endParaRPr lang="ru-RU"/>
        </a:p>
      </dgm:t>
    </dgm:pt>
    <dgm:pt modelId="{B7450537-77F5-4F33-B977-7AC7C85E3DD0}" type="pres">
      <dgm:prSet presAssocID="{FFB7562E-4CF5-4763-9377-523E13DDECCA}" presName="rootConnector" presStyleLbl="node2" presStyleIdx="1" presStyleCnt="9"/>
      <dgm:spPr/>
      <dgm:t>
        <a:bodyPr/>
        <a:lstStyle/>
        <a:p>
          <a:endParaRPr lang="ru-RU"/>
        </a:p>
      </dgm:t>
    </dgm:pt>
    <dgm:pt modelId="{C7C3FAA2-3CC3-464F-A77C-6999E800C765}" type="pres">
      <dgm:prSet presAssocID="{FFB7562E-4CF5-4763-9377-523E13DDECCA}" presName="hierChild4" presStyleCnt="0"/>
      <dgm:spPr/>
    </dgm:pt>
    <dgm:pt modelId="{3A307E93-3ED8-4F00-9753-784752236809}" type="pres">
      <dgm:prSet presAssocID="{FFB7562E-4CF5-4763-9377-523E13DDECCA}" presName="hierChild5" presStyleCnt="0"/>
      <dgm:spPr/>
    </dgm:pt>
    <dgm:pt modelId="{524E5FCC-8587-4DF7-B455-9FFF3BA27732}" type="pres">
      <dgm:prSet presAssocID="{99C1731A-7714-422F-A8EB-474CDCA3D0F9}" presName="Name50" presStyleLbl="parChTrans1D2" presStyleIdx="2" presStyleCnt="9"/>
      <dgm:spPr/>
      <dgm:t>
        <a:bodyPr/>
        <a:lstStyle/>
        <a:p>
          <a:endParaRPr lang="ru-RU"/>
        </a:p>
      </dgm:t>
    </dgm:pt>
    <dgm:pt modelId="{6ACA627D-2A55-4418-A1A9-080A9C9B243F}" type="pres">
      <dgm:prSet presAssocID="{7CDE6DE8-F51A-4D06-98AD-F6631EBB4661}" presName="hierRoot2" presStyleCnt="0">
        <dgm:presLayoutVars>
          <dgm:hierBranch/>
        </dgm:presLayoutVars>
      </dgm:prSet>
      <dgm:spPr/>
    </dgm:pt>
    <dgm:pt modelId="{8B78D721-DDEB-4399-B1CD-DB16DA334603}" type="pres">
      <dgm:prSet presAssocID="{7CDE6DE8-F51A-4D06-98AD-F6631EBB4661}" presName="rootComposite" presStyleCnt="0"/>
      <dgm:spPr/>
    </dgm:pt>
    <dgm:pt modelId="{F2EAA45D-2E1D-4726-8B7B-4049288F37E5}" type="pres">
      <dgm:prSet presAssocID="{7CDE6DE8-F51A-4D06-98AD-F6631EBB4661}" presName="rootText" presStyleLbl="node2" presStyleIdx="2" presStyleCnt="9" custScaleX="1084678" custScaleY="143813" custLinFactNeighborX="9016" custLinFactNeighborY="-11541">
        <dgm:presLayoutVars>
          <dgm:chPref val="3"/>
        </dgm:presLayoutVars>
      </dgm:prSet>
      <dgm:spPr/>
      <dgm:t>
        <a:bodyPr/>
        <a:lstStyle/>
        <a:p>
          <a:endParaRPr lang="ru-RU"/>
        </a:p>
      </dgm:t>
    </dgm:pt>
    <dgm:pt modelId="{75A2AB15-C2E8-4B0D-BB45-F781159B9810}" type="pres">
      <dgm:prSet presAssocID="{7CDE6DE8-F51A-4D06-98AD-F6631EBB4661}" presName="rootConnector" presStyleLbl="node2" presStyleIdx="2" presStyleCnt="9"/>
      <dgm:spPr/>
      <dgm:t>
        <a:bodyPr/>
        <a:lstStyle/>
        <a:p>
          <a:endParaRPr lang="ru-RU"/>
        </a:p>
      </dgm:t>
    </dgm:pt>
    <dgm:pt modelId="{86B9B6D4-098F-4BF5-84E7-D5565D66DAA5}" type="pres">
      <dgm:prSet presAssocID="{7CDE6DE8-F51A-4D06-98AD-F6631EBB4661}" presName="hierChild4" presStyleCnt="0"/>
      <dgm:spPr/>
    </dgm:pt>
    <dgm:pt modelId="{47F8AE75-9DE7-4546-A606-2C983F6251DE}" type="pres">
      <dgm:prSet presAssocID="{7CDE6DE8-F51A-4D06-98AD-F6631EBB4661}" presName="hierChild5" presStyleCnt="0"/>
      <dgm:spPr/>
    </dgm:pt>
    <dgm:pt modelId="{705EFE41-4942-4FAF-983B-D26A515E5FED}" type="pres">
      <dgm:prSet presAssocID="{5C5D13F5-6FE0-43AF-8914-AB511990F9B9}" presName="Name50" presStyleLbl="parChTrans1D2" presStyleIdx="3" presStyleCnt="9"/>
      <dgm:spPr/>
      <dgm:t>
        <a:bodyPr/>
        <a:lstStyle/>
        <a:p>
          <a:endParaRPr lang="ru-RU"/>
        </a:p>
      </dgm:t>
    </dgm:pt>
    <dgm:pt modelId="{79B4FE11-F5AD-493A-BCB6-F1B89A23D8C5}" type="pres">
      <dgm:prSet presAssocID="{9AFA9194-B4AD-4CA0-B3CC-7CED2D7D96C5}" presName="hierRoot2" presStyleCnt="0">
        <dgm:presLayoutVars>
          <dgm:hierBranch/>
        </dgm:presLayoutVars>
      </dgm:prSet>
      <dgm:spPr/>
    </dgm:pt>
    <dgm:pt modelId="{8F296790-C6F7-4BB7-B18E-E3FB30FE7DD6}" type="pres">
      <dgm:prSet presAssocID="{9AFA9194-B4AD-4CA0-B3CC-7CED2D7D96C5}" presName="rootComposite" presStyleCnt="0"/>
      <dgm:spPr/>
    </dgm:pt>
    <dgm:pt modelId="{108D79DE-F2C5-42EF-8AC1-E6224EA1C4FA}" type="pres">
      <dgm:prSet presAssocID="{9AFA9194-B4AD-4CA0-B3CC-7CED2D7D96C5}" presName="rootText" presStyleLbl="node2" presStyleIdx="3" presStyleCnt="9" custScaleX="437671" custScaleY="137648">
        <dgm:presLayoutVars>
          <dgm:chPref val="3"/>
        </dgm:presLayoutVars>
      </dgm:prSet>
      <dgm:spPr/>
      <dgm:t>
        <a:bodyPr/>
        <a:lstStyle/>
        <a:p>
          <a:endParaRPr lang="ru-RU"/>
        </a:p>
      </dgm:t>
    </dgm:pt>
    <dgm:pt modelId="{DCA793EE-9F59-4253-B5EC-DFC6FC0386B0}" type="pres">
      <dgm:prSet presAssocID="{9AFA9194-B4AD-4CA0-B3CC-7CED2D7D96C5}" presName="rootConnector" presStyleLbl="node2" presStyleIdx="3" presStyleCnt="9"/>
      <dgm:spPr/>
      <dgm:t>
        <a:bodyPr/>
        <a:lstStyle/>
        <a:p>
          <a:endParaRPr lang="ru-RU"/>
        </a:p>
      </dgm:t>
    </dgm:pt>
    <dgm:pt modelId="{95E87DE8-1867-4FD1-9D83-63D0C89936B2}" type="pres">
      <dgm:prSet presAssocID="{9AFA9194-B4AD-4CA0-B3CC-7CED2D7D96C5}" presName="hierChild4" presStyleCnt="0"/>
      <dgm:spPr/>
    </dgm:pt>
    <dgm:pt modelId="{C2A79647-1ABB-4BD6-89D9-4FD5403DC9CD}" type="pres">
      <dgm:prSet presAssocID="{9AFA9194-B4AD-4CA0-B3CC-7CED2D7D96C5}" presName="hierChild5" presStyleCnt="0"/>
      <dgm:spPr/>
    </dgm:pt>
    <dgm:pt modelId="{EB7D072D-C722-4629-A68A-94AB2C2405C3}" type="pres">
      <dgm:prSet presAssocID="{B7BA9984-58A6-4B43-8EB5-709E4256BBB2}" presName="Name50" presStyleLbl="parChTrans1D2" presStyleIdx="4" presStyleCnt="9"/>
      <dgm:spPr/>
      <dgm:t>
        <a:bodyPr/>
        <a:lstStyle/>
        <a:p>
          <a:endParaRPr lang="ru-RU"/>
        </a:p>
      </dgm:t>
    </dgm:pt>
    <dgm:pt modelId="{B408C29F-E635-4B32-8F17-419CFAB5F60C}" type="pres">
      <dgm:prSet presAssocID="{CB1B7A60-D625-49EE-91FB-E5749F687E02}" presName="hierRoot2" presStyleCnt="0">
        <dgm:presLayoutVars>
          <dgm:hierBranch/>
        </dgm:presLayoutVars>
      </dgm:prSet>
      <dgm:spPr/>
    </dgm:pt>
    <dgm:pt modelId="{665AE99E-2C08-4B47-96A6-07697818A180}" type="pres">
      <dgm:prSet presAssocID="{CB1B7A60-D625-49EE-91FB-E5749F687E02}" presName="rootComposite" presStyleCnt="0"/>
      <dgm:spPr/>
    </dgm:pt>
    <dgm:pt modelId="{B7984E66-9488-4133-973D-C186E0C47039}" type="pres">
      <dgm:prSet presAssocID="{CB1B7A60-D625-49EE-91FB-E5749F687E02}" presName="rootText" presStyleLbl="node2" presStyleIdx="4" presStyleCnt="9" custScaleX="515804" custScaleY="161456">
        <dgm:presLayoutVars>
          <dgm:chPref val="3"/>
        </dgm:presLayoutVars>
      </dgm:prSet>
      <dgm:spPr/>
      <dgm:t>
        <a:bodyPr/>
        <a:lstStyle/>
        <a:p>
          <a:endParaRPr lang="ru-RU"/>
        </a:p>
      </dgm:t>
    </dgm:pt>
    <dgm:pt modelId="{602862B3-7337-406F-B80C-9F4205FEED72}" type="pres">
      <dgm:prSet presAssocID="{CB1B7A60-D625-49EE-91FB-E5749F687E02}" presName="rootConnector" presStyleLbl="node2" presStyleIdx="4" presStyleCnt="9"/>
      <dgm:spPr/>
      <dgm:t>
        <a:bodyPr/>
        <a:lstStyle/>
        <a:p>
          <a:endParaRPr lang="ru-RU"/>
        </a:p>
      </dgm:t>
    </dgm:pt>
    <dgm:pt modelId="{4213E40E-BA0D-4248-96B8-95E74A2A34A6}" type="pres">
      <dgm:prSet presAssocID="{CB1B7A60-D625-49EE-91FB-E5749F687E02}" presName="hierChild4" presStyleCnt="0"/>
      <dgm:spPr/>
    </dgm:pt>
    <dgm:pt modelId="{0AD0B26B-418C-4B4C-8C43-7D60037B1E8C}" type="pres">
      <dgm:prSet presAssocID="{CB1B7A60-D625-49EE-91FB-E5749F687E02}" presName="hierChild5" presStyleCnt="0"/>
      <dgm:spPr/>
    </dgm:pt>
    <dgm:pt modelId="{B5FFEA57-CA33-47F8-83E9-FF174C587F38}" type="pres">
      <dgm:prSet presAssocID="{0C33817C-A5AA-496C-930D-78AA10E1B2F6}" presName="Name50" presStyleLbl="parChTrans1D2" presStyleIdx="5" presStyleCnt="9"/>
      <dgm:spPr/>
      <dgm:t>
        <a:bodyPr/>
        <a:lstStyle/>
        <a:p>
          <a:endParaRPr lang="ru-RU"/>
        </a:p>
      </dgm:t>
    </dgm:pt>
    <dgm:pt modelId="{71D5D9E2-5B2F-4BDA-B679-5547C0EEA06F}" type="pres">
      <dgm:prSet presAssocID="{CFCA100A-5E49-4C63-821F-584633DC29AF}" presName="hierRoot2" presStyleCnt="0">
        <dgm:presLayoutVars>
          <dgm:hierBranch/>
        </dgm:presLayoutVars>
      </dgm:prSet>
      <dgm:spPr/>
    </dgm:pt>
    <dgm:pt modelId="{5A1D9477-495D-4C7C-AE98-8F850AECF5BB}" type="pres">
      <dgm:prSet presAssocID="{CFCA100A-5E49-4C63-821F-584633DC29AF}" presName="rootComposite" presStyleCnt="0"/>
      <dgm:spPr/>
    </dgm:pt>
    <dgm:pt modelId="{53436B2B-5B4F-4959-ACE2-9CC75EB61969}" type="pres">
      <dgm:prSet presAssocID="{CFCA100A-5E49-4C63-821F-584633DC29AF}" presName="rootText" presStyleLbl="node2" presStyleIdx="5" presStyleCnt="9" custScaleX="572153" custScaleY="189871">
        <dgm:presLayoutVars>
          <dgm:chPref val="3"/>
        </dgm:presLayoutVars>
      </dgm:prSet>
      <dgm:spPr/>
      <dgm:t>
        <a:bodyPr/>
        <a:lstStyle/>
        <a:p>
          <a:endParaRPr lang="ru-RU"/>
        </a:p>
      </dgm:t>
    </dgm:pt>
    <dgm:pt modelId="{91DECEFF-B472-4021-A312-F877AC2C1989}" type="pres">
      <dgm:prSet presAssocID="{CFCA100A-5E49-4C63-821F-584633DC29AF}" presName="rootConnector" presStyleLbl="node2" presStyleIdx="5" presStyleCnt="9"/>
      <dgm:spPr/>
      <dgm:t>
        <a:bodyPr/>
        <a:lstStyle/>
        <a:p>
          <a:endParaRPr lang="ru-RU"/>
        </a:p>
      </dgm:t>
    </dgm:pt>
    <dgm:pt modelId="{51349B20-2DF1-490E-A669-D3F9558B62CA}" type="pres">
      <dgm:prSet presAssocID="{CFCA100A-5E49-4C63-821F-584633DC29AF}" presName="hierChild4" presStyleCnt="0"/>
      <dgm:spPr/>
    </dgm:pt>
    <dgm:pt modelId="{42B9F195-74F9-4618-9943-0AAD993269FB}" type="pres">
      <dgm:prSet presAssocID="{CFCA100A-5E49-4C63-821F-584633DC29AF}" presName="hierChild5" presStyleCnt="0"/>
      <dgm:spPr/>
    </dgm:pt>
    <dgm:pt modelId="{12BD61A2-F229-4EA8-A6BD-DFDBA2794553}" type="pres">
      <dgm:prSet presAssocID="{56A1C199-3E5E-4FE3-B4C0-8014CCAC3180}" presName="Name50" presStyleLbl="parChTrans1D2" presStyleIdx="6" presStyleCnt="9"/>
      <dgm:spPr/>
      <dgm:t>
        <a:bodyPr/>
        <a:lstStyle/>
        <a:p>
          <a:endParaRPr lang="ru-RU"/>
        </a:p>
      </dgm:t>
    </dgm:pt>
    <dgm:pt modelId="{C54FE722-1513-4916-83B3-484757092A6D}" type="pres">
      <dgm:prSet presAssocID="{EE64302E-AD31-4E21-BDBC-5F3D6014ECD5}" presName="hierRoot2" presStyleCnt="0">
        <dgm:presLayoutVars>
          <dgm:hierBranch/>
        </dgm:presLayoutVars>
      </dgm:prSet>
      <dgm:spPr/>
    </dgm:pt>
    <dgm:pt modelId="{ACDA3285-F64F-483E-898B-48CE18ACA69D}" type="pres">
      <dgm:prSet presAssocID="{EE64302E-AD31-4E21-BDBC-5F3D6014ECD5}" presName="rootComposite" presStyleCnt="0"/>
      <dgm:spPr/>
    </dgm:pt>
    <dgm:pt modelId="{A6798E7F-F55D-4999-9D8C-C607901F40F1}" type="pres">
      <dgm:prSet presAssocID="{EE64302E-AD31-4E21-BDBC-5F3D6014ECD5}" presName="rootText" presStyleLbl="node2" presStyleIdx="6" presStyleCnt="9" custScaleX="578576" custScaleY="174074">
        <dgm:presLayoutVars>
          <dgm:chPref val="3"/>
        </dgm:presLayoutVars>
      </dgm:prSet>
      <dgm:spPr/>
      <dgm:t>
        <a:bodyPr/>
        <a:lstStyle/>
        <a:p>
          <a:endParaRPr lang="ru-RU"/>
        </a:p>
      </dgm:t>
    </dgm:pt>
    <dgm:pt modelId="{DD52E4C5-4A8F-4E9B-B50B-B3838B77E591}" type="pres">
      <dgm:prSet presAssocID="{EE64302E-AD31-4E21-BDBC-5F3D6014ECD5}" presName="rootConnector" presStyleLbl="node2" presStyleIdx="6" presStyleCnt="9"/>
      <dgm:spPr/>
      <dgm:t>
        <a:bodyPr/>
        <a:lstStyle/>
        <a:p>
          <a:endParaRPr lang="ru-RU"/>
        </a:p>
      </dgm:t>
    </dgm:pt>
    <dgm:pt modelId="{18231229-9A22-471B-BF28-A23E05E8C4F3}" type="pres">
      <dgm:prSet presAssocID="{EE64302E-AD31-4E21-BDBC-5F3D6014ECD5}" presName="hierChild4" presStyleCnt="0"/>
      <dgm:spPr/>
    </dgm:pt>
    <dgm:pt modelId="{08F98DA6-FB0D-4FB5-8D52-DDF5E9AD296D}" type="pres">
      <dgm:prSet presAssocID="{EE64302E-AD31-4E21-BDBC-5F3D6014ECD5}" presName="hierChild5" presStyleCnt="0"/>
      <dgm:spPr/>
    </dgm:pt>
    <dgm:pt modelId="{E071006F-E53D-435F-8500-10A74F0F700A}" type="pres">
      <dgm:prSet presAssocID="{57AB6541-3FAB-4398-BB60-65590EE9CF3D}" presName="Name50" presStyleLbl="parChTrans1D2" presStyleIdx="7" presStyleCnt="9"/>
      <dgm:spPr/>
      <dgm:t>
        <a:bodyPr/>
        <a:lstStyle/>
        <a:p>
          <a:endParaRPr lang="ru-RU"/>
        </a:p>
      </dgm:t>
    </dgm:pt>
    <dgm:pt modelId="{97100784-647F-45E4-9980-99DEACFEC842}" type="pres">
      <dgm:prSet presAssocID="{2E3097AB-BCD7-4C14-A184-3ADFEBAE4975}" presName="hierRoot2" presStyleCnt="0">
        <dgm:presLayoutVars>
          <dgm:hierBranch val="r"/>
        </dgm:presLayoutVars>
      </dgm:prSet>
      <dgm:spPr/>
    </dgm:pt>
    <dgm:pt modelId="{6EA34829-6CC1-4448-B1BF-0BC11068772A}" type="pres">
      <dgm:prSet presAssocID="{2E3097AB-BCD7-4C14-A184-3ADFEBAE4975}" presName="rootComposite" presStyleCnt="0"/>
      <dgm:spPr/>
    </dgm:pt>
    <dgm:pt modelId="{4D60997A-A539-4038-B832-3D2E18EF195F}" type="pres">
      <dgm:prSet presAssocID="{2E3097AB-BCD7-4C14-A184-3ADFEBAE4975}" presName="rootText" presStyleLbl="node2" presStyleIdx="7" presStyleCnt="9" custScaleX="781946" custScaleY="148739">
        <dgm:presLayoutVars>
          <dgm:chPref val="3"/>
        </dgm:presLayoutVars>
      </dgm:prSet>
      <dgm:spPr/>
      <dgm:t>
        <a:bodyPr/>
        <a:lstStyle/>
        <a:p>
          <a:endParaRPr lang="ru-RU"/>
        </a:p>
      </dgm:t>
    </dgm:pt>
    <dgm:pt modelId="{5EE3F68A-B9DC-4AE6-AA08-C37837C5F3DE}" type="pres">
      <dgm:prSet presAssocID="{2E3097AB-BCD7-4C14-A184-3ADFEBAE4975}" presName="rootConnector" presStyleLbl="node2" presStyleIdx="7" presStyleCnt="9"/>
      <dgm:spPr/>
      <dgm:t>
        <a:bodyPr/>
        <a:lstStyle/>
        <a:p>
          <a:endParaRPr lang="ru-RU"/>
        </a:p>
      </dgm:t>
    </dgm:pt>
    <dgm:pt modelId="{535ADA52-1789-48BC-BE97-9A0BF182741E}" type="pres">
      <dgm:prSet presAssocID="{2E3097AB-BCD7-4C14-A184-3ADFEBAE4975}" presName="hierChild4" presStyleCnt="0"/>
      <dgm:spPr/>
    </dgm:pt>
    <dgm:pt modelId="{2C0EA52F-1744-4103-8FD3-257DDD1D7B6B}" type="pres">
      <dgm:prSet presAssocID="{2E3097AB-BCD7-4C14-A184-3ADFEBAE4975}" presName="hierChild5" presStyleCnt="0"/>
      <dgm:spPr/>
    </dgm:pt>
    <dgm:pt modelId="{05C464AB-6494-4F19-8D8E-995B9F6DA99D}" type="pres">
      <dgm:prSet presAssocID="{D49D75D8-B469-4055-8793-54403CBB2C78}" presName="Name50" presStyleLbl="parChTrans1D2" presStyleIdx="8" presStyleCnt="9"/>
      <dgm:spPr/>
      <dgm:t>
        <a:bodyPr/>
        <a:lstStyle/>
        <a:p>
          <a:endParaRPr lang="ru-RU"/>
        </a:p>
      </dgm:t>
    </dgm:pt>
    <dgm:pt modelId="{6EBE3878-197C-4847-BA76-08929D758DCB}" type="pres">
      <dgm:prSet presAssocID="{DABD98AA-803D-423F-B1B9-92574ACB7493}" presName="hierRoot2" presStyleCnt="0">
        <dgm:presLayoutVars>
          <dgm:hierBranch/>
        </dgm:presLayoutVars>
      </dgm:prSet>
      <dgm:spPr/>
    </dgm:pt>
    <dgm:pt modelId="{A92D4B31-2BF4-4327-B9D2-B83FDA838B76}" type="pres">
      <dgm:prSet presAssocID="{DABD98AA-803D-423F-B1B9-92574ACB7493}" presName="rootComposite" presStyleCnt="0"/>
      <dgm:spPr/>
    </dgm:pt>
    <dgm:pt modelId="{65B60E8C-C5B5-4101-B328-B773AE9C803F}" type="pres">
      <dgm:prSet presAssocID="{DABD98AA-803D-423F-B1B9-92574ACB7493}" presName="rootText" presStyleLbl="node2" presStyleIdx="8" presStyleCnt="9" custScaleX="733754" custScaleY="207819">
        <dgm:presLayoutVars>
          <dgm:chPref val="3"/>
        </dgm:presLayoutVars>
      </dgm:prSet>
      <dgm:spPr/>
      <dgm:t>
        <a:bodyPr/>
        <a:lstStyle/>
        <a:p>
          <a:endParaRPr lang="ru-RU"/>
        </a:p>
      </dgm:t>
    </dgm:pt>
    <dgm:pt modelId="{C4946CB1-340B-4256-A40F-B007C07C19BC}" type="pres">
      <dgm:prSet presAssocID="{DABD98AA-803D-423F-B1B9-92574ACB7493}" presName="rootConnector" presStyleLbl="node2" presStyleIdx="8" presStyleCnt="9"/>
      <dgm:spPr/>
      <dgm:t>
        <a:bodyPr/>
        <a:lstStyle/>
        <a:p>
          <a:endParaRPr lang="ru-RU"/>
        </a:p>
      </dgm:t>
    </dgm:pt>
    <dgm:pt modelId="{5961EAFD-39CB-4A65-9109-44DAB3B21FA7}" type="pres">
      <dgm:prSet presAssocID="{DABD98AA-803D-423F-B1B9-92574ACB7493}" presName="hierChild4" presStyleCnt="0"/>
      <dgm:spPr/>
    </dgm:pt>
    <dgm:pt modelId="{EBB5C9FA-E621-4A72-9D04-A7DDBEC42AF6}" type="pres">
      <dgm:prSet presAssocID="{DABD98AA-803D-423F-B1B9-92574ACB7493}" presName="hierChild5" presStyleCnt="0"/>
      <dgm:spPr/>
    </dgm:pt>
    <dgm:pt modelId="{84FF703C-6CD2-45AA-809F-92B23B1A783E}" type="pres">
      <dgm:prSet presAssocID="{0AEEF0F3-E356-4FBD-BB4A-1B5EE025C780}" presName="hierChild3" presStyleCnt="0"/>
      <dgm:spPr/>
    </dgm:pt>
  </dgm:ptLst>
  <dgm:cxnLst>
    <dgm:cxn modelId="{2045933F-258A-4E83-8AA9-B599E3DDC5DD}" type="presOf" srcId="{57AB6541-3FAB-4398-BB60-65590EE9CF3D}" destId="{E071006F-E53D-435F-8500-10A74F0F700A}" srcOrd="0" destOrd="0" presId="urn:microsoft.com/office/officeart/2005/8/layout/orgChart1"/>
    <dgm:cxn modelId="{5C52BF4F-3D57-4BCA-B50D-24E32384E830}" type="presOf" srcId="{AA4CF693-8FEA-4E6A-B7B2-7F918A3F1B5D}" destId="{EB59DBCE-C94B-4D79-9F53-83FD615397BD}" srcOrd="0" destOrd="0" presId="urn:microsoft.com/office/officeart/2005/8/layout/orgChart1"/>
    <dgm:cxn modelId="{B55BF474-A449-47ED-AD26-FA83FDC386C8}" type="presOf" srcId="{D49D75D8-B469-4055-8793-54403CBB2C78}" destId="{05C464AB-6494-4F19-8D8E-995B9F6DA99D}" srcOrd="0" destOrd="0" presId="urn:microsoft.com/office/officeart/2005/8/layout/orgChart1"/>
    <dgm:cxn modelId="{3B1F8420-1CFB-4BDB-842A-6EE7ECB1FDE6}" type="presOf" srcId="{9AFA9194-B4AD-4CA0-B3CC-7CED2D7D96C5}" destId="{DCA793EE-9F59-4253-B5EC-DFC6FC0386B0}" srcOrd="1" destOrd="0" presId="urn:microsoft.com/office/officeart/2005/8/layout/orgChart1"/>
    <dgm:cxn modelId="{EFE88151-52F0-435C-878B-E0F348D35E3D}" type="presOf" srcId="{2E3097AB-BCD7-4C14-A184-3ADFEBAE4975}" destId="{5EE3F68A-B9DC-4AE6-AA08-C37837C5F3DE}" srcOrd="1" destOrd="0" presId="urn:microsoft.com/office/officeart/2005/8/layout/orgChart1"/>
    <dgm:cxn modelId="{9EB2462F-AB4E-45D1-8B0B-B397EE4FD565}" type="presOf" srcId="{B7BA9984-58A6-4B43-8EB5-709E4256BBB2}" destId="{EB7D072D-C722-4629-A68A-94AB2C2405C3}" srcOrd="0" destOrd="0" presId="urn:microsoft.com/office/officeart/2005/8/layout/orgChart1"/>
    <dgm:cxn modelId="{3705E26F-084F-4CEA-A601-25ED376B154F}" type="presOf" srcId="{DABD98AA-803D-423F-B1B9-92574ACB7493}" destId="{65B60E8C-C5B5-4101-B328-B773AE9C803F}" srcOrd="0" destOrd="0" presId="urn:microsoft.com/office/officeart/2005/8/layout/orgChart1"/>
    <dgm:cxn modelId="{EA0226D2-2A5E-41D3-9E45-F6E03F668B8A}" type="presOf" srcId="{0AEEF0F3-E356-4FBD-BB4A-1B5EE025C780}" destId="{6D651B4B-68BA-4CA0-8E81-D51E0FF2821F}" srcOrd="1" destOrd="0" presId="urn:microsoft.com/office/officeart/2005/8/layout/orgChart1"/>
    <dgm:cxn modelId="{FD752FD8-0DAD-439A-8D6F-220BFA9C0CA4}" type="presOf" srcId="{5C5D13F5-6FE0-43AF-8914-AB511990F9B9}" destId="{705EFE41-4942-4FAF-983B-D26A515E5FED}" srcOrd="0" destOrd="0" presId="urn:microsoft.com/office/officeart/2005/8/layout/orgChart1"/>
    <dgm:cxn modelId="{50869BAE-6CFE-41BD-9120-23AA22F91A09}" type="presOf" srcId="{399D3B1D-0D75-4435-92B6-08B50FFB5EAF}" destId="{1BEC3DC8-1256-42FE-96C1-89D5A505A603}" srcOrd="0" destOrd="0" presId="urn:microsoft.com/office/officeart/2005/8/layout/orgChart1"/>
    <dgm:cxn modelId="{16EDE2D6-A339-4CD7-8A92-572B4A5BBA9F}" type="presOf" srcId="{99C1731A-7714-422F-A8EB-474CDCA3D0F9}" destId="{524E5FCC-8587-4DF7-B455-9FFF3BA27732}" srcOrd="0" destOrd="0" presId="urn:microsoft.com/office/officeart/2005/8/layout/orgChart1"/>
    <dgm:cxn modelId="{3AA06BE0-62D6-4FC3-863B-D151E65A00E2}" type="presOf" srcId="{AA4CF693-8FEA-4E6A-B7B2-7F918A3F1B5D}" destId="{43145EA1-A65B-4351-87CB-145D4768EE8F}" srcOrd="1" destOrd="0" presId="urn:microsoft.com/office/officeart/2005/8/layout/orgChart1"/>
    <dgm:cxn modelId="{09A939AE-8094-480D-AB56-2052DD61C3A2}" type="presOf" srcId="{9AFA9194-B4AD-4CA0-B3CC-7CED2D7D96C5}" destId="{108D79DE-F2C5-42EF-8AC1-E6224EA1C4FA}" srcOrd="0" destOrd="0" presId="urn:microsoft.com/office/officeart/2005/8/layout/orgChart1"/>
    <dgm:cxn modelId="{DC66BC8F-3240-4CC2-B5DC-5FBAA2400AD2}" type="presOf" srcId="{A4704D61-C8C2-44BE-956A-70F97398C5B7}" destId="{A79DCB01-520D-4C4A-9336-C02E6F746B26}" srcOrd="0" destOrd="0" presId="urn:microsoft.com/office/officeart/2005/8/layout/orgChart1"/>
    <dgm:cxn modelId="{1CE9DBCE-46BF-4427-B7B6-A2E47291CF8B}" type="presOf" srcId="{7CDE6DE8-F51A-4D06-98AD-F6631EBB4661}" destId="{F2EAA45D-2E1D-4726-8B7B-4049288F37E5}" srcOrd="0" destOrd="0" presId="urn:microsoft.com/office/officeart/2005/8/layout/orgChart1"/>
    <dgm:cxn modelId="{CAF6182A-DEB5-4849-884D-C2459FEF50B1}" type="presOf" srcId="{CB1B7A60-D625-49EE-91FB-E5749F687E02}" destId="{602862B3-7337-406F-B80C-9F4205FEED72}" srcOrd="1" destOrd="0" presId="urn:microsoft.com/office/officeart/2005/8/layout/orgChart1"/>
    <dgm:cxn modelId="{11C14775-9569-4952-BE75-FBC0DD17211B}" type="presOf" srcId="{CFCA100A-5E49-4C63-821F-584633DC29AF}" destId="{91DECEFF-B472-4021-A312-F877AC2C1989}" srcOrd="1" destOrd="0" presId="urn:microsoft.com/office/officeart/2005/8/layout/orgChart1"/>
    <dgm:cxn modelId="{0E8650EF-D2E9-4B10-BFBE-D0AF911C06FF}" type="presOf" srcId="{EE64302E-AD31-4E21-BDBC-5F3D6014ECD5}" destId="{A6798E7F-F55D-4999-9D8C-C607901F40F1}" srcOrd="0" destOrd="0" presId="urn:microsoft.com/office/officeart/2005/8/layout/orgChart1"/>
    <dgm:cxn modelId="{A4157634-2BE8-46B2-B346-18EC488E4ED7}" type="presOf" srcId="{FFB7562E-4CF5-4763-9377-523E13DDECCA}" destId="{B7450537-77F5-4F33-B977-7AC7C85E3DD0}" srcOrd="1" destOrd="0" presId="urn:microsoft.com/office/officeart/2005/8/layout/orgChart1"/>
    <dgm:cxn modelId="{4A9701E9-77EE-4321-A480-6A18253D0320}" srcId="{0AEEF0F3-E356-4FBD-BB4A-1B5EE025C780}" destId="{7CDE6DE8-F51A-4D06-98AD-F6631EBB4661}" srcOrd="2" destOrd="0" parTransId="{99C1731A-7714-422F-A8EB-474CDCA3D0F9}" sibTransId="{88E8AE74-F6EB-473F-B91D-62C74318F23A}"/>
    <dgm:cxn modelId="{9441E8A1-B4AC-4E60-9823-D1E26028E63E}" type="presOf" srcId="{EE64302E-AD31-4E21-BDBC-5F3D6014ECD5}" destId="{DD52E4C5-4A8F-4E9B-B50B-B3838B77E591}" srcOrd="1" destOrd="0" presId="urn:microsoft.com/office/officeart/2005/8/layout/orgChart1"/>
    <dgm:cxn modelId="{2BFE8AB7-A679-42F0-8A62-1EF55A72BAB0}" type="presOf" srcId="{AF0F33A3-7834-4A44-A3A4-74A9B90DACA5}" destId="{FB6BAEF8-783A-499B-98D0-B48B37428F85}" srcOrd="1" destOrd="0" presId="urn:microsoft.com/office/officeart/2005/8/layout/orgChart1"/>
    <dgm:cxn modelId="{24E93970-A182-4D64-93E8-5169AAA7EC94}" srcId="{0AEEF0F3-E356-4FBD-BB4A-1B5EE025C780}" destId="{DABD98AA-803D-423F-B1B9-92574ACB7493}" srcOrd="8" destOrd="0" parTransId="{D49D75D8-B469-4055-8793-54403CBB2C78}" sibTransId="{B41BF645-0791-42F6-BAAE-F1329C2792F4}"/>
    <dgm:cxn modelId="{48C53D5D-E21A-4A7A-AD9C-027FC552EA5E}" type="presOf" srcId="{CB1B7A60-D625-49EE-91FB-E5749F687E02}" destId="{B7984E66-9488-4133-973D-C186E0C47039}" srcOrd="0" destOrd="0" presId="urn:microsoft.com/office/officeart/2005/8/layout/orgChart1"/>
    <dgm:cxn modelId="{D5F81B65-6361-4764-B4E4-37F6CF5D30F5}" type="presOf" srcId="{FFB7562E-4CF5-4763-9377-523E13DDECCA}" destId="{8285B717-DDA4-40E2-BD8A-6C4D09883320}" srcOrd="0" destOrd="0" presId="urn:microsoft.com/office/officeart/2005/8/layout/orgChart1"/>
    <dgm:cxn modelId="{0009DD5B-9A63-43D1-9779-95FA2EB9B51B}" srcId="{0AEEF0F3-E356-4FBD-BB4A-1B5EE025C780}" destId="{CB1B7A60-D625-49EE-91FB-E5749F687E02}" srcOrd="4" destOrd="0" parTransId="{B7BA9984-58A6-4B43-8EB5-709E4256BBB2}" sibTransId="{A471C765-BF1F-4FD1-9867-70ED1D56EEB1}"/>
    <dgm:cxn modelId="{21DF0723-D147-46C9-972D-59393FD536AF}" type="presOf" srcId="{56A1C199-3E5E-4FE3-B4C0-8014CCAC3180}" destId="{12BD61A2-F229-4EA8-A6BD-DFDBA2794553}" srcOrd="0" destOrd="0" presId="urn:microsoft.com/office/officeart/2005/8/layout/orgChart1"/>
    <dgm:cxn modelId="{C92B6474-C232-4ABB-ABEF-A4784C9DB491}" srcId="{E7437F94-FE8D-481A-8CE9-FA040AF080B6}" destId="{0AEEF0F3-E356-4FBD-BB4A-1B5EE025C780}" srcOrd="0" destOrd="0" parTransId="{7D61C70C-00B7-4428-81E0-3FE686E08542}" sibTransId="{C37825ED-0305-4A55-BA7D-C4E42800336C}"/>
    <dgm:cxn modelId="{7A3D5352-851F-4BA9-B6B1-803DC79ADE58}" type="presOf" srcId="{0C33817C-A5AA-496C-930D-78AA10E1B2F6}" destId="{B5FFEA57-CA33-47F8-83E9-FF174C587F38}" srcOrd="0" destOrd="0" presId="urn:microsoft.com/office/officeart/2005/8/layout/orgChart1"/>
    <dgm:cxn modelId="{6AE80CB3-5CA5-460E-91DE-28314B524051}" srcId="{0AEEF0F3-E356-4FBD-BB4A-1B5EE025C780}" destId="{FFB7562E-4CF5-4763-9377-523E13DDECCA}" srcOrd="1" destOrd="0" parTransId="{399D3B1D-0D75-4435-92B6-08B50FFB5EAF}" sibTransId="{381B287B-C450-4B5B-A2BD-8A9C0481562D}"/>
    <dgm:cxn modelId="{5BAD3748-9023-4B51-A933-B865F3613129}" type="presOf" srcId="{AF0F33A3-7834-4A44-A3A4-74A9B90DACA5}" destId="{18B9EC20-2634-4E09-AB97-4902D0570469}" srcOrd="0" destOrd="0" presId="urn:microsoft.com/office/officeart/2005/8/layout/orgChart1"/>
    <dgm:cxn modelId="{B3A3D7EB-3B2B-4139-8FB7-A9DF6804FC60}" type="presOf" srcId="{0AEEF0F3-E356-4FBD-BB4A-1B5EE025C780}" destId="{910F6773-7276-4073-9DD1-50E1D6632938}" srcOrd="0" destOrd="0" presId="urn:microsoft.com/office/officeart/2005/8/layout/orgChart1"/>
    <dgm:cxn modelId="{02C810FE-AB5A-4935-9DDC-C0508D108E42}" srcId="{0AEEF0F3-E356-4FBD-BB4A-1B5EE025C780}" destId="{CFCA100A-5E49-4C63-821F-584633DC29AF}" srcOrd="5" destOrd="0" parTransId="{0C33817C-A5AA-496C-930D-78AA10E1B2F6}" sibTransId="{25DA5820-995D-425F-B080-BD3848ADCF3D}"/>
    <dgm:cxn modelId="{BAA406DC-28C6-435C-9B3D-641C07AD99D4}" srcId="{0AEEF0F3-E356-4FBD-BB4A-1B5EE025C780}" destId="{AF0F33A3-7834-4A44-A3A4-74A9B90DACA5}" srcOrd="0" destOrd="0" parTransId="{A4704D61-C8C2-44BE-956A-70F97398C5B7}" sibTransId="{FFF2B2FB-65FD-4A17-9DB3-A5FF45780817}"/>
    <dgm:cxn modelId="{009E670F-2C9D-40F3-9E6A-BC8FB95FC83B}" type="presOf" srcId="{83C974C2-F84F-4802-BB66-FC7A8F199885}" destId="{F69ED5C2-1AFF-4DD5-B1EF-E3CE6D25B5A8}" srcOrd="0" destOrd="0" presId="urn:microsoft.com/office/officeart/2005/8/layout/orgChart1"/>
    <dgm:cxn modelId="{7A7800AD-94E4-4D9E-904B-3703D9059B40}" type="presOf" srcId="{7CDE6DE8-F51A-4D06-98AD-F6631EBB4661}" destId="{75A2AB15-C2E8-4B0D-BB45-F781159B9810}" srcOrd="1" destOrd="0" presId="urn:microsoft.com/office/officeart/2005/8/layout/orgChart1"/>
    <dgm:cxn modelId="{AA5CA84C-6A01-4C51-A426-DA6E3EA1C60E}" srcId="{0AEEF0F3-E356-4FBD-BB4A-1B5EE025C780}" destId="{9AFA9194-B4AD-4CA0-B3CC-7CED2D7D96C5}" srcOrd="3" destOrd="0" parTransId="{5C5D13F5-6FE0-43AF-8914-AB511990F9B9}" sibTransId="{66BBA01E-85B4-4F0C-A2D4-C3B1DC3AD182}"/>
    <dgm:cxn modelId="{E5917502-EA95-4E92-B13E-907E7BD57BE8}" type="presOf" srcId="{DABD98AA-803D-423F-B1B9-92574ACB7493}" destId="{C4946CB1-340B-4256-A40F-B007C07C19BC}" srcOrd="1" destOrd="0" presId="urn:microsoft.com/office/officeart/2005/8/layout/orgChart1"/>
    <dgm:cxn modelId="{09E8C07B-4FF1-4CD3-AAC3-99880E8A8801}" type="presOf" srcId="{E7437F94-FE8D-481A-8CE9-FA040AF080B6}" destId="{CB0EC327-2B16-4DA6-989F-A8E8B17834CF}" srcOrd="0" destOrd="0" presId="urn:microsoft.com/office/officeart/2005/8/layout/orgChart1"/>
    <dgm:cxn modelId="{AC564A17-D2E9-48CA-9E6B-A1B23EAC6D6F}" type="presOf" srcId="{2E3097AB-BCD7-4C14-A184-3ADFEBAE4975}" destId="{4D60997A-A539-4038-B832-3D2E18EF195F}" srcOrd="0" destOrd="0" presId="urn:microsoft.com/office/officeart/2005/8/layout/orgChart1"/>
    <dgm:cxn modelId="{0A01F03C-7439-42B2-9E6A-D6996BF8FDBF}" type="presOf" srcId="{CFCA100A-5E49-4C63-821F-584633DC29AF}" destId="{53436B2B-5B4F-4959-ACE2-9CC75EB61969}" srcOrd="0" destOrd="0" presId="urn:microsoft.com/office/officeart/2005/8/layout/orgChart1"/>
    <dgm:cxn modelId="{34113622-B27B-47AF-8124-5ADF1A1D0188}" srcId="{0AEEF0F3-E356-4FBD-BB4A-1B5EE025C780}" destId="{EE64302E-AD31-4E21-BDBC-5F3D6014ECD5}" srcOrd="6" destOrd="0" parTransId="{56A1C199-3E5E-4FE3-B4C0-8014CCAC3180}" sibTransId="{E281E7EB-8EC8-45CC-991C-40B7ACEE2900}"/>
    <dgm:cxn modelId="{3804A856-0862-42A4-8C4B-9BF9D65472F9}" srcId="{AF0F33A3-7834-4A44-A3A4-74A9B90DACA5}" destId="{AA4CF693-8FEA-4E6A-B7B2-7F918A3F1B5D}" srcOrd="0" destOrd="0" parTransId="{83C974C2-F84F-4802-BB66-FC7A8F199885}" sibTransId="{A7628D6B-E398-43B0-8659-40E517E235BE}"/>
    <dgm:cxn modelId="{EF79008F-340A-40D7-BF86-20124BA563A6}" srcId="{0AEEF0F3-E356-4FBD-BB4A-1B5EE025C780}" destId="{2E3097AB-BCD7-4C14-A184-3ADFEBAE4975}" srcOrd="7" destOrd="0" parTransId="{57AB6541-3FAB-4398-BB60-65590EE9CF3D}" sibTransId="{050B5560-1A34-4297-86E7-2B89336073D7}"/>
    <dgm:cxn modelId="{6282366E-FD2D-48B8-8D3D-54A7AB020F5F}" type="presParOf" srcId="{CB0EC327-2B16-4DA6-989F-A8E8B17834CF}" destId="{4D920BCB-5E8D-4187-802E-305352E047C7}" srcOrd="0" destOrd="0" presId="urn:microsoft.com/office/officeart/2005/8/layout/orgChart1"/>
    <dgm:cxn modelId="{511FACAA-71B2-4FBC-B166-4AE65A7BB3A3}" type="presParOf" srcId="{4D920BCB-5E8D-4187-802E-305352E047C7}" destId="{EA13D18A-68F5-46F8-B958-DB858F6F959C}" srcOrd="0" destOrd="0" presId="urn:microsoft.com/office/officeart/2005/8/layout/orgChart1"/>
    <dgm:cxn modelId="{AAE4E7C5-E28B-44F3-91E6-6E4CDD80F7EE}" type="presParOf" srcId="{EA13D18A-68F5-46F8-B958-DB858F6F959C}" destId="{910F6773-7276-4073-9DD1-50E1D6632938}" srcOrd="0" destOrd="0" presId="urn:microsoft.com/office/officeart/2005/8/layout/orgChart1"/>
    <dgm:cxn modelId="{DE20AC00-385E-4E49-B649-58164DE2188A}" type="presParOf" srcId="{EA13D18A-68F5-46F8-B958-DB858F6F959C}" destId="{6D651B4B-68BA-4CA0-8E81-D51E0FF2821F}" srcOrd="1" destOrd="0" presId="urn:microsoft.com/office/officeart/2005/8/layout/orgChart1"/>
    <dgm:cxn modelId="{4D33EC77-1A26-431D-9120-C6C8ABBF6072}" type="presParOf" srcId="{4D920BCB-5E8D-4187-802E-305352E047C7}" destId="{00F393B3-EB1B-45F3-A71D-30C289A96C62}" srcOrd="1" destOrd="0" presId="urn:microsoft.com/office/officeart/2005/8/layout/orgChart1"/>
    <dgm:cxn modelId="{5B7D44C2-9CE0-48D9-AC75-F58CC5CAF04E}" type="presParOf" srcId="{00F393B3-EB1B-45F3-A71D-30C289A96C62}" destId="{A79DCB01-520D-4C4A-9336-C02E6F746B26}" srcOrd="0" destOrd="0" presId="urn:microsoft.com/office/officeart/2005/8/layout/orgChart1"/>
    <dgm:cxn modelId="{9AC77231-B455-4837-9F5F-600F6EFA1C73}" type="presParOf" srcId="{00F393B3-EB1B-45F3-A71D-30C289A96C62}" destId="{6EA2F68D-3FCC-4430-B836-1EE8045151AC}" srcOrd="1" destOrd="0" presId="urn:microsoft.com/office/officeart/2005/8/layout/orgChart1"/>
    <dgm:cxn modelId="{08D2B177-384B-4190-B137-9B1532A7275B}" type="presParOf" srcId="{6EA2F68D-3FCC-4430-B836-1EE8045151AC}" destId="{A252EC73-56A0-4456-81C6-E1A661C05576}" srcOrd="0" destOrd="0" presId="urn:microsoft.com/office/officeart/2005/8/layout/orgChart1"/>
    <dgm:cxn modelId="{E34F2FF8-6608-45EA-A401-E7B155367B74}" type="presParOf" srcId="{A252EC73-56A0-4456-81C6-E1A661C05576}" destId="{18B9EC20-2634-4E09-AB97-4902D0570469}" srcOrd="0" destOrd="0" presId="urn:microsoft.com/office/officeart/2005/8/layout/orgChart1"/>
    <dgm:cxn modelId="{90584134-4A49-4769-BF18-153238365170}" type="presParOf" srcId="{A252EC73-56A0-4456-81C6-E1A661C05576}" destId="{FB6BAEF8-783A-499B-98D0-B48B37428F85}" srcOrd="1" destOrd="0" presId="urn:microsoft.com/office/officeart/2005/8/layout/orgChart1"/>
    <dgm:cxn modelId="{AEBC2F34-B157-4D4B-970D-1F54F93F457A}" type="presParOf" srcId="{6EA2F68D-3FCC-4430-B836-1EE8045151AC}" destId="{926282FD-2E2E-4098-A2DD-5782D20C50BE}" srcOrd="1" destOrd="0" presId="urn:microsoft.com/office/officeart/2005/8/layout/orgChart1"/>
    <dgm:cxn modelId="{3BEFC8CC-7AAF-4A0B-B1DE-ED96F0760F4C}" type="presParOf" srcId="{926282FD-2E2E-4098-A2DD-5782D20C50BE}" destId="{F69ED5C2-1AFF-4DD5-B1EF-E3CE6D25B5A8}" srcOrd="0" destOrd="0" presId="urn:microsoft.com/office/officeart/2005/8/layout/orgChart1"/>
    <dgm:cxn modelId="{48852580-712E-430A-91AF-226D3F40C6E5}" type="presParOf" srcId="{926282FD-2E2E-4098-A2DD-5782D20C50BE}" destId="{177E1001-80E7-44E7-9B99-0AAC27E62025}" srcOrd="1" destOrd="0" presId="urn:microsoft.com/office/officeart/2005/8/layout/orgChart1"/>
    <dgm:cxn modelId="{7CBF9D19-318C-4BD9-91E4-7AD51AD22E24}" type="presParOf" srcId="{177E1001-80E7-44E7-9B99-0AAC27E62025}" destId="{4DEA8992-5C2D-4075-B845-504B208CE5E8}" srcOrd="0" destOrd="0" presId="urn:microsoft.com/office/officeart/2005/8/layout/orgChart1"/>
    <dgm:cxn modelId="{17DDB30D-A3B0-4D22-84E5-C407B49E2BD4}" type="presParOf" srcId="{4DEA8992-5C2D-4075-B845-504B208CE5E8}" destId="{EB59DBCE-C94B-4D79-9F53-83FD615397BD}" srcOrd="0" destOrd="0" presId="urn:microsoft.com/office/officeart/2005/8/layout/orgChart1"/>
    <dgm:cxn modelId="{DD44856A-894F-45B0-9211-F80397D9432E}" type="presParOf" srcId="{4DEA8992-5C2D-4075-B845-504B208CE5E8}" destId="{43145EA1-A65B-4351-87CB-145D4768EE8F}" srcOrd="1" destOrd="0" presId="urn:microsoft.com/office/officeart/2005/8/layout/orgChart1"/>
    <dgm:cxn modelId="{28C9C74E-D11E-4351-8646-658E76FAB92A}" type="presParOf" srcId="{177E1001-80E7-44E7-9B99-0AAC27E62025}" destId="{4A12227F-54D9-4D4A-8E25-7C83CB64C60F}" srcOrd="1" destOrd="0" presId="urn:microsoft.com/office/officeart/2005/8/layout/orgChart1"/>
    <dgm:cxn modelId="{A4D33FDD-91FB-44DC-A974-406F1B58370F}" type="presParOf" srcId="{177E1001-80E7-44E7-9B99-0AAC27E62025}" destId="{AF56ABF1-A795-4888-983C-AFD89A3DDCAC}" srcOrd="2" destOrd="0" presId="urn:microsoft.com/office/officeart/2005/8/layout/orgChart1"/>
    <dgm:cxn modelId="{1D9371F4-5B64-4C80-A0CD-1C4E8D098E30}" type="presParOf" srcId="{6EA2F68D-3FCC-4430-B836-1EE8045151AC}" destId="{5DF187AE-CCFD-4FC2-85BB-D844DACACAD1}" srcOrd="2" destOrd="0" presId="urn:microsoft.com/office/officeart/2005/8/layout/orgChart1"/>
    <dgm:cxn modelId="{B5B240E8-7C9D-4B73-A5F7-5E796651CE25}" type="presParOf" srcId="{00F393B3-EB1B-45F3-A71D-30C289A96C62}" destId="{1BEC3DC8-1256-42FE-96C1-89D5A505A603}" srcOrd="2" destOrd="0" presId="urn:microsoft.com/office/officeart/2005/8/layout/orgChart1"/>
    <dgm:cxn modelId="{D2B1DFAA-5AEE-4A83-AA0B-8732F6F41D44}" type="presParOf" srcId="{00F393B3-EB1B-45F3-A71D-30C289A96C62}" destId="{FEFF3C26-8E6E-4CC7-92A3-E074C0F341F6}" srcOrd="3" destOrd="0" presId="urn:microsoft.com/office/officeart/2005/8/layout/orgChart1"/>
    <dgm:cxn modelId="{4B45D220-937B-4A61-99F4-70E3A9E6811C}" type="presParOf" srcId="{FEFF3C26-8E6E-4CC7-92A3-E074C0F341F6}" destId="{F06AE219-025F-4B02-B1D8-CD24CD67BA55}" srcOrd="0" destOrd="0" presId="urn:microsoft.com/office/officeart/2005/8/layout/orgChart1"/>
    <dgm:cxn modelId="{A87CCBF0-3920-4B58-8F9F-9C0848FADC61}" type="presParOf" srcId="{F06AE219-025F-4B02-B1D8-CD24CD67BA55}" destId="{8285B717-DDA4-40E2-BD8A-6C4D09883320}" srcOrd="0" destOrd="0" presId="urn:microsoft.com/office/officeart/2005/8/layout/orgChart1"/>
    <dgm:cxn modelId="{1C78E981-714F-467D-8C10-16B150871DE5}" type="presParOf" srcId="{F06AE219-025F-4B02-B1D8-CD24CD67BA55}" destId="{B7450537-77F5-4F33-B977-7AC7C85E3DD0}" srcOrd="1" destOrd="0" presId="urn:microsoft.com/office/officeart/2005/8/layout/orgChart1"/>
    <dgm:cxn modelId="{01167CCB-D6D9-4777-AF9C-F49E26AE329C}" type="presParOf" srcId="{FEFF3C26-8E6E-4CC7-92A3-E074C0F341F6}" destId="{C7C3FAA2-3CC3-464F-A77C-6999E800C765}" srcOrd="1" destOrd="0" presId="urn:microsoft.com/office/officeart/2005/8/layout/orgChart1"/>
    <dgm:cxn modelId="{D57BFE5F-1982-465D-8053-DFBD21BA15C2}" type="presParOf" srcId="{FEFF3C26-8E6E-4CC7-92A3-E074C0F341F6}" destId="{3A307E93-3ED8-4F00-9753-784752236809}" srcOrd="2" destOrd="0" presId="urn:microsoft.com/office/officeart/2005/8/layout/orgChart1"/>
    <dgm:cxn modelId="{11010F20-25FB-4BC6-B4D9-D29AA9E96897}" type="presParOf" srcId="{00F393B3-EB1B-45F3-A71D-30C289A96C62}" destId="{524E5FCC-8587-4DF7-B455-9FFF3BA27732}" srcOrd="4" destOrd="0" presId="urn:microsoft.com/office/officeart/2005/8/layout/orgChart1"/>
    <dgm:cxn modelId="{C3790730-59F2-44F4-8220-CECA6B74A0F3}" type="presParOf" srcId="{00F393B3-EB1B-45F3-A71D-30C289A96C62}" destId="{6ACA627D-2A55-4418-A1A9-080A9C9B243F}" srcOrd="5" destOrd="0" presId="urn:microsoft.com/office/officeart/2005/8/layout/orgChart1"/>
    <dgm:cxn modelId="{B119EE37-ED42-42EF-A10D-A2B5E7071695}" type="presParOf" srcId="{6ACA627D-2A55-4418-A1A9-080A9C9B243F}" destId="{8B78D721-DDEB-4399-B1CD-DB16DA334603}" srcOrd="0" destOrd="0" presId="urn:microsoft.com/office/officeart/2005/8/layout/orgChart1"/>
    <dgm:cxn modelId="{0CEA9922-04FC-4595-86DA-EFD74E061B28}" type="presParOf" srcId="{8B78D721-DDEB-4399-B1CD-DB16DA334603}" destId="{F2EAA45D-2E1D-4726-8B7B-4049288F37E5}" srcOrd="0" destOrd="0" presId="urn:microsoft.com/office/officeart/2005/8/layout/orgChart1"/>
    <dgm:cxn modelId="{C7986EA1-48AD-4358-8394-F8D8E23DD5AC}" type="presParOf" srcId="{8B78D721-DDEB-4399-B1CD-DB16DA334603}" destId="{75A2AB15-C2E8-4B0D-BB45-F781159B9810}" srcOrd="1" destOrd="0" presId="urn:microsoft.com/office/officeart/2005/8/layout/orgChart1"/>
    <dgm:cxn modelId="{F3E3CBC2-F6D5-436B-AA94-85824BD27333}" type="presParOf" srcId="{6ACA627D-2A55-4418-A1A9-080A9C9B243F}" destId="{86B9B6D4-098F-4BF5-84E7-D5565D66DAA5}" srcOrd="1" destOrd="0" presId="urn:microsoft.com/office/officeart/2005/8/layout/orgChart1"/>
    <dgm:cxn modelId="{C4741A20-432E-45EC-861B-915E865746BA}" type="presParOf" srcId="{6ACA627D-2A55-4418-A1A9-080A9C9B243F}" destId="{47F8AE75-9DE7-4546-A606-2C983F6251DE}" srcOrd="2" destOrd="0" presId="urn:microsoft.com/office/officeart/2005/8/layout/orgChart1"/>
    <dgm:cxn modelId="{ABD78ED6-CF8C-4D42-91F0-51DEA515D21D}" type="presParOf" srcId="{00F393B3-EB1B-45F3-A71D-30C289A96C62}" destId="{705EFE41-4942-4FAF-983B-D26A515E5FED}" srcOrd="6" destOrd="0" presId="urn:microsoft.com/office/officeart/2005/8/layout/orgChart1"/>
    <dgm:cxn modelId="{41F22756-1640-48FE-9AE8-BD45BB7FE9FE}" type="presParOf" srcId="{00F393B3-EB1B-45F3-A71D-30C289A96C62}" destId="{79B4FE11-F5AD-493A-BCB6-F1B89A23D8C5}" srcOrd="7" destOrd="0" presId="urn:microsoft.com/office/officeart/2005/8/layout/orgChart1"/>
    <dgm:cxn modelId="{CA87830E-37AF-4598-9E1C-294B1E7C2530}" type="presParOf" srcId="{79B4FE11-F5AD-493A-BCB6-F1B89A23D8C5}" destId="{8F296790-C6F7-4BB7-B18E-E3FB30FE7DD6}" srcOrd="0" destOrd="0" presId="urn:microsoft.com/office/officeart/2005/8/layout/orgChart1"/>
    <dgm:cxn modelId="{4058FBC2-26EC-4BD6-A943-22DFE511846A}" type="presParOf" srcId="{8F296790-C6F7-4BB7-B18E-E3FB30FE7DD6}" destId="{108D79DE-F2C5-42EF-8AC1-E6224EA1C4FA}" srcOrd="0" destOrd="0" presId="urn:microsoft.com/office/officeart/2005/8/layout/orgChart1"/>
    <dgm:cxn modelId="{4C628063-EB97-485B-91FA-78989E3D6C0A}" type="presParOf" srcId="{8F296790-C6F7-4BB7-B18E-E3FB30FE7DD6}" destId="{DCA793EE-9F59-4253-B5EC-DFC6FC0386B0}" srcOrd="1" destOrd="0" presId="urn:microsoft.com/office/officeart/2005/8/layout/orgChart1"/>
    <dgm:cxn modelId="{71E02378-4E73-4EC4-8A84-E7CD3D0B06F9}" type="presParOf" srcId="{79B4FE11-F5AD-493A-BCB6-F1B89A23D8C5}" destId="{95E87DE8-1867-4FD1-9D83-63D0C89936B2}" srcOrd="1" destOrd="0" presId="urn:microsoft.com/office/officeart/2005/8/layout/orgChart1"/>
    <dgm:cxn modelId="{50B69482-BB95-4BAF-9F9B-E38689D1BC99}" type="presParOf" srcId="{79B4FE11-F5AD-493A-BCB6-F1B89A23D8C5}" destId="{C2A79647-1ABB-4BD6-89D9-4FD5403DC9CD}" srcOrd="2" destOrd="0" presId="urn:microsoft.com/office/officeart/2005/8/layout/orgChart1"/>
    <dgm:cxn modelId="{59E7C4B1-60D7-4772-8C6F-E56C34940AAD}" type="presParOf" srcId="{00F393B3-EB1B-45F3-A71D-30C289A96C62}" destId="{EB7D072D-C722-4629-A68A-94AB2C2405C3}" srcOrd="8" destOrd="0" presId="urn:microsoft.com/office/officeart/2005/8/layout/orgChart1"/>
    <dgm:cxn modelId="{D3B9AA45-19BF-4F29-8615-64E4D6C39F96}" type="presParOf" srcId="{00F393B3-EB1B-45F3-A71D-30C289A96C62}" destId="{B408C29F-E635-4B32-8F17-419CFAB5F60C}" srcOrd="9" destOrd="0" presId="urn:microsoft.com/office/officeart/2005/8/layout/orgChart1"/>
    <dgm:cxn modelId="{5A8927BB-0C1A-4184-A594-A4857B933BF1}" type="presParOf" srcId="{B408C29F-E635-4B32-8F17-419CFAB5F60C}" destId="{665AE99E-2C08-4B47-96A6-07697818A180}" srcOrd="0" destOrd="0" presId="urn:microsoft.com/office/officeart/2005/8/layout/orgChart1"/>
    <dgm:cxn modelId="{2CA0310A-7C02-47A3-9ADF-CC93137CF867}" type="presParOf" srcId="{665AE99E-2C08-4B47-96A6-07697818A180}" destId="{B7984E66-9488-4133-973D-C186E0C47039}" srcOrd="0" destOrd="0" presId="urn:microsoft.com/office/officeart/2005/8/layout/orgChart1"/>
    <dgm:cxn modelId="{3CB2DB6F-B263-4BD5-BE8E-BD103346800E}" type="presParOf" srcId="{665AE99E-2C08-4B47-96A6-07697818A180}" destId="{602862B3-7337-406F-B80C-9F4205FEED72}" srcOrd="1" destOrd="0" presId="urn:microsoft.com/office/officeart/2005/8/layout/orgChart1"/>
    <dgm:cxn modelId="{CB056C2E-C6B7-44F9-89E6-938B94FBF3D4}" type="presParOf" srcId="{B408C29F-E635-4B32-8F17-419CFAB5F60C}" destId="{4213E40E-BA0D-4248-96B8-95E74A2A34A6}" srcOrd="1" destOrd="0" presId="urn:microsoft.com/office/officeart/2005/8/layout/orgChart1"/>
    <dgm:cxn modelId="{F040FF36-AF28-4FC5-8BA4-31136E747E30}" type="presParOf" srcId="{B408C29F-E635-4B32-8F17-419CFAB5F60C}" destId="{0AD0B26B-418C-4B4C-8C43-7D60037B1E8C}" srcOrd="2" destOrd="0" presId="urn:microsoft.com/office/officeart/2005/8/layout/orgChart1"/>
    <dgm:cxn modelId="{522AD164-9BAB-4189-9A61-5B513C8DBCDA}" type="presParOf" srcId="{00F393B3-EB1B-45F3-A71D-30C289A96C62}" destId="{B5FFEA57-CA33-47F8-83E9-FF174C587F38}" srcOrd="10" destOrd="0" presId="urn:microsoft.com/office/officeart/2005/8/layout/orgChart1"/>
    <dgm:cxn modelId="{781D7966-F13A-4EBF-9587-42251010500A}" type="presParOf" srcId="{00F393B3-EB1B-45F3-A71D-30C289A96C62}" destId="{71D5D9E2-5B2F-4BDA-B679-5547C0EEA06F}" srcOrd="11" destOrd="0" presId="urn:microsoft.com/office/officeart/2005/8/layout/orgChart1"/>
    <dgm:cxn modelId="{9D1CFAAF-A1C5-45D4-9DE4-7BF6642415C2}" type="presParOf" srcId="{71D5D9E2-5B2F-4BDA-B679-5547C0EEA06F}" destId="{5A1D9477-495D-4C7C-AE98-8F850AECF5BB}" srcOrd="0" destOrd="0" presId="urn:microsoft.com/office/officeart/2005/8/layout/orgChart1"/>
    <dgm:cxn modelId="{76519A4E-3CED-4E3A-AE1B-56D34E0011B4}" type="presParOf" srcId="{5A1D9477-495D-4C7C-AE98-8F850AECF5BB}" destId="{53436B2B-5B4F-4959-ACE2-9CC75EB61969}" srcOrd="0" destOrd="0" presId="urn:microsoft.com/office/officeart/2005/8/layout/orgChart1"/>
    <dgm:cxn modelId="{4397E884-0422-4814-BCA0-0F4927B04DC1}" type="presParOf" srcId="{5A1D9477-495D-4C7C-AE98-8F850AECF5BB}" destId="{91DECEFF-B472-4021-A312-F877AC2C1989}" srcOrd="1" destOrd="0" presId="urn:microsoft.com/office/officeart/2005/8/layout/orgChart1"/>
    <dgm:cxn modelId="{A1408531-BC55-451D-9DF1-409447C5E129}" type="presParOf" srcId="{71D5D9E2-5B2F-4BDA-B679-5547C0EEA06F}" destId="{51349B20-2DF1-490E-A669-D3F9558B62CA}" srcOrd="1" destOrd="0" presId="urn:microsoft.com/office/officeart/2005/8/layout/orgChart1"/>
    <dgm:cxn modelId="{1CE44E82-009E-4301-8EFD-A9622E671333}" type="presParOf" srcId="{71D5D9E2-5B2F-4BDA-B679-5547C0EEA06F}" destId="{42B9F195-74F9-4618-9943-0AAD993269FB}" srcOrd="2" destOrd="0" presId="urn:microsoft.com/office/officeart/2005/8/layout/orgChart1"/>
    <dgm:cxn modelId="{8CF0A72B-41BF-4A64-B21B-D09F767DB8B3}" type="presParOf" srcId="{00F393B3-EB1B-45F3-A71D-30C289A96C62}" destId="{12BD61A2-F229-4EA8-A6BD-DFDBA2794553}" srcOrd="12" destOrd="0" presId="urn:microsoft.com/office/officeart/2005/8/layout/orgChart1"/>
    <dgm:cxn modelId="{863DCF66-EB99-4D30-9BD2-8BA9E2806E64}" type="presParOf" srcId="{00F393B3-EB1B-45F3-A71D-30C289A96C62}" destId="{C54FE722-1513-4916-83B3-484757092A6D}" srcOrd="13" destOrd="0" presId="urn:microsoft.com/office/officeart/2005/8/layout/orgChart1"/>
    <dgm:cxn modelId="{B06766DB-3D76-451B-A67C-EAD01FD153E0}" type="presParOf" srcId="{C54FE722-1513-4916-83B3-484757092A6D}" destId="{ACDA3285-F64F-483E-898B-48CE18ACA69D}" srcOrd="0" destOrd="0" presId="urn:microsoft.com/office/officeart/2005/8/layout/orgChart1"/>
    <dgm:cxn modelId="{A6982ACA-FFD8-4C2A-A49F-4D197FCBACBB}" type="presParOf" srcId="{ACDA3285-F64F-483E-898B-48CE18ACA69D}" destId="{A6798E7F-F55D-4999-9D8C-C607901F40F1}" srcOrd="0" destOrd="0" presId="urn:microsoft.com/office/officeart/2005/8/layout/orgChart1"/>
    <dgm:cxn modelId="{2905197D-9C90-4C33-9600-D14ADECCFE94}" type="presParOf" srcId="{ACDA3285-F64F-483E-898B-48CE18ACA69D}" destId="{DD52E4C5-4A8F-4E9B-B50B-B3838B77E591}" srcOrd="1" destOrd="0" presId="urn:microsoft.com/office/officeart/2005/8/layout/orgChart1"/>
    <dgm:cxn modelId="{F14EF560-AEC2-41BF-B831-0293E9B7FB55}" type="presParOf" srcId="{C54FE722-1513-4916-83B3-484757092A6D}" destId="{18231229-9A22-471B-BF28-A23E05E8C4F3}" srcOrd="1" destOrd="0" presId="urn:microsoft.com/office/officeart/2005/8/layout/orgChart1"/>
    <dgm:cxn modelId="{48E2CF74-0D4A-4E2D-BE76-879D89F87DC9}" type="presParOf" srcId="{C54FE722-1513-4916-83B3-484757092A6D}" destId="{08F98DA6-FB0D-4FB5-8D52-DDF5E9AD296D}" srcOrd="2" destOrd="0" presId="urn:microsoft.com/office/officeart/2005/8/layout/orgChart1"/>
    <dgm:cxn modelId="{0D11B401-5E30-4784-BFA5-FE23F55C7A58}" type="presParOf" srcId="{00F393B3-EB1B-45F3-A71D-30C289A96C62}" destId="{E071006F-E53D-435F-8500-10A74F0F700A}" srcOrd="14" destOrd="0" presId="urn:microsoft.com/office/officeart/2005/8/layout/orgChart1"/>
    <dgm:cxn modelId="{5E2C0E25-82A3-4D1B-8D7B-B21588A01989}" type="presParOf" srcId="{00F393B3-EB1B-45F3-A71D-30C289A96C62}" destId="{97100784-647F-45E4-9980-99DEACFEC842}" srcOrd="15" destOrd="0" presId="urn:microsoft.com/office/officeart/2005/8/layout/orgChart1"/>
    <dgm:cxn modelId="{812FD30B-479A-4EA3-ABD2-3822A4F9F97E}" type="presParOf" srcId="{97100784-647F-45E4-9980-99DEACFEC842}" destId="{6EA34829-6CC1-4448-B1BF-0BC11068772A}" srcOrd="0" destOrd="0" presId="urn:microsoft.com/office/officeart/2005/8/layout/orgChart1"/>
    <dgm:cxn modelId="{F4A57E2F-7856-4FAF-A3B7-C60ED6121C7F}" type="presParOf" srcId="{6EA34829-6CC1-4448-B1BF-0BC11068772A}" destId="{4D60997A-A539-4038-B832-3D2E18EF195F}" srcOrd="0" destOrd="0" presId="urn:microsoft.com/office/officeart/2005/8/layout/orgChart1"/>
    <dgm:cxn modelId="{F6BAD181-6411-4108-8B58-33C51066DB0F}" type="presParOf" srcId="{6EA34829-6CC1-4448-B1BF-0BC11068772A}" destId="{5EE3F68A-B9DC-4AE6-AA08-C37837C5F3DE}" srcOrd="1" destOrd="0" presId="urn:microsoft.com/office/officeart/2005/8/layout/orgChart1"/>
    <dgm:cxn modelId="{B4C10C87-0524-4098-A363-14171038EAF1}" type="presParOf" srcId="{97100784-647F-45E4-9980-99DEACFEC842}" destId="{535ADA52-1789-48BC-BE97-9A0BF182741E}" srcOrd="1" destOrd="0" presId="urn:microsoft.com/office/officeart/2005/8/layout/orgChart1"/>
    <dgm:cxn modelId="{E5D1BDC0-6B1A-4DF1-9C11-36E72F8425B1}" type="presParOf" srcId="{97100784-647F-45E4-9980-99DEACFEC842}" destId="{2C0EA52F-1744-4103-8FD3-257DDD1D7B6B}" srcOrd="2" destOrd="0" presId="urn:microsoft.com/office/officeart/2005/8/layout/orgChart1"/>
    <dgm:cxn modelId="{9843E611-92AC-4E61-8068-86C8930CD5F3}" type="presParOf" srcId="{00F393B3-EB1B-45F3-A71D-30C289A96C62}" destId="{05C464AB-6494-4F19-8D8E-995B9F6DA99D}" srcOrd="16" destOrd="0" presId="urn:microsoft.com/office/officeart/2005/8/layout/orgChart1"/>
    <dgm:cxn modelId="{05DAEC8F-C82A-4DF6-B86B-58800D7FD7ED}" type="presParOf" srcId="{00F393B3-EB1B-45F3-A71D-30C289A96C62}" destId="{6EBE3878-197C-4847-BA76-08929D758DCB}" srcOrd="17" destOrd="0" presId="urn:microsoft.com/office/officeart/2005/8/layout/orgChart1"/>
    <dgm:cxn modelId="{12C1E1C1-0A42-4292-8082-3C2BDAF1BEE4}" type="presParOf" srcId="{6EBE3878-197C-4847-BA76-08929D758DCB}" destId="{A92D4B31-2BF4-4327-B9D2-B83FDA838B76}" srcOrd="0" destOrd="0" presId="urn:microsoft.com/office/officeart/2005/8/layout/orgChart1"/>
    <dgm:cxn modelId="{56DAB6E6-8B14-4A6B-8C6C-B2E38DF5A116}" type="presParOf" srcId="{A92D4B31-2BF4-4327-B9D2-B83FDA838B76}" destId="{65B60E8C-C5B5-4101-B328-B773AE9C803F}" srcOrd="0" destOrd="0" presId="urn:microsoft.com/office/officeart/2005/8/layout/orgChart1"/>
    <dgm:cxn modelId="{56E0CFF9-399A-4A77-9B45-7ACB06D7D027}" type="presParOf" srcId="{A92D4B31-2BF4-4327-B9D2-B83FDA838B76}" destId="{C4946CB1-340B-4256-A40F-B007C07C19BC}" srcOrd="1" destOrd="0" presId="urn:microsoft.com/office/officeart/2005/8/layout/orgChart1"/>
    <dgm:cxn modelId="{344CE1E3-A6E3-4484-A313-3ED9F4903D25}" type="presParOf" srcId="{6EBE3878-197C-4847-BA76-08929D758DCB}" destId="{5961EAFD-39CB-4A65-9109-44DAB3B21FA7}" srcOrd="1" destOrd="0" presId="urn:microsoft.com/office/officeart/2005/8/layout/orgChart1"/>
    <dgm:cxn modelId="{1DE8F11F-E8FB-436D-B98C-6155E7937735}" type="presParOf" srcId="{6EBE3878-197C-4847-BA76-08929D758DCB}" destId="{EBB5C9FA-E621-4A72-9D04-A7DDBEC42AF6}" srcOrd="2" destOrd="0" presId="urn:microsoft.com/office/officeart/2005/8/layout/orgChart1"/>
    <dgm:cxn modelId="{44033085-CD2A-4B14-97F7-3973044AB902}" type="presParOf" srcId="{4D920BCB-5E8D-4187-802E-305352E047C7}" destId="{84FF703C-6CD2-45AA-809F-92B23B1A783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latin typeface="Arial" pitchFamily="34" charset="0"/>
                <a:cs typeface="+mn-cs"/>
              </a:defRPr>
            </a:lvl1pPr>
          </a:lstStyle>
          <a:p>
            <a:pPr>
              <a:defRPr/>
            </a:pPr>
            <a:endParaRPr lang="ru-RU"/>
          </a:p>
        </p:txBody>
      </p:sp>
      <p:sp>
        <p:nvSpPr>
          <p:cNvPr id="288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Arial" pitchFamily="34" charset="0"/>
                <a:cs typeface="+mn-cs"/>
              </a:defRPr>
            </a:lvl1pPr>
          </a:lstStyle>
          <a:p>
            <a:pPr>
              <a:defRPr/>
            </a:pPr>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8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88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Arial" pitchFamily="34" charset="0"/>
                <a:cs typeface="+mn-cs"/>
              </a:defRPr>
            </a:lvl1pPr>
          </a:lstStyle>
          <a:p>
            <a:pPr>
              <a:defRPr/>
            </a:pPr>
            <a:endParaRPr lang="ru-RU"/>
          </a:p>
        </p:txBody>
      </p:sp>
      <p:sp>
        <p:nvSpPr>
          <p:cNvPr id="288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panose="020B0604020202020204" pitchFamily="34" charset="0"/>
                <a:cs typeface="+mn-cs"/>
              </a:defRPr>
            </a:lvl1pPr>
          </a:lstStyle>
          <a:p>
            <a:pPr>
              <a:defRPr/>
            </a:pPr>
            <a:fld id="{26C726B4-A667-4110-A05F-6B59BC13AB3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a:ln/>
        </p:spPr>
      </p:sp>
      <p:sp>
        <p:nvSpPr>
          <p:cNvPr id="21506" name="Заметки 2"/>
          <p:cNvSpPr>
            <a:spLocks noGrp="1"/>
          </p:cNvSpPr>
          <p:nvPr>
            <p:ph type="body" idx="1"/>
          </p:nvPr>
        </p:nvSpPr>
        <p:spPr>
          <a:noFill/>
          <a:ln/>
        </p:spPr>
        <p:txBody>
          <a:bodyPr/>
          <a:lstStyle/>
          <a:p>
            <a:pPr eaLnBrk="1" hangingPunct="1"/>
            <a:endParaRPr lang="ru-RU" altLang="ru-RU" smtClean="0">
              <a:latin typeface="Arial" charset="0"/>
            </a:endParaRPr>
          </a:p>
        </p:txBody>
      </p:sp>
      <p:sp>
        <p:nvSpPr>
          <p:cNvPr id="21507" name="Номер слайда 3"/>
          <p:cNvSpPr>
            <a:spLocks noGrp="1"/>
          </p:cNvSpPr>
          <p:nvPr>
            <p:ph type="sldNum" sz="quarter" idx="5"/>
          </p:nvPr>
        </p:nvSpPr>
        <p:spPr>
          <a:noFill/>
        </p:spPr>
        <p:txBody>
          <a:bodyPr/>
          <a:lstStyle/>
          <a:p>
            <a:pPr fontAlgn="base">
              <a:spcBef>
                <a:spcPct val="0"/>
              </a:spcBef>
              <a:spcAft>
                <a:spcPct val="0"/>
              </a:spcAft>
            </a:pPr>
            <a:fld id="{FF3428A0-5768-477C-9D21-33682292323F}" type="slidenum">
              <a:rPr lang="ru-RU" altLang="ru-RU" smtClean="0">
                <a:latin typeface="Arial" charset="0"/>
                <a:cs typeface="Arial" charset="0"/>
              </a:rPr>
              <a:pPr fontAlgn="base">
                <a:spcBef>
                  <a:spcPct val="0"/>
                </a:spcBef>
                <a:spcAft>
                  <a:spcPct val="0"/>
                </a:spcAft>
              </a:pPr>
              <a:t>1</a:t>
            </a:fld>
            <a:endParaRPr lang="ru-RU" altLang="ru-RU"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a:ln/>
        </p:spPr>
      </p:sp>
      <p:sp>
        <p:nvSpPr>
          <p:cNvPr id="35842" name="Заметки 2"/>
          <p:cNvSpPr>
            <a:spLocks noGrp="1"/>
          </p:cNvSpPr>
          <p:nvPr>
            <p:ph type="body" idx="1"/>
          </p:nvPr>
        </p:nvSpPr>
        <p:spPr>
          <a:noFill/>
          <a:ln/>
        </p:spPr>
        <p:txBody>
          <a:bodyPr/>
          <a:lstStyle/>
          <a:p>
            <a:pPr>
              <a:spcBef>
                <a:spcPct val="0"/>
              </a:spcBef>
            </a:pPr>
            <a:endParaRPr lang="ru-RU" altLang="ru-RU" smtClean="0">
              <a:latin typeface="Arial" charset="0"/>
            </a:endParaRPr>
          </a:p>
        </p:txBody>
      </p:sp>
      <p:sp>
        <p:nvSpPr>
          <p:cNvPr id="35843" name="Номер слайда 3"/>
          <p:cNvSpPr>
            <a:spLocks noGrp="1"/>
          </p:cNvSpPr>
          <p:nvPr>
            <p:ph type="sldNum" sz="quarter" idx="5"/>
          </p:nvPr>
        </p:nvSpPr>
        <p:spPr>
          <a:noFill/>
        </p:spPr>
        <p:txBody>
          <a:bodyPr/>
          <a:lstStyle/>
          <a:p>
            <a:pPr fontAlgn="base">
              <a:spcBef>
                <a:spcPct val="0"/>
              </a:spcBef>
              <a:spcAft>
                <a:spcPct val="0"/>
              </a:spcAft>
            </a:pPr>
            <a:fld id="{A9D5515C-0AF8-462D-9AA1-096C1A9E0C39}" type="slidenum">
              <a:rPr lang="ru-RU" altLang="ru-RU" smtClean="0">
                <a:latin typeface="Calibri" pitchFamily="34" charset="0"/>
                <a:cs typeface="Arial" charset="0"/>
              </a:rPr>
              <a:pPr fontAlgn="base">
                <a:spcBef>
                  <a:spcPct val="0"/>
                </a:spcBef>
                <a:spcAft>
                  <a:spcPct val="0"/>
                </a:spcAft>
              </a:pPr>
              <a:t>14</a:t>
            </a:fld>
            <a:endParaRPr lang="ru-RU" altLang="ru-RU" smtClean="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pPr fontAlgn="base">
              <a:spcBef>
                <a:spcPct val="0"/>
              </a:spcBef>
              <a:spcAft>
                <a:spcPct val="0"/>
              </a:spcAft>
            </a:pPr>
            <a:fld id="{69B7C221-FD9A-4259-8516-40E4AF779A8D}" type="slidenum">
              <a:rPr lang="ru-RU" altLang="ru-RU" smtClean="0">
                <a:latin typeface="Arial" charset="0"/>
                <a:cs typeface="Arial" charset="0"/>
              </a:rPr>
              <a:pPr fontAlgn="base">
                <a:spcBef>
                  <a:spcPct val="0"/>
                </a:spcBef>
                <a:spcAft>
                  <a:spcPct val="0"/>
                </a:spcAft>
              </a:pPr>
              <a:t>30</a:t>
            </a:fld>
            <a:endParaRPr lang="ru-RU" altLang="ru-RU" smtClean="0">
              <a:latin typeface="Arial" charset="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ru-RU" altLang="ru-RU" smtClean="0">
                <a:latin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6"/>
            </a:xfrm>
            <a:custGeom>
              <a:avLst/>
              <a:gdLst>
                <a:gd name="T0" fmla="*/ 0 w 860"/>
                <a:gd name="T1" fmla="*/ 0 h 2502"/>
                <a:gd name="T2" fmla="*/ 860 w 860"/>
                <a:gd name="T3" fmla="*/ 2502 h 2502"/>
              </a:gdLst>
              <a:ahLst/>
              <a:cxnLst>
                <a:cxn ang="0">
                  <a:pos x="0" y="2445"/>
                </a:cxn>
                <a:cxn ang="0">
                  <a:pos x="228" y="2502"/>
                </a:cxn>
                <a:cxn ang="0">
                  <a:pos x="860" y="0"/>
                </a:cxn>
                <a:cxn ang="0">
                  <a:pos x="620" y="0"/>
                </a:cxn>
                <a:cxn ang="0">
                  <a:pos x="0" y="2445"/>
                </a:cxn>
              </a:cxnLst>
              <a:rect l="T0" t="T1" r="T2" b="T3"/>
              <a:pathLst>
                <a:path w="860" h="2502">
                  <a:moveTo>
                    <a:pt x="0" y="2445"/>
                  </a:moveTo>
                  <a:lnTo>
                    <a:pt x="228" y="2502"/>
                  </a:lnTo>
                  <a:lnTo>
                    <a:pt x="860" y="0"/>
                  </a:lnTo>
                  <a:lnTo>
                    <a:pt x="620" y="0"/>
                  </a:lnTo>
                  <a:lnTo>
                    <a:pt x="0" y="2445"/>
                  </a:lnTo>
                  <a:close/>
                </a:path>
              </a:pathLst>
            </a:custGeom>
            <a:solidFill>
              <a:schemeClr val="accent1"/>
            </a:solidFill>
            <a:ln w="9525">
              <a:noFill/>
              <a:round/>
              <a:headEnd/>
              <a:tailEnd/>
            </a:ln>
          </p:spPr>
          <p:txBody>
            <a:bodyPr/>
            <a:lstStyle/>
            <a:p>
              <a:pPr>
                <a:defRPr/>
              </a:pPr>
              <a:endParaRPr lang="ru-RU"/>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0 w 228"/>
              <a:gd name="T1" fmla="*/ 0 h 57"/>
              <a:gd name="T2" fmla="*/ 228 w 228"/>
              <a:gd name="T3" fmla="*/ 57 h 57"/>
            </a:gdLst>
            <a:ahLst/>
            <a:cxnLst>
              <a:cxn ang="0">
                <a:pos x="228" y="57"/>
              </a:cxn>
              <a:cxn ang="0">
                <a:pos x="0" y="0"/>
              </a:cxn>
              <a:cxn ang="0">
                <a:pos x="222" y="54"/>
              </a:cxn>
              <a:cxn ang="0">
                <a:pos x="228" y="57"/>
              </a:cxn>
            </a:cxnLst>
            <a:rect l="T0" t="T1" r="T2" b="T3"/>
            <a:pathLst>
              <a:path w="228" h="57">
                <a:moveTo>
                  <a:pt x="228" y="57"/>
                </a:moveTo>
                <a:lnTo>
                  <a:pt x="0" y="0"/>
                </a:lnTo>
                <a:lnTo>
                  <a:pt x="222" y="54"/>
                </a:lnTo>
                <a:lnTo>
                  <a:pt x="228" y="57"/>
                </a:lnTo>
                <a:close/>
              </a:path>
            </a:pathLst>
          </a:custGeom>
          <a:solidFill>
            <a:srgbClr val="29ABE2"/>
          </a:solidFill>
          <a:ln w="9525">
            <a:noFill/>
            <a:round/>
            <a:headEnd/>
            <a:tailEnd/>
          </a:ln>
        </p:spPr>
        <p:txBody>
          <a:bodyPr/>
          <a:lstStyle/>
          <a:p>
            <a:pPr>
              <a:defRPr/>
            </a:pPr>
            <a:endParaRPr lang="ru-RU"/>
          </a:p>
        </p:txBody>
      </p:sp>
      <p:sp>
        <p:nvSpPr>
          <p:cNvPr id="12" name="Freeform 13"/>
          <p:cNvSpPr>
            <a:spLocks/>
          </p:cNvSpPr>
          <p:nvPr/>
        </p:nvSpPr>
        <p:spPr bwMode="auto">
          <a:xfrm>
            <a:off x="560388" y="3867150"/>
            <a:ext cx="61912" cy="80963"/>
          </a:xfrm>
          <a:custGeom>
            <a:avLst/>
            <a:gdLst>
              <a:gd name="T0" fmla="*/ 0 w 39"/>
              <a:gd name="T1" fmla="*/ 0 h 51"/>
              <a:gd name="T2" fmla="*/ 39 w 39"/>
              <a:gd name="T3" fmla="*/ 51 h 51"/>
            </a:gdLst>
            <a:ahLst/>
            <a:cxnLst>
              <a:cxn ang="0">
                <a:pos x="0" y="0"/>
              </a:cxn>
              <a:cxn ang="0">
                <a:pos x="39" y="51"/>
              </a:cxn>
              <a:cxn ang="0">
                <a:pos x="3" y="0"/>
              </a:cxn>
              <a:cxn ang="0">
                <a:pos x="0" y="0"/>
              </a:cxn>
            </a:cxnLst>
            <a:rect l="T0" t="T1" r="T2" b="T3"/>
            <a:pathLst>
              <a:path w="39" h="51">
                <a:moveTo>
                  <a:pt x="0" y="0"/>
                </a:moveTo>
                <a:lnTo>
                  <a:pt x="39" y="51"/>
                </a:lnTo>
                <a:lnTo>
                  <a:pt x="3" y="0"/>
                </a:lnTo>
                <a:lnTo>
                  <a:pt x="0" y="0"/>
                </a:lnTo>
                <a:close/>
              </a:path>
            </a:pathLst>
          </a:custGeom>
          <a:solidFill>
            <a:srgbClr val="29ABE2"/>
          </a:solidFill>
          <a:ln w="9525">
            <a:noFill/>
            <a:round/>
            <a:headEnd/>
            <a:tailEnd/>
          </a:ln>
        </p:spPr>
        <p:txBody>
          <a:bodyPr/>
          <a:lstStyle/>
          <a:p>
            <a:pPr>
              <a:defRPr/>
            </a:pPr>
            <a:endParaRPr lang="ru-RU"/>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6932C98E-E665-4A49-B7F6-20FF7CA1B233}" type="datetimeFigureOut">
              <a:rPr lang="ru-RU"/>
              <a:pPr>
                <a:defRPr/>
              </a:pPr>
              <a:t>25.12.2017</a:t>
            </a:fld>
            <a:endParaRPr lang="ru-RU"/>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ru-RU"/>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81146D97-EFEA-4B77-AC27-EF87D54FF4B4}"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141C5AB-5B69-4B11-BA7E-F2390FFA0D51}" type="datetimeFigureOut">
              <a:rPr lang="ru-RU"/>
              <a:pPr>
                <a:defRPr/>
              </a:pPr>
              <a:t>25.12.2017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AC079B9-22A0-4B09-A99E-204796C08412}"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F09B17A-E8BD-4CA4-959B-F8AA67C9AC27}" type="datetimeFigureOut">
              <a:rPr lang="ru-RU"/>
              <a:pPr>
                <a:defRPr/>
              </a:pPr>
              <a:t>25.12.2017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09DC140-0E3C-4DD3-AD2C-696E73D0FBAB}"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0859C185-32FD-466D-8709-2502E6AAEEAA}" type="datetimeFigureOut">
              <a:rPr lang="ru-RU"/>
              <a:pPr>
                <a:defRPr/>
              </a:pPr>
              <a:t>25.12.2017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DDE0DFE5-F2A5-4EC6-8DEF-A74F59144B82}"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AA8419A-7E90-4C87-8CA3-E8388A5170D1}" type="datetimeFigureOut">
              <a:rPr lang="ru-RU"/>
              <a:pPr>
                <a:defRPr/>
              </a:pPr>
              <a:t>25.12.2017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6772FF3-32CC-47AE-82E0-C40FFD55233B}" type="slidenum">
              <a:rPr lang="ru-RU" altLang="ru-RU"/>
              <a:pPr>
                <a:defRPr/>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F1EFA66B-CC16-4953-8BF3-EEF2E2103E83}" type="datetimeFigureOut">
              <a:rPr lang="ru-RU"/>
              <a:pPr>
                <a:defRPr/>
              </a:pPr>
              <a:t>25.12.2017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48B00548-1D37-4243-BC46-FEC27B1C6F87}" type="slidenum">
              <a:rPr lang="ru-RU" altLang="ru-RU"/>
              <a:pPr>
                <a:defRPr/>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CFEDC33E-FE18-46A0-AB4A-6A63B4CFC899}" type="datetimeFigureOut">
              <a:rPr lang="ru-RU"/>
              <a:pPr>
                <a:defRPr/>
              </a:pPr>
              <a:t>25.12.2017</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2152B9A7-D655-47D9-AE1B-2E998AC04BB2}" type="slidenum">
              <a:rPr lang="ru-RU" altLang="ru-RU"/>
              <a:pPr>
                <a:defRPr/>
              </a:pPr>
              <a:t>‹#›</a:t>
            </a:fld>
            <a:endParaRPr lang="ru-RU"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C1BB074-2D5F-47A5-92CF-CED70336B242}" type="datetimeFigureOut">
              <a:rPr lang="ru-RU"/>
              <a:pPr>
                <a:defRPr/>
              </a:pPr>
              <a:t>25.12.2017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22EB289-7FE5-4A45-9537-18381F5A69DE}" type="slidenum">
              <a:rPr lang="ru-RU" altLang="ru-RU"/>
              <a:pPr>
                <a:defRPr/>
              </a:pPr>
              <a:t>‹#›</a:t>
            </a:fld>
            <a:endParaRPr lang="ru-RU"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0B7151C-F2F9-4F10-9343-7D379AE47508}" type="datetimeFigureOut">
              <a:rPr lang="ru-RU"/>
              <a:pPr>
                <a:defRPr/>
              </a:pPr>
              <a:t>25.12.2017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A90E126-AC3D-41BE-80C4-6032C516A248}"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7BF368C1-B597-4371-9582-AC8D37B73F12}" type="datetimeFigureOut">
              <a:rPr lang="ru-RU"/>
              <a:pPr>
                <a:defRPr/>
              </a:pPr>
              <a:t>25.12.2017</a:t>
            </a:fld>
            <a:endParaRPr lang="ru-RU"/>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ru-RU"/>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E12BFC22-0366-43BB-A83F-A582DE019B3F}"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423265C-F976-42C9-9809-6B9CA51C532D}" type="datetimeFigureOut">
              <a:rPr lang="ru-RU"/>
              <a:pPr>
                <a:defRPr/>
              </a:pPr>
              <a:t>25.12.2017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F2CFB83-02C7-4239-98AB-6BDFA101F628}"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F50F11E-77F4-495C-92C8-9EFDB97AD65F}" type="datetimeFigureOut">
              <a:rPr lang="ru-RU"/>
              <a:pPr>
                <a:defRPr/>
              </a:pPr>
              <a:t>25.12.2017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319EB07-B885-44C8-A9F3-C60DCAB8C26B}"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B7BBDB7D-19B1-49CB-9A90-79BE5E03CEBE}" type="datetimeFigureOut">
              <a:rPr lang="ru-RU"/>
              <a:pPr>
                <a:defRPr/>
              </a:pPr>
              <a:t>25.12.2017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51346716-EE1A-4117-8311-83547B5AD9AC}"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EEBCCDD9-5E39-4CC9-9FE0-87CE2C6D73CE}" type="datetimeFigureOut">
              <a:rPr lang="ru-RU"/>
              <a:pPr>
                <a:defRPr/>
              </a:pPr>
              <a:t>25.12.2017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6981E7D-6587-4934-A687-C2046AB6A0CE}"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0AD03A-0C61-4D35-8134-CBD5696F07FB}" type="datetimeFigureOut">
              <a:rPr lang="ru-RU"/>
              <a:pPr>
                <a:defRPr/>
              </a:pPr>
              <a:t>25.12.2017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2CE440B-B5FA-409F-8968-1FBE71E8619E}"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FD38C4C-BC35-44FF-9293-383C8E4FCB4F}" type="datetimeFigureOut">
              <a:rPr lang="ru-RU"/>
              <a:pPr>
                <a:defRPr/>
              </a:pPr>
              <a:t>25.12.2017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0F5AC43-201B-47AC-9153-3E7605C0C893}"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0C3B832-076D-488C-8C92-8C5885E62084}" type="datetimeFigureOut">
              <a:rPr lang="ru-RU"/>
              <a:pPr>
                <a:defRPr/>
              </a:pPr>
              <a:t>25.12.2017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C552272-54D3-455F-A39D-FC1794408D04}"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2" name="Freeform 6"/>
            <p:cNvSpPr>
              <a:spLocks/>
            </p:cNvSpPr>
            <p:nvPr/>
          </p:nvSpPr>
          <p:spPr bwMode="auto">
            <a:xfrm>
              <a:off x="0" y="0"/>
              <a:ext cx="1073150" cy="5291139"/>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pPr>
                <a:defRPr/>
              </a:pPr>
              <a:endParaRPr lang="ru-RU"/>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982663" y="2667000"/>
            <a:ext cx="7704137" cy="335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AC1E8A16-3023-4610-8E53-A85AB21D5DFE}" type="datetimeFigureOut">
              <a:rPr lang="ru-RU"/>
              <a:pPr>
                <a:defRPr/>
              </a:pPr>
              <a:t>25.12.2017</a:t>
            </a:fld>
            <a:endParaRPr lang="ru-RU"/>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ru-RU"/>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1AFE4B79-47FE-438D-A319-035D941BFB4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 id="2147484551" r:id="rId15"/>
    <p:sldLayoutId id="2147484552" r:id="rId16"/>
    <p:sldLayoutId id="2147484553" r:id="rId17"/>
  </p:sldLayoutIdLst>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itchFamily="34" charset="0"/>
        </a:defRPr>
      </a:lvl2pPr>
      <a:lvl3pPr algn="ctr" defTabSz="457200" rtl="0" eaLnBrk="0" fontAlgn="base" hangingPunct="0">
        <a:spcBef>
          <a:spcPct val="0"/>
        </a:spcBef>
        <a:spcAft>
          <a:spcPct val="0"/>
        </a:spcAft>
        <a:defRPr sz="4000">
          <a:solidFill>
            <a:schemeClr val="tx1"/>
          </a:solidFill>
          <a:latin typeface="Corbel" pitchFamily="34" charset="0"/>
        </a:defRPr>
      </a:lvl3pPr>
      <a:lvl4pPr algn="ctr" defTabSz="457200" rtl="0" eaLnBrk="0" fontAlgn="base" hangingPunct="0">
        <a:spcBef>
          <a:spcPct val="0"/>
        </a:spcBef>
        <a:spcAft>
          <a:spcPct val="0"/>
        </a:spcAft>
        <a:defRPr sz="4000">
          <a:solidFill>
            <a:schemeClr val="tx1"/>
          </a:solidFill>
          <a:latin typeface="Corbel" pitchFamily="34" charset="0"/>
        </a:defRPr>
      </a:lvl4pPr>
      <a:lvl5pPr algn="ctr" defTabSz="457200" rtl="0" eaLnBrk="0" fontAlgn="base" hangingPunct="0">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3635375" y="2955925"/>
            <a:ext cx="4824413" cy="1511300"/>
          </a:xfrm>
        </p:spPr>
        <p:txBody>
          <a:bodyPr rtlCol="0">
            <a:normAutofit fontScale="90000"/>
          </a:bodyPr>
          <a:lstStyle/>
          <a:p>
            <a:pPr eaLnBrk="1" fontAlgn="auto" hangingPunct="1">
              <a:spcAft>
                <a:spcPts val="0"/>
              </a:spcAft>
              <a:defRPr/>
            </a:pPr>
            <a:r>
              <a:rPr lang="ru-RU" sz="2400" i="1" dirty="0" smtClean="0">
                <a:latin typeface="Times New Roman" panose="02020603050405020304" pitchFamily="18" charset="0"/>
                <a:cs typeface="Times New Roman" panose="02020603050405020304" pitchFamily="18" charset="0"/>
              </a:rPr>
              <a:t>МУНИЦИПАЛЬНОЕ ОБРАЗОВАНИЕ « УГРАНСКИЙ РАЙОН» СМОЛЕНСКОЙ </a:t>
            </a:r>
            <a:r>
              <a:rPr lang="ru-RU" sz="2400" i="1" dirty="0">
                <a:latin typeface="Times New Roman" panose="02020603050405020304" pitchFamily="18" charset="0"/>
                <a:cs typeface="Times New Roman" panose="02020603050405020304" pitchFamily="18" charset="0"/>
              </a:rPr>
              <a:t>ОБЛАСТИ</a:t>
            </a:r>
            <a:r>
              <a:rPr lang="ru-RU" sz="4200" i="1" dirty="0">
                <a:latin typeface="Times New Roman" panose="02020603050405020304" pitchFamily="18" charset="0"/>
                <a:cs typeface="Times New Roman" panose="02020603050405020304" pitchFamily="18" charset="0"/>
              </a:rPr>
              <a:t> </a:t>
            </a:r>
            <a:endParaRPr lang="ru-RU" sz="5100" i="1" dirty="0">
              <a:latin typeface="Times New Roman" panose="02020603050405020304" pitchFamily="18" charset="0"/>
              <a:cs typeface="Times New Roman" panose="02020603050405020304" pitchFamily="18" charset="0"/>
            </a:endParaRPr>
          </a:p>
        </p:txBody>
      </p:sp>
      <p:sp>
        <p:nvSpPr>
          <p:cNvPr id="12291" name="Rectangle 3"/>
          <p:cNvSpPr>
            <a:spLocks noGrp="1" noChangeArrowheads="1"/>
          </p:cNvSpPr>
          <p:nvPr>
            <p:ph type="subTitle" idx="4294967295"/>
          </p:nvPr>
        </p:nvSpPr>
        <p:spPr>
          <a:xfrm>
            <a:off x="254000" y="4941888"/>
            <a:ext cx="6478588" cy="1509712"/>
          </a:xfrm>
        </p:spPr>
        <p:txBody>
          <a:bodyPr>
            <a:normAutofit/>
          </a:bodyPr>
          <a:lstStyle/>
          <a:p>
            <a:pPr marL="0" indent="0" algn="ctr" eaLnBrk="1" hangingPunct="1">
              <a:lnSpc>
                <a:spcPct val="90000"/>
              </a:lnSpc>
              <a:buFont typeface="Arial" charset="0"/>
              <a:buNone/>
            </a:pPr>
            <a:r>
              <a:rPr lang="ru-RU" altLang="ru-RU" i="1" smtClean="0">
                <a:latin typeface="Times New Roman" pitchFamily="18" charset="0"/>
                <a:cs typeface="Times New Roman" pitchFamily="18" charset="0"/>
              </a:rPr>
              <a:t>к  решению от 22 декабря №49 о бюджете на 2017 год и  плановый период  2018 и 2019 годов  (в редакции от 21 декабря 2017 года №56)</a:t>
            </a:r>
          </a:p>
        </p:txBody>
      </p:sp>
      <p:sp>
        <p:nvSpPr>
          <p:cNvPr id="20483" name="Rectangle 7"/>
          <p:cNvSpPr>
            <a:spLocks noChangeArrowheads="1"/>
          </p:cNvSpPr>
          <p:nvPr/>
        </p:nvSpPr>
        <p:spPr bwMode="auto">
          <a:xfrm>
            <a:off x="1876425" y="1857375"/>
            <a:ext cx="265113" cy="366713"/>
          </a:xfrm>
          <a:prstGeom prst="rect">
            <a:avLst/>
          </a:prstGeom>
          <a:noFill/>
          <a:ln w="9525">
            <a:noFill/>
            <a:miter lim="800000"/>
            <a:headEnd/>
            <a:tailEnd/>
          </a:ln>
        </p:spPr>
        <p:txBody>
          <a:bodyPr wrap="none">
            <a:spAutoFit/>
          </a:bodyPr>
          <a:lstStyle/>
          <a:p>
            <a:r>
              <a:rPr lang="ru-RU" altLang="ru-RU">
                <a:latin typeface="Verdana" pitchFamily="34" charset="0"/>
              </a:rPr>
              <a:t> </a:t>
            </a:r>
          </a:p>
        </p:txBody>
      </p:sp>
      <p:sp>
        <p:nvSpPr>
          <p:cNvPr id="20484" name="Text Box 44"/>
          <p:cNvSpPr txBox="1">
            <a:spLocks noChangeArrowheads="1"/>
          </p:cNvSpPr>
          <p:nvPr/>
        </p:nvSpPr>
        <p:spPr bwMode="auto">
          <a:xfrm>
            <a:off x="2176463" y="4092575"/>
            <a:ext cx="184150" cy="366713"/>
          </a:xfrm>
          <a:prstGeom prst="rect">
            <a:avLst/>
          </a:prstGeom>
          <a:noFill/>
          <a:ln w="9525">
            <a:noFill/>
            <a:miter lim="800000"/>
            <a:headEnd/>
            <a:tailEnd/>
          </a:ln>
        </p:spPr>
        <p:txBody>
          <a:bodyPr wrap="none">
            <a:spAutoFit/>
          </a:bodyPr>
          <a:lstStyle/>
          <a:p>
            <a:endParaRPr lang="ru-RU" altLang="ru-RU">
              <a:latin typeface="Verdana" pitchFamily="34" charset="0"/>
            </a:endParaRPr>
          </a:p>
        </p:txBody>
      </p:sp>
      <p:pic>
        <p:nvPicPr>
          <p:cNvPr id="20485" name="Picture 45"/>
          <p:cNvPicPr>
            <a:picLocks noChangeAspect="1" noChangeArrowheads="1"/>
          </p:cNvPicPr>
          <p:nvPr/>
        </p:nvPicPr>
        <p:blipFill>
          <a:blip r:embed="rId3"/>
          <a:srcRect/>
          <a:stretch>
            <a:fillRect/>
          </a:stretch>
        </p:blipFill>
        <p:spPr bwMode="auto">
          <a:xfrm>
            <a:off x="6443663" y="260350"/>
            <a:ext cx="2449512" cy="2232025"/>
          </a:xfrm>
          <a:prstGeom prst="rect">
            <a:avLst/>
          </a:prstGeom>
          <a:noFill/>
          <a:ln w="9525">
            <a:noFill/>
            <a:miter lim="800000"/>
            <a:headEnd/>
            <a:tailEnd/>
          </a:ln>
        </p:spPr>
      </p:pic>
      <p:sp>
        <p:nvSpPr>
          <p:cNvPr id="20486" name="TextBox 1"/>
          <p:cNvSpPr txBox="1">
            <a:spLocks noChangeArrowheads="1"/>
          </p:cNvSpPr>
          <p:nvPr/>
        </p:nvSpPr>
        <p:spPr bwMode="auto">
          <a:xfrm>
            <a:off x="107950" y="476250"/>
            <a:ext cx="6335713" cy="831850"/>
          </a:xfrm>
          <a:prstGeom prst="rect">
            <a:avLst/>
          </a:prstGeom>
          <a:noFill/>
          <a:ln w="9525">
            <a:noFill/>
            <a:miter lim="800000"/>
            <a:headEnd/>
            <a:tailEnd/>
          </a:ln>
        </p:spPr>
        <p:txBody>
          <a:bodyPr>
            <a:spAutoFit/>
          </a:bodyPr>
          <a:lstStyle/>
          <a:p>
            <a:r>
              <a:rPr lang="ru-RU" sz="4800" b="1" i="1">
                <a:latin typeface="Times New Roman" pitchFamily="18" charset="0"/>
                <a:cs typeface="Times New Roman" pitchFamily="18" charset="0"/>
              </a:rPr>
              <a:t>Бюджет для граждан</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250825" y="123825"/>
            <a:ext cx="8435975" cy="666750"/>
          </a:xfrm>
        </p:spPr>
        <p:txBody>
          <a:bodyPr/>
          <a:lstStyle/>
          <a:p>
            <a:pPr eaLnBrk="1" hangingPunct="1"/>
            <a:r>
              <a:rPr lang="ru-RU" sz="2000" b="1" i="1" smtClean="0">
                <a:ln>
                  <a:noFill/>
                </a:ln>
                <a:solidFill>
                  <a:srgbClr val="FF0000"/>
                </a:solidFill>
                <a:latin typeface="Times New Roman" pitchFamily="18" charset="0"/>
                <a:cs typeface="Times New Roman" pitchFamily="18" charset="0"/>
              </a:rPr>
              <a:t>Межбюджетные трансферты, получаемые бюджетом МО «Угранский район» Смоленской области из областного бюджета</a:t>
            </a:r>
          </a:p>
        </p:txBody>
      </p:sp>
      <p:graphicFrame>
        <p:nvGraphicFramePr>
          <p:cNvPr id="4" name="Объект 3"/>
          <p:cNvGraphicFramePr>
            <a:graphicFrameLocks noGrp="1"/>
          </p:cNvGraphicFramePr>
          <p:nvPr>
            <p:ph idx="1"/>
          </p:nvPr>
        </p:nvGraphicFramePr>
        <p:xfrm>
          <a:off x="250825" y="1125538"/>
          <a:ext cx="8486775" cy="5013325"/>
        </p:xfrm>
        <a:graphic>
          <a:graphicData uri="http://schemas.openxmlformats.org/drawingml/2006/table">
            <a:tbl>
              <a:tblPr firstRow="1" bandRow="1">
                <a:tableStyleId>{5C22544A-7EE6-4342-B048-85BDC9FD1C3A}</a:tableStyleId>
              </a:tblPr>
              <a:tblGrid>
                <a:gridCol w="2138067"/>
                <a:gridCol w="1587154"/>
                <a:gridCol w="1587154"/>
                <a:gridCol w="1587154"/>
                <a:gridCol w="1587154"/>
              </a:tblGrid>
              <a:tr h="1042594">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Виды трансфертов</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2016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2017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2018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2019 год</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758248">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Всего, в том числе:</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259507,7</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266538,3</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153200,0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160426,0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863453">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Дотации</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60499,0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69507,0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58730,0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58942,0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643870">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Субсидии</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109066,2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20014,0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21736,2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20721,2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663469">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Субвенции</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76914,3</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70822,4</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72449,2</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80479,0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1042594">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Прочие межбюджетные трансферты</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387,6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284,6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284,6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284,6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468313" y="188913"/>
            <a:ext cx="7704137" cy="719137"/>
          </a:xfrm>
        </p:spPr>
        <p:txBody>
          <a:bodyPr/>
          <a:lstStyle/>
          <a:p>
            <a:pPr eaLnBrk="1" hangingPunct="1"/>
            <a:r>
              <a:rPr lang="ru-RU" sz="2400" b="1" i="1" smtClean="0">
                <a:ln>
                  <a:noFill/>
                </a:ln>
                <a:solidFill>
                  <a:srgbClr val="FF0000"/>
                </a:solidFill>
                <a:latin typeface="Times New Roman" pitchFamily="18" charset="0"/>
                <a:cs typeface="Times New Roman" pitchFamily="18" charset="0"/>
              </a:rPr>
              <a:t>Структура безвозмездных поступлений</a:t>
            </a:r>
          </a:p>
        </p:txBody>
      </p:sp>
      <p:graphicFrame>
        <p:nvGraphicFramePr>
          <p:cNvPr id="31746" name="Объект 3"/>
          <p:cNvGraphicFramePr>
            <a:graphicFrameLocks noGrp="1"/>
          </p:cNvGraphicFramePr>
          <p:nvPr>
            <p:ph idx="1"/>
          </p:nvPr>
        </p:nvGraphicFramePr>
        <p:xfrm>
          <a:off x="200025" y="1074738"/>
          <a:ext cx="8815388" cy="5645150"/>
        </p:xfrm>
        <a:graphic>
          <a:graphicData uri="http://schemas.openxmlformats.org/presentationml/2006/ole">
            <p:oleObj spid="_x0000_s31746" r:id="rId3" imgW="8815580" imgH="5645385" progId="Excel.Char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p:cNvSpPr txBox="1">
            <a:spLocks noChangeArrowheads="1"/>
          </p:cNvSpPr>
          <p:nvPr/>
        </p:nvSpPr>
        <p:spPr bwMode="auto">
          <a:xfrm>
            <a:off x="1228725" y="301625"/>
            <a:ext cx="7159625" cy="523875"/>
          </a:xfrm>
          <a:prstGeom prst="rect">
            <a:avLst/>
          </a:prstGeom>
          <a:noFill/>
          <a:ln w="9525">
            <a:noFill/>
            <a:miter lim="800000"/>
            <a:headEnd/>
            <a:tailEnd/>
          </a:ln>
        </p:spPr>
        <p:txBody>
          <a:bodyPr>
            <a:spAutoFit/>
          </a:bodyPr>
          <a:lstStyle/>
          <a:p>
            <a:r>
              <a:rPr lang="ru-RU" sz="2800" b="1" i="1">
                <a:solidFill>
                  <a:srgbClr val="FF0000"/>
                </a:solidFill>
                <a:latin typeface="Times New Roman" pitchFamily="18" charset="0"/>
                <a:cs typeface="Times New Roman" pitchFamily="18" charset="0"/>
              </a:rPr>
              <a:t>Из чего складываются доходы бюджета</a:t>
            </a:r>
          </a:p>
        </p:txBody>
      </p:sp>
      <p:sp>
        <p:nvSpPr>
          <p:cNvPr id="4" name="Скругленный прямоугольник 3"/>
          <p:cNvSpPr/>
          <p:nvPr/>
        </p:nvSpPr>
        <p:spPr>
          <a:xfrm>
            <a:off x="1331913" y="1341438"/>
            <a:ext cx="6480175" cy="7921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Доходы бюджета – безвозмездные и безвозвратные поступления денежных средств в бюджет</a:t>
            </a:r>
          </a:p>
        </p:txBody>
      </p:sp>
      <p:sp>
        <p:nvSpPr>
          <p:cNvPr id="5" name="Стрелка вниз 4"/>
          <p:cNvSpPr/>
          <p:nvPr/>
        </p:nvSpPr>
        <p:spPr>
          <a:xfrm>
            <a:off x="1979613" y="2133600"/>
            <a:ext cx="288925" cy="5032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solidFill>
            </a:endParaRPr>
          </a:p>
        </p:txBody>
      </p:sp>
      <p:sp>
        <p:nvSpPr>
          <p:cNvPr id="8" name="Стрелка вниз 7"/>
          <p:cNvSpPr/>
          <p:nvPr/>
        </p:nvSpPr>
        <p:spPr>
          <a:xfrm>
            <a:off x="4427538" y="2138363"/>
            <a:ext cx="288925" cy="50323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solidFill>
            </a:endParaRPr>
          </a:p>
        </p:txBody>
      </p:sp>
      <p:sp>
        <p:nvSpPr>
          <p:cNvPr id="9" name="Стрелка вниз 8"/>
          <p:cNvSpPr/>
          <p:nvPr/>
        </p:nvSpPr>
        <p:spPr>
          <a:xfrm>
            <a:off x="7019925" y="2138363"/>
            <a:ext cx="288925" cy="50323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solidFill>
            </a:endParaRPr>
          </a:p>
        </p:txBody>
      </p:sp>
      <p:sp>
        <p:nvSpPr>
          <p:cNvPr id="7" name="Скругленный прямоугольник 6"/>
          <p:cNvSpPr/>
          <p:nvPr/>
        </p:nvSpPr>
        <p:spPr>
          <a:xfrm>
            <a:off x="539750" y="2781300"/>
            <a:ext cx="2447925" cy="5032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Налоговые доходы</a:t>
            </a:r>
          </a:p>
        </p:txBody>
      </p:sp>
      <p:sp>
        <p:nvSpPr>
          <p:cNvPr id="11" name="Скругленный прямоугольник 10"/>
          <p:cNvSpPr/>
          <p:nvPr/>
        </p:nvSpPr>
        <p:spPr>
          <a:xfrm>
            <a:off x="3348038" y="2781300"/>
            <a:ext cx="2519362" cy="5032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Неналоговые доходы</a:t>
            </a:r>
          </a:p>
        </p:txBody>
      </p:sp>
      <p:sp>
        <p:nvSpPr>
          <p:cNvPr id="12" name="Скругленный прямоугольник 11"/>
          <p:cNvSpPr/>
          <p:nvPr/>
        </p:nvSpPr>
        <p:spPr>
          <a:xfrm>
            <a:off x="6249988" y="2781300"/>
            <a:ext cx="2714625" cy="5032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Безвозмездные поступления</a:t>
            </a:r>
          </a:p>
        </p:txBody>
      </p:sp>
      <p:sp>
        <p:nvSpPr>
          <p:cNvPr id="10" name="Скругленный прямоугольник 9"/>
          <p:cNvSpPr/>
          <p:nvPr/>
        </p:nvSpPr>
        <p:spPr>
          <a:xfrm>
            <a:off x="539750" y="3500438"/>
            <a:ext cx="2447925" cy="3241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Поступления от уплаты налогов, установленных Налоговым кодексом РФ (налог на прибыль организации, налог на доходы физических лиц, налог на имущество организации и др.</a:t>
            </a:r>
          </a:p>
        </p:txBody>
      </p:sp>
      <p:sp>
        <p:nvSpPr>
          <p:cNvPr id="14" name="Скругленный прямоугольник 13"/>
          <p:cNvSpPr/>
          <p:nvPr/>
        </p:nvSpPr>
        <p:spPr>
          <a:xfrm>
            <a:off x="3348038" y="3500438"/>
            <a:ext cx="2519362" cy="3241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Поступления от уплаты пошлин и сборов, установленных законодательством РФ (доходы от использования муниципального имущества, штрафы за нарушение законодательства и др.</a:t>
            </a:r>
          </a:p>
        </p:txBody>
      </p:sp>
      <p:sp>
        <p:nvSpPr>
          <p:cNvPr id="15" name="Скругленный прямоугольник 14"/>
          <p:cNvSpPr/>
          <p:nvPr/>
        </p:nvSpPr>
        <p:spPr>
          <a:xfrm>
            <a:off x="6249988" y="3500438"/>
            <a:ext cx="2714625" cy="32416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anose="02020603050405020304" pitchFamily="18" charset="0"/>
                <a:cs typeface="Times New Roman" panose="02020603050405020304" pitchFamily="18" charset="0"/>
              </a:rPr>
              <a:t>Поступления от других бюджетов бюджетной системы, граждан и организаций (межбюджетные трансферты в виде дотаций, субвенций, субсидий)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611188" y="260350"/>
            <a:ext cx="7632700" cy="1200150"/>
          </a:xfrm>
          <a:prstGeom prst="rect">
            <a:avLst/>
          </a:prstGeom>
          <a:noFill/>
          <a:ln w="9525">
            <a:noFill/>
            <a:miter lim="800000"/>
            <a:headEnd/>
            <a:tailEnd/>
          </a:ln>
        </p:spPr>
        <p:txBody>
          <a:bodyPr>
            <a:spAutoFit/>
          </a:bodyPr>
          <a:lstStyle/>
          <a:p>
            <a:pPr algn="ctr"/>
            <a:r>
              <a:rPr lang="ru-RU" altLang="ru-RU" i="1">
                <a:latin typeface="Times New Roman" pitchFamily="18" charset="0"/>
                <a:cs typeface="Times New Roman" pitchFamily="18" charset="0"/>
              </a:rPr>
              <a:t>Сведения о налоговых льготах:</a:t>
            </a:r>
          </a:p>
          <a:p>
            <a:pPr algn="ctr"/>
            <a:r>
              <a:rPr lang="ru-RU" altLang="ru-RU" i="1">
                <a:latin typeface="Times New Roman" pitchFamily="18" charset="0"/>
                <a:cs typeface="Times New Roman" pitchFamily="18" charset="0"/>
              </a:rPr>
              <a:t>Налоговые льготы на уровне бюджета муниципального района</a:t>
            </a:r>
          </a:p>
          <a:p>
            <a:pPr algn="ctr"/>
            <a:r>
              <a:rPr lang="ru-RU" altLang="ru-RU" i="1">
                <a:latin typeface="Times New Roman" pitchFamily="18" charset="0"/>
                <a:cs typeface="Times New Roman" pitchFamily="18" charset="0"/>
              </a:rPr>
              <a:t> не предоставлялись</a:t>
            </a:r>
          </a:p>
          <a:p>
            <a:endParaRPr lang="ru-RU" i="1">
              <a:latin typeface="Times New Roman" pitchFamily="18" charset="0"/>
              <a:cs typeface="Times New Roman" pitchFamily="18" charset="0"/>
            </a:endParaRPr>
          </a:p>
        </p:txBody>
      </p:sp>
      <p:sp>
        <p:nvSpPr>
          <p:cNvPr id="4" name="TextBox 3"/>
          <p:cNvSpPr txBox="1"/>
          <p:nvPr/>
        </p:nvSpPr>
        <p:spPr>
          <a:xfrm>
            <a:off x="0" y="1125538"/>
            <a:ext cx="8893175" cy="2246312"/>
          </a:xfrm>
          <a:prstGeom prst="rect">
            <a:avLst/>
          </a:prstGeom>
          <a:noFill/>
        </p:spPr>
        <p:txBody>
          <a:bodyPr>
            <a:spAutoFit/>
          </a:bodyPr>
          <a:lstStyle/>
          <a:p>
            <a:pPr indent="457200">
              <a:defRPr/>
            </a:pPr>
            <a:r>
              <a:rPr lang="ru-RU" altLang="ru-RU" sz="1400" dirty="0">
                <a:solidFill>
                  <a:prstClr val="black"/>
                </a:solidFill>
                <a:latin typeface="Times New Roman" panose="02020603050405020304" pitchFamily="18" charset="0"/>
                <a:cs typeface="Times New Roman" panose="02020603050405020304" pitchFamily="18" charset="0"/>
              </a:rPr>
              <a:t>Основным налоговым доходом, формирующим бюджет муниципального района, является налог на доходы физических лиц. Таким образом, основными налогоплательщиками, зачисляемых в бюджет муниципального образования, являются налогоплательщики на доходы физических лиц:</a:t>
            </a:r>
          </a:p>
          <a:p>
            <a:pPr marL="285750" indent="285750">
              <a:buFont typeface="Wingdings" panose="05000000000000000000" pitchFamily="2" charset="2"/>
              <a:buChar char="ü"/>
              <a:defRPr/>
            </a:pPr>
            <a:r>
              <a:rPr lang="ru-RU" altLang="ru-RU" sz="1400" dirty="0">
                <a:solidFill>
                  <a:prstClr val="black"/>
                </a:solidFill>
                <a:latin typeface="Times New Roman" panose="02020603050405020304" pitchFamily="18" charset="0"/>
                <a:cs typeface="Times New Roman" panose="02020603050405020304" pitchFamily="18" charset="0"/>
              </a:rPr>
              <a:t>ООО «</a:t>
            </a:r>
            <a:r>
              <a:rPr lang="ru-RU" altLang="ru-RU" sz="1400" dirty="0" err="1">
                <a:solidFill>
                  <a:prstClr val="black"/>
                </a:solidFill>
                <a:latin typeface="Times New Roman" panose="02020603050405020304" pitchFamily="18" charset="0"/>
                <a:cs typeface="Times New Roman" panose="02020603050405020304" pitchFamily="18" charset="0"/>
              </a:rPr>
              <a:t>Угранский</a:t>
            </a:r>
            <a:r>
              <a:rPr lang="ru-RU" altLang="ru-RU" sz="1400" dirty="0">
                <a:solidFill>
                  <a:prstClr val="black"/>
                </a:solidFill>
                <a:latin typeface="Times New Roman" panose="02020603050405020304" pitchFamily="18" charset="0"/>
                <a:cs typeface="Times New Roman" panose="02020603050405020304" pitchFamily="18" charset="0"/>
              </a:rPr>
              <a:t> карьер» - Основным видом деятельности является «разработка гравийных и песчаных карьеров, добыча глины и каолина» Компания была зарегистрирована в 2006 году. (17,8%) ;</a:t>
            </a:r>
          </a:p>
          <a:p>
            <a:pPr marL="285750" indent="285750">
              <a:buFont typeface="Wingdings" panose="05000000000000000000" pitchFamily="2" charset="2"/>
              <a:buChar char="ü"/>
              <a:defRPr/>
            </a:pPr>
            <a:r>
              <a:rPr lang="ru-RU" altLang="ru-RU" sz="1400" dirty="0">
                <a:solidFill>
                  <a:prstClr val="black"/>
                </a:solidFill>
                <a:latin typeface="Times New Roman" panose="02020603050405020304" pitchFamily="18" charset="0"/>
                <a:cs typeface="Times New Roman" panose="02020603050405020304" pitchFamily="18" charset="0"/>
              </a:rPr>
              <a:t>ООО «Альтаир» - Основным видом деятельности является «Торговля оптовая за вознаграждение или на договорной основе. Организация зарегистрирована в 2005 году . (4,3%);</a:t>
            </a:r>
          </a:p>
          <a:p>
            <a:pPr marL="285750" indent="285750">
              <a:buFont typeface="Wingdings" panose="05000000000000000000" pitchFamily="2" charset="2"/>
              <a:buChar char="ü"/>
              <a:defRPr/>
            </a:pPr>
            <a:r>
              <a:rPr lang="ru-RU" altLang="ru-RU" sz="1400" dirty="0">
                <a:solidFill>
                  <a:prstClr val="black"/>
                </a:solidFill>
                <a:latin typeface="Times New Roman" panose="02020603050405020304" pitchFamily="18" charset="0"/>
                <a:cs typeface="Times New Roman" panose="02020603050405020304" pitchFamily="18" charset="0"/>
              </a:rPr>
              <a:t>ПАО «МРСК Центра» - ведущая электросетевая компания России. Компания была основана в 2004 году, в процессе реформирования российской электроэнергетики и разделения энергокомпаний по видам деятельности, их последующей региональной интеграции. (3,8%).</a:t>
            </a:r>
          </a:p>
        </p:txBody>
      </p:sp>
      <p:pic>
        <p:nvPicPr>
          <p:cNvPr id="33795" name="Picture 2"/>
          <p:cNvPicPr>
            <a:picLocks noChangeAspect="1" noChangeArrowheads="1"/>
          </p:cNvPicPr>
          <p:nvPr/>
        </p:nvPicPr>
        <p:blipFill>
          <a:blip r:embed="rId2"/>
          <a:srcRect/>
          <a:stretch>
            <a:fillRect/>
          </a:stretch>
        </p:blipFill>
        <p:spPr bwMode="auto">
          <a:xfrm>
            <a:off x="7938" y="4694238"/>
            <a:ext cx="2979737" cy="2189162"/>
          </a:xfrm>
          <a:prstGeom prst="rect">
            <a:avLst/>
          </a:prstGeom>
          <a:noFill/>
          <a:ln w="9525">
            <a:noFill/>
            <a:miter lim="800000"/>
            <a:headEnd/>
            <a:tailEnd/>
          </a:ln>
        </p:spPr>
      </p:pic>
      <p:pic>
        <p:nvPicPr>
          <p:cNvPr id="33796" name="Picture 3"/>
          <p:cNvPicPr>
            <a:picLocks noChangeAspect="1" noChangeArrowheads="1"/>
          </p:cNvPicPr>
          <p:nvPr/>
        </p:nvPicPr>
        <p:blipFill>
          <a:blip r:embed="rId3"/>
          <a:srcRect/>
          <a:stretch>
            <a:fillRect/>
          </a:stretch>
        </p:blipFill>
        <p:spPr bwMode="auto">
          <a:xfrm>
            <a:off x="2843213" y="3384550"/>
            <a:ext cx="2736850" cy="1309688"/>
          </a:xfrm>
          <a:prstGeom prst="rect">
            <a:avLst/>
          </a:prstGeom>
          <a:noFill/>
          <a:ln w="9525">
            <a:noFill/>
            <a:miter lim="800000"/>
            <a:headEnd/>
            <a:tailEnd/>
          </a:ln>
        </p:spPr>
      </p:pic>
      <p:pic>
        <p:nvPicPr>
          <p:cNvPr id="33797" name="Picture 4"/>
          <p:cNvPicPr>
            <a:picLocks noChangeAspect="1" noChangeArrowheads="1"/>
          </p:cNvPicPr>
          <p:nvPr/>
        </p:nvPicPr>
        <p:blipFill>
          <a:blip r:embed="rId4"/>
          <a:srcRect/>
          <a:stretch>
            <a:fillRect/>
          </a:stretch>
        </p:blipFill>
        <p:spPr bwMode="auto">
          <a:xfrm>
            <a:off x="2974975" y="4752975"/>
            <a:ext cx="6169025" cy="170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04610" y="193671"/>
            <a:ext cx="7358114" cy="642942"/>
          </a:xfrm>
        </p:spPr>
        <p:txBody>
          <a:bodyPr rtlCol="0">
            <a:normAutofit fontScale="90000"/>
          </a:bodyPr>
          <a:lstStyle/>
          <a:p>
            <a:pPr eaLnBrk="1" fontAlgn="auto" hangingPunct="1">
              <a:spcAft>
                <a:spcPts val="0"/>
              </a:spcAft>
              <a:defRPr/>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ЭТАПЫ ФОРМИРОВАНИЯ  МЕСТНОГО БЮДЖЕТА</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Прямоугольник 4"/>
          <p:cNvSpPr/>
          <p:nvPr/>
        </p:nvSpPr>
        <p:spPr>
          <a:xfrm>
            <a:off x="214313" y="836613"/>
            <a:ext cx="8715375"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fontAlgn="auto">
              <a:spcBef>
                <a:spcPts val="0"/>
              </a:spcBef>
              <a:spcAft>
                <a:spcPts val="0"/>
              </a:spcAft>
              <a:defRPr/>
            </a:pPr>
            <a:r>
              <a:rPr lang="ru-RU" altLang="ru-RU" sz="1600" dirty="0">
                <a:latin typeface="Times New Roman" panose="02020603050405020304" pitchFamily="18" charset="0"/>
                <a:cs typeface="Times New Roman" panose="02020603050405020304" pitchFamily="18" charset="0"/>
              </a:rPr>
              <a:t>      Составление и утверждение местного бюджета – сложный и многоуровневый процесс, основанный на правовых нормах. Формирование, рассмотрение и утверждение местного бюджета происходит ежегодно.</a:t>
            </a:r>
          </a:p>
        </p:txBody>
      </p:sp>
      <p:sp>
        <p:nvSpPr>
          <p:cNvPr id="34819" name="Скругленный прямоугольник 10"/>
          <p:cNvSpPr>
            <a:spLocks noChangeArrowheads="1"/>
          </p:cNvSpPr>
          <p:nvPr/>
        </p:nvSpPr>
        <p:spPr bwMode="auto">
          <a:xfrm>
            <a:off x="512763" y="1822450"/>
            <a:ext cx="8389937" cy="1928813"/>
          </a:xfrm>
          <a:prstGeom prst="roundRect">
            <a:avLst>
              <a:gd name="adj" fmla="val 16667"/>
            </a:avLst>
          </a:prstGeom>
          <a:noFill/>
          <a:ln w="9525" algn="ctr">
            <a:solidFill>
              <a:srgbClr val="3366FF"/>
            </a:solidFill>
            <a:round/>
            <a:headEnd/>
            <a:tailEnd/>
          </a:ln>
        </p:spPr>
        <p:txBody>
          <a:bodyPr anchor="ctr"/>
          <a:lstStyle/>
          <a:p>
            <a:pPr algn="just"/>
            <a:r>
              <a:rPr lang="ru-RU" altLang="ru-RU" sz="1600" b="1">
                <a:latin typeface="Times New Roman" pitchFamily="18" charset="0"/>
                <a:cs typeface="Times New Roman" pitchFamily="18" charset="0"/>
              </a:rPr>
              <a:t>Составление проекта бюджета. </a:t>
            </a:r>
            <a:r>
              <a:rPr lang="ru-RU" altLang="ru-RU" sz="1400">
                <a:latin typeface="Times New Roman" pitchFamily="18" charset="0"/>
                <a:cs typeface="Times New Roman" pitchFamily="18" charset="0"/>
              </a:rPr>
              <a:t>До начала составления проекта местного бюджета прият нормативно-правовой акт, в котором определяются ответственные исполнители, порядок и сроки работы над документами и материалами, необходимыми для составления проекта местного бюджета. Непосредственное составление местного бюджета осуществляет Финансовое управление Администрации муниципального образования «Угранский район» Смоленской области. Готовый проект местного бюджета представлен на рассмотрение в Угранский районный Совет депутатов 07 декабря текущего года.</a:t>
            </a:r>
            <a:endParaRPr lang="ru-RU" altLang="ru-RU" sz="1400" b="1">
              <a:latin typeface="Times New Roman" pitchFamily="18" charset="0"/>
              <a:cs typeface="Times New Roman" pitchFamily="18" charset="0"/>
            </a:endParaRPr>
          </a:p>
        </p:txBody>
      </p:sp>
      <p:sp>
        <p:nvSpPr>
          <p:cNvPr id="13" name="Скругленный прямоугольник 12"/>
          <p:cNvSpPr>
            <a:spLocks noChangeArrowheads="1"/>
          </p:cNvSpPr>
          <p:nvPr/>
        </p:nvSpPr>
        <p:spPr bwMode="auto">
          <a:xfrm>
            <a:off x="514350" y="3843338"/>
            <a:ext cx="8415338" cy="1655762"/>
          </a:xfrm>
          <a:prstGeom prst="roundRect">
            <a:avLst>
              <a:gd name="adj" fmla="val 16667"/>
            </a:avLst>
          </a:prstGeom>
          <a:noFill/>
          <a:ln w="9525" algn="ctr">
            <a:solidFill>
              <a:srgbClr val="98B954"/>
            </a:solidFill>
            <a:round/>
            <a:headEnd/>
            <a:tailEnd/>
          </a:ln>
          <a:effectLst/>
        </p:spPr>
        <p:txBody>
          <a:bodyPr/>
          <a:lstStyle/>
          <a:p>
            <a:pPr algn="just"/>
            <a:r>
              <a:rPr lang="ru-RU" altLang="ru-RU" sz="1400" b="1">
                <a:solidFill>
                  <a:srgbClr val="000000"/>
                </a:solidFill>
                <a:latin typeface="Times New Roman" pitchFamily="18" charset="0"/>
                <a:cs typeface="Times New Roman" pitchFamily="18" charset="0"/>
              </a:rPr>
              <a:t>Рассмотрение проекта бюджета.</a:t>
            </a:r>
            <a:r>
              <a:rPr lang="ru-RU" altLang="ru-RU" sz="1400">
                <a:solidFill>
                  <a:srgbClr val="000000"/>
                </a:solidFill>
                <a:latin typeface="Times New Roman" pitchFamily="18" charset="0"/>
                <a:cs typeface="Times New Roman" pitchFamily="18" charset="0"/>
              </a:rPr>
              <a:t>  Глава  муниципального образования «Угранский район» Смоленской области 07 декабря текущего года внёс на рассмотрение в Угранский район Совета депутатов  проект решения о местном бюджете на 2017 год и плановый период 2018 и 2019 годов. </a:t>
            </a:r>
            <a:r>
              <a:rPr lang="ru-RU" altLang="ru-RU" sz="1400">
                <a:solidFill>
                  <a:srgbClr val="000000"/>
                </a:solidFill>
                <a:latin typeface="Times New Roman" pitchFamily="18" charset="0"/>
              </a:rPr>
              <a:t>Проект местного бюджета  рассмотрен   на заседании Угранским районным Советов депутатов  9 декабря т.г</a:t>
            </a:r>
            <a:r>
              <a:rPr lang="ru-RU" altLang="ru-RU" sz="1400">
                <a:latin typeface="Times New Roman" pitchFamily="18" charset="0"/>
              </a:rPr>
              <a:t>, 19 декабря прошли публичные слушанья по проекту  бюджета. </a:t>
            </a:r>
            <a:r>
              <a:rPr lang="ru-RU" altLang="ru-RU" sz="1400">
                <a:solidFill>
                  <a:srgbClr val="000000"/>
                </a:solidFill>
                <a:latin typeface="Times New Roman" pitchFamily="18" charset="0"/>
                <a:cs typeface="Times New Roman" pitchFamily="18" charset="0"/>
              </a:rPr>
              <a:t>Проект местного бюджета рассматривается депутатами в одном чтении.</a:t>
            </a:r>
          </a:p>
        </p:txBody>
      </p:sp>
      <p:sp>
        <p:nvSpPr>
          <p:cNvPr id="34821" name="Скругленный прямоугольник 14"/>
          <p:cNvSpPr>
            <a:spLocks noChangeArrowheads="1"/>
          </p:cNvSpPr>
          <p:nvPr/>
        </p:nvSpPr>
        <p:spPr bwMode="auto">
          <a:xfrm>
            <a:off x="512763" y="5661025"/>
            <a:ext cx="8389937" cy="1073150"/>
          </a:xfrm>
          <a:prstGeom prst="roundRect">
            <a:avLst>
              <a:gd name="adj" fmla="val 16667"/>
            </a:avLst>
          </a:prstGeom>
          <a:noFill/>
          <a:ln w="9525" algn="ctr">
            <a:solidFill>
              <a:srgbClr val="98B954"/>
            </a:solidFill>
            <a:round/>
            <a:headEnd/>
            <a:tailEnd/>
          </a:ln>
        </p:spPr>
        <p:txBody>
          <a:bodyPr/>
          <a:lstStyle/>
          <a:p>
            <a:pPr algn="just"/>
            <a:r>
              <a:rPr lang="ru-RU" altLang="ru-RU" b="1">
                <a:solidFill>
                  <a:srgbClr val="000000"/>
                </a:solidFill>
                <a:latin typeface="Times New Roman" pitchFamily="18" charset="0"/>
                <a:cs typeface="Times New Roman" pitchFamily="18" charset="0"/>
              </a:rPr>
              <a:t>Утверждение бюджета.</a:t>
            </a:r>
            <a:r>
              <a:rPr lang="ru-RU" altLang="ru-RU">
                <a:solidFill>
                  <a:srgbClr val="000000"/>
                </a:solidFill>
                <a:latin typeface="Times New Roman" pitchFamily="18" charset="0"/>
                <a:cs typeface="Times New Roman" pitchFamily="18" charset="0"/>
              </a:rPr>
              <a:t> </a:t>
            </a:r>
            <a:r>
              <a:rPr lang="ru-RU" altLang="ru-RU" sz="1400">
                <a:solidFill>
                  <a:srgbClr val="000000"/>
                </a:solidFill>
                <a:latin typeface="Times New Roman" pitchFamily="18" charset="0"/>
                <a:cs typeface="Times New Roman" pitchFamily="18" charset="0"/>
              </a:rPr>
              <a:t>Решение о местном бюджете на очередной финансовый год и на плановый период утверждён Угранским районным Советом депутатов.</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Группа 14"/>
          <p:cNvGrpSpPr>
            <a:grpSpLocks/>
          </p:cNvGrpSpPr>
          <p:nvPr/>
        </p:nvGrpSpPr>
        <p:grpSpPr bwMode="auto">
          <a:xfrm>
            <a:off x="107504" y="71438"/>
            <a:ext cx="8928992" cy="6215062"/>
            <a:chOff x="214282" y="142852"/>
            <a:chExt cx="8786874" cy="6286544"/>
          </a:xfrm>
          <a:solidFill>
            <a:srgbClr val="FFFF00"/>
          </a:solidFill>
        </p:grpSpPr>
        <p:sp>
          <p:nvSpPr>
            <p:cNvPr id="3" name="Прямоугольник 2"/>
            <p:cNvSpPr/>
            <p:nvPr/>
          </p:nvSpPr>
          <p:spPr>
            <a:xfrm>
              <a:off x="1571604" y="142852"/>
              <a:ext cx="7429552"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На чем основывается проект местного бюджета?</a:t>
              </a:r>
            </a:p>
          </p:txBody>
        </p:sp>
        <p:sp>
          <p:nvSpPr>
            <p:cNvPr id="4" name="Прямоугольник 3"/>
            <p:cNvSpPr/>
            <p:nvPr/>
          </p:nvSpPr>
          <p:spPr>
            <a:xfrm>
              <a:off x="2214212" y="1142984"/>
              <a:ext cx="6786944" cy="64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fontAlgn="auto">
                <a:spcBef>
                  <a:spcPts val="0"/>
                </a:spcBef>
                <a:spcAft>
                  <a:spcPts val="0"/>
                </a:spcAft>
                <a:defRPr/>
              </a:pPr>
              <a:r>
                <a:rPr lang="ru-RU" altLang="ru-RU" dirty="0">
                  <a:latin typeface="Times New Roman" panose="02020603050405020304" pitchFamily="18" charset="0"/>
                  <a:cs typeface="Times New Roman" panose="02020603050405020304" pitchFamily="18" charset="0"/>
                </a:rPr>
                <a:t>Местный бюджет составляется и утверждается сроком на три года – очередной финансовый год и плановый период.</a:t>
              </a:r>
            </a:p>
            <a:p>
              <a:pPr algn="just" fontAlgn="auto">
                <a:spcBef>
                  <a:spcPts val="0"/>
                </a:spcBef>
                <a:spcAft>
                  <a:spcPts val="0"/>
                </a:spcAft>
                <a:defRPr/>
              </a:pPr>
              <a:r>
                <a:rPr lang="ru-RU" altLang="ru-RU" dirty="0">
                  <a:latin typeface="Times New Roman" panose="02020603050405020304" pitchFamily="18" charset="0"/>
                  <a:cs typeface="Times New Roman" panose="02020603050405020304" pitchFamily="18" charset="0"/>
                </a:rPr>
                <a:t> </a:t>
              </a:r>
            </a:p>
          </p:txBody>
        </p:sp>
        <p:sp>
          <p:nvSpPr>
            <p:cNvPr id="5" name="Скругленный прямоугольник 4"/>
            <p:cNvSpPr/>
            <p:nvPr/>
          </p:nvSpPr>
          <p:spPr>
            <a:xfrm>
              <a:off x="214282" y="1928802"/>
              <a:ext cx="8786874" cy="571504"/>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2400" b="1">
                  <a:effectLst>
                    <a:outerShdw blurRad="38100" dist="38100" dir="2700000" algn="tl">
                      <a:srgbClr val="C0C0C0"/>
                    </a:outerShdw>
                  </a:effectLst>
                  <a:latin typeface="Times New Roman" panose="02020603050405020304" pitchFamily="18" charset="0"/>
                  <a:cs typeface="Times New Roman" panose="02020603050405020304" pitchFamily="18" charset="0"/>
                </a:rPr>
                <a:t>Составление  местного бюджета основывается на </a:t>
              </a:r>
            </a:p>
          </p:txBody>
        </p:sp>
        <p:sp>
          <p:nvSpPr>
            <p:cNvPr id="6" name="Скругленный прямоугольник 5"/>
            <p:cNvSpPr>
              <a:spLocks noChangeArrowheads="1"/>
            </p:cNvSpPr>
            <p:nvPr/>
          </p:nvSpPr>
          <p:spPr bwMode="auto">
            <a:xfrm>
              <a:off x="214282"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1</a:t>
              </a:r>
            </a:p>
            <a:p>
              <a:pPr algn="ctr" fontAlgn="auto">
                <a:spcBef>
                  <a:spcPts val="0"/>
                </a:spcBef>
                <a:spcAft>
                  <a:spcPts val="0"/>
                </a:spcAft>
                <a:defRPr/>
              </a:pP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Основные направления бюджетной политики МО </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6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Угранский</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a:spLocks noChangeArrowheads="1"/>
            </p:cNvSpPr>
            <p:nvPr/>
          </p:nvSpPr>
          <p:spPr bwMode="auto">
            <a:xfrm>
              <a:off x="2428860"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2</a:t>
              </a:r>
            </a:p>
            <a:p>
              <a:pPr algn="ctr" fontAlgn="auto">
                <a:spcBef>
                  <a:spcPts val="0"/>
                </a:spcBef>
                <a:spcAft>
                  <a:spcPts val="0"/>
                </a:spcAft>
                <a:defRPr/>
              </a:pPr>
              <a:endPar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Основные направления налоговой политики МО </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6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Угранский</a:t>
              </a:r>
              <a:r>
                <a:rPr lang="ru-RU" altLang="ru-RU" sz="16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a:t>
              </a:r>
            </a:p>
          </p:txBody>
        </p:sp>
        <p:sp>
          <p:nvSpPr>
            <p:cNvPr id="8" name="Скругленный прямоугольник 7"/>
            <p:cNvSpPr>
              <a:spLocks noChangeArrowheads="1"/>
            </p:cNvSpPr>
            <p:nvPr/>
          </p:nvSpPr>
          <p:spPr bwMode="auto">
            <a:xfrm>
              <a:off x="4714876"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a:t>
              </a:r>
              <a:endPar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Прогноз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социально-экономического развития муниципального образования</a:t>
              </a:r>
            </a:p>
            <a:p>
              <a:pPr algn="ctr" fontAlgn="auto">
                <a:spcBef>
                  <a:spcPts val="0"/>
                </a:spcBef>
                <a:spcAft>
                  <a:spcPts val="0"/>
                </a:spcAft>
                <a:defRPr/>
              </a:pP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4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Угранский</a:t>
              </a: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 Смоленской области</a:t>
              </a:r>
            </a:p>
            <a:p>
              <a:pPr algn="ctr" fontAlgn="auto">
                <a:spcBef>
                  <a:spcPts val="0"/>
                </a:spcBef>
                <a:spcAft>
                  <a:spcPts val="0"/>
                </a:spcAft>
                <a:defRPr/>
              </a:pPr>
              <a:endParaRPr lang="ru-RU" altLang="ru-RU" sz="16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9" name="Скругленный прямоугольник 8"/>
            <p:cNvSpPr>
              <a:spLocks noChangeArrowheads="1"/>
            </p:cNvSpPr>
            <p:nvPr/>
          </p:nvSpPr>
          <p:spPr bwMode="auto">
            <a:xfrm>
              <a:off x="7000892" y="3286124"/>
              <a:ext cx="2000264" cy="3143272"/>
            </a:xfrm>
            <a:prstGeom prst="roundRect">
              <a:avLst>
                <a:gd name="adj" fmla="val 16667"/>
              </a:avLst>
            </a:prstGeom>
            <a:solidFill>
              <a:schemeClr val="accent1">
                <a:lumMod val="60000"/>
                <a:lumOff val="40000"/>
              </a:schemeClr>
            </a:solidFill>
            <a:ln w="9525" algn="ctr">
              <a:solidFill>
                <a:srgbClr val="98B954"/>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defRPr/>
              </a:pPr>
              <a:r>
                <a:rPr lang="ru-RU" altLang="ru-RU" sz="6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a:t>
              </a:r>
            </a:p>
            <a:p>
              <a:pPr algn="ctr" fontAlgn="auto">
                <a:spcBef>
                  <a:spcPts val="0"/>
                </a:spcBef>
                <a:spcAft>
                  <a:spcPts val="0"/>
                </a:spcAft>
                <a:defRPr/>
              </a:pP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Муниципальные программы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муниципального образования </a:t>
              </a: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ru-RU" altLang="ru-RU" sz="14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Уграснкий</a:t>
              </a:r>
              <a:r>
                <a:rPr lang="ru-RU" altLang="ru-RU" sz="14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ru-RU" altLang="ru-RU" sz="1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 Смоленской области</a:t>
              </a:r>
            </a:p>
          </p:txBody>
        </p:sp>
        <p:sp>
          <p:nvSpPr>
            <p:cNvPr id="10" name="Стрелка вниз 9"/>
            <p:cNvSpPr/>
            <p:nvPr/>
          </p:nvSpPr>
          <p:spPr>
            <a:xfrm flipH="1">
              <a:off x="1000100" y="2500306"/>
              <a:ext cx="240033" cy="785818"/>
            </a:xfrm>
            <a:prstGeom prst="downArrow">
              <a:avLst/>
            </a:prstGeom>
            <a:grp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Выгнутая вверх стрелка 10"/>
            <p:cNvSpPr/>
            <p:nvPr/>
          </p:nvSpPr>
          <p:spPr>
            <a:xfrm>
              <a:off x="1215009" y="2928935"/>
              <a:ext cx="2071628" cy="357189"/>
            </a:xfrm>
            <a:prstGeom prst="curved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2" name="Выгнутая вверх стрелка 11"/>
            <p:cNvSpPr/>
            <p:nvPr/>
          </p:nvSpPr>
          <p:spPr>
            <a:xfrm>
              <a:off x="3286637" y="2928935"/>
              <a:ext cx="2428594" cy="357189"/>
            </a:xfrm>
            <a:prstGeom prst="curved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3" name="Выгнутая вверх стрелка 12"/>
            <p:cNvSpPr/>
            <p:nvPr/>
          </p:nvSpPr>
          <p:spPr>
            <a:xfrm>
              <a:off x="5715231" y="2928935"/>
              <a:ext cx="2215024" cy="357189"/>
            </a:xfrm>
            <a:prstGeom prst="curved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pic>
          <p:nvPicPr>
            <p:cNvPr id="14" name="Picture 2" descr="C:\Documents and Settings\User\Рабочий стол\logo.png"/>
            <p:cNvPicPr>
              <a:picLocks noChangeAspect="1" noChangeArrowheads="1"/>
            </p:cNvPicPr>
            <p:nvPr/>
          </p:nvPicPr>
          <p:blipFill>
            <a:blip r:embed="rId2"/>
            <a:srcRect/>
            <a:stretch>
              <a:fillRect/>
            </a:stretch>
          </p:blipFill>
          <p:spPr bwMode="auto">
            <a:xfrm>
              <a:off x="214282" y="214291"/>
              <a:ext cx="1986706" cy="1071570"/>
            </a:xfrm>
            <a:prstGeom prst="rect">
              <a:avLst/>
            </a:prstGeom>
            <a:grpFill/>
            <a:effectLst>
              <a:innerShdw blurRad="114300">
                <a:prstClr val="black"/>
              </a:innerShdw>
            </a:effectLst>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755650" y="366713"/>
            <a:ext cx="7777163" cy="1200150"/>
          </a:xfrm>
          <a:prstGeom prst="rect">
            <a:avLst/>
          </a:prstGeom>
          <a:noFill/>
          <a:ln w="9525">
            <a:noFill/>
            <a:miter lim="800000"/>
            <a:headEnd/>
            <a:tailEnd/>
          </a:ln>
        </p:spPr>
        <p:txBody>
          <a:bodyPr>
            <a:spAutoFit/>
          </a:bodyPr>
          <a:lstStyle/>
          <a:p>
            <a:pPr algn="ctr"/>
            <a:r>
              <a:rPr lang="ru-RU" b="1" i="1">
                <a:solidFill>
                  <a:srgbClr val="FF0000"/>
                </a:solidFill>
                <a:latin typeface="Times New Roman" pitchFamily="18" charset="0"/>
                <a:cs typeface="Times New Roman" pitchFamily="18" charset="0"/>
              </a:rPr>
              <a:t>Сведения об объемах бюджетных инвестиций муниципального образования «Угранский район» Смоленской области в объекты капитального строительства на 2017 год и на плановый период 2018 и 2019 годов</a:t>
            </a:r>
          </a:p>
        </p:txBody>
      </p:sp>
      <p:graphicFrame>
        <p:nvGraphicFramePr>
          <p:cNvPr id="3" name="Таблица 2"/>
          <p:cNvGraphicFramePr>
            <a:graphicFrameLocks noGrp="1"/>
          </p:cNvGraphicFramePr>
          <p:nvPr/>
        </p:nvGraphicFramePr>
        <p:xfrm>
          <a:off x="179388" y="1773238"/>
          <a:ext cx="8713787" cy="4824412"/>
        </p:xfrm>
        <a:graphic>
          <a:graphicData uri="http://schemas.openxmlformats.org/drawingml/2006/table">
            <a:tbl>
              <a:tblPr firstRow="1" bandRow="1">
                <a:tableStyleId>{5C22544A-7EE6-4342-B048-85BDC9FD1C3A}</a:tableStyleId>
              </a:tblPr>
              <a:tblGrid>
                <a:gridCol w="2218470"/>
                <a:gridCol w="985988"/>
                <a:gridCol w="904095"/>
                <a:gridCol w="1204231"/>
                <a:gridCol w="1062557"/>
                <a:gridCol w="1204231"/>
                <a:gridCol w="1133393"/>
              </a:tblGrid>
              <a:tr h="1035162">
                <a:tc rowSpan="2">
                  <a:txBody>
                    <a:bodyPr/>
                    <a:lstStyle/>
                    <a:p>
                      <a:pPr algn="ctr"/>
                      <a:r>
                        <a:rPr lang="ru-RU" sz="1400" b="0" dirty="0" smtClean="0">
                          <a:latin typeface="Times New Roman" panose="02020603050405020304" pitchFamily="18" charset="0"/>
                          <a:cs typeface="Times New Roman" panose="02020603050405020304" pitchFamily="18" charset="0"/>
                        </a:rPr>
                        <a:t>Направление</a:t>
                      </a:r>
                      <a:r>
                        <a:rPr lang="ru-RU" sz="1400" b="0" baseline="0" dirty="0" smtClean="0">
                          <a:latin typeface="Times New Roman" panose="02020603050405020304" pitchFamily="18" charset="0"/>
                          <a:cs typeface="Times New Roman" panose="02020603050405020304" pitchFamily="18" charset="0"/>
                        </a:rPr>
                        <a:t> расходов капитального характера</a:t>
                      </a:r>
                      <a:endParaRPr lang="ru-RU" sz="1400" b="0" dirty="0">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b="0" dirty="0" smtClean="0">
                          <a:latin typeface="Times New Roman" panose="02020603050405020304" pitchFamily="18" charset="0"/>
                          <a:cs typeface="Times New Roman" panose="02020603050405020304" pitchFamily="18" charset="0"/>
                        </a:rPr>
                        <a:t>Всего</a:t>
                      </a:r>
                      <a:endParaRPr lang="ru-RU" sz="1400" b="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dirty="0" smtClean="0">
                          <a:latin typeface="Times New Roman" panose="02020603050405020304" pitchFamily="18" charset="0"/>
                          <a:cs typeface="Times New Roman" panose="02020603050405020304" pitchFamily="18" charset="0"/>
                        </a:rPr>
                        <a:t>В том числе по годам: (тыс. рублей)</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035162">
                <a:tc vMerge="1">
                  <a:txBody>
                    <a:bodyPr/>
                    <a:lstStyle/>
                    <a:p>
                      <a:endParaRPr lang="ru-RU" dirty="0"/>
                    </a:p>
                  </a:txBody>
                  <a:tcPr/>
                </a:tc>
                <a:tc vMerge="1">
                  <a:txBody>
                    <a:bodyPr/>
                    <a:lstStyle/>
                    <a:p>
                      <a:endParaRPr lang="ru-RU" dirty="0"/>
                    </a:p>
                  </a:txBody>
                  <a:tcPr/>
                </a:tc>
                <a:tc>
                  <a:txBody>
                    <a:bodyPr/>
                    <a:lstStyle/>
                    <a:p>
                      <a:r>
                        <a:rPr lang="ru-RU" sz="1400" dirty="0" smtClean="0">
                          <a:latin typeface="Times New Roman" panose="02020603050405020304" pitchFamily="18" charset="0"/>
                          <a:cs typeface="Times New Roman" panose="02020603050405020304" pitchFamily="18" charset="0"/>
                        </a:rPr>
                        <a:t>2016</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2017</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2018</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2019</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2020</a:t>
                      </a:r>
                      <a:endParaRPr lang="ru-RU" sz="1400" dirty="0">
                        <a:latin typeface="Times New Roman" panose="02020603050405020304" pitchFamily="18" charset="0"/>
                        <a:cs typeface="Times New Roman" panose="02020603050405020304" pitchFamily="18" charset="0"/>
                      </a:endParaRPr>
                    </a:p>
                  </a:txBody>
                  <a:tcPr anchor="ctr"/>
                </a:tc>
              </a:tr>
              <a:tr h="2754211">
                <a:tc>
                  <a:txBody>
                    <a:bodyPr/>
                    <a:lstStyle/>
                    <a:p>
                      <a:r>
                        <a:rPr lang="ru-RU" sz="1400" dirty="0" smtClean="0">
                          <a:latin typeface="Times New Roman" panose="02020603050405020304" pitchFamily="18" charset="0"/>
                          <a:cs typeface="Times New Roman" panose="02020603050405020304" pitchFamily="18" charset="0"/>
                        </a:rPr>
                        <a:t>Приобретение жилых помещений детям-сиротам и детям,</a:t>
                      </a:r>
                      <a:r>
                        <a:rPr lang="ru-RU" sz="1400" baseline="0" dirty="0" smtClean="0">
                          <a:latin typeface="Times New Roman" panose="02020603050405020304" pitchFamily="18" charset="0"/>
                          <a:cs typeface="Times New Roman" panose="02020603050405020304" pitchFamily="18" charset="0"/>
                        </a:rPr>
                        <a:t> оставшимся без попечения родителей, лицам на их числа по договорам найма специализированных жилых помещений</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21301,5</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3987,0</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1600,5</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6111,0</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3492,0</a:t>
                      </a:r>
                      <a:endParaRPr lang="ru-RU" sz="1400" dirty="0">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6111,0</a:t>
                      </a:r>
                      <a:endParaRPr lang="ru-RU" sz="1400" dirty="0">
                        <a:latin typeface="Times New Roman" panose="02020603050405020304" pitchFamily="18" charset="0"/>
                        <a:cs typeface="Times New Roman" panose="02020603050405020304"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755650" y="195263"/>
            <a:ext cx="7056438" cy="708025"/>
          </a:xfrm>
          <a:prstGeom prst="rect">
            <a:avLst/>
          </a:prstGeom>
          <a:noFill/>
          <a:ln w="9525">
            <a:noFill/>
            <a:miter lim="800000"/>
            <a:headEnd/>
            <a:tailEnd/>
          </a:ln>
        </p:spPr>
        <p:txBody>
          <a:bodyPr>
            <a:spAutoFit/>
          </a:bodyPr>
          <a:lstStyle/>
          <a:p>
            <a:pPr algn="ctr"/>
            <a:r>
              <a:rPr lang="ru-RU" sz="2000" b="1" i="1">
                <a:solidFill>
                  <a:srgbClr val="FF0000"/>
                </a:solidFill>
                <a:latin typeface="Times New Roman" pitchFamily="18" charset="0"/>
                <a:cs typeface="Times New Roman" pitchFamily="18" charset="0"/>
              </a:rPr>
              <a:t>Структура муниципального долга МО «Угранский район» Смоленской области</a:t>
            </a:r>
          </a:p>
        </p:txBody>
      </p:sp>
      <p:sp>
        <p:nvSpPr>
          <p:cNvPr id="38914" name="TextBox 2"/>
          <p:cNvSpPr txBox="1">
            <a:spLocks noChangeArrowheads="1"/>
          </p:cNvSpPr>
          <p:nvPr/>
        </p:nvSpPr>
        <p:spPr bwMode="auto">
          <a:xfrm>
            <a:off x="90488" y="1125538"/>
            <a:ext cx="7200900" cy="1200150"/>
          </a:xfrm>
          <a:prstGeom prst="rect">
            <a:avLst/>
          </a:prstGeom>
          <a:noFill/>
          <a:ln w="9525">
            <a:noFill/>
            <a:miter lim="800000"/>
            <a:headEnd/>
            <a:tailEnd/>
          </a:ln>
        </p:spPr>
        <p:txBody>
          <a:bodyPr>
            <a:spAutoFit/>
          </a:bodyPr>
          <a:lstStyle/>
          <a:p>
            <a:r>
              <a:rPr lang="ru-RU" b="1" i="1">
                <a:latin typeface="Times New Roman" pitchFamily="18" charset="0"/>
                <a:cs typeface="Times New Roman" pitchFamily="18" charset="0"/>
              </a:rPr>
              <a:t>Муниципальный долг – </a:t>
            </a:r>
            <a:r>
              <a:rPr lang="ru-RU" i="1">
                <a:latin typeface="Times New Roman" pitchFamily="18" charset="0"/>
                <a:cs typeface="Times New Roman" pitchFamily="18" charset="0"/>
              </a:rPr>
              <a:t>это долговые обязательства, вытекающие из муниципальных заимствований, полученных в виде ценных бумаг, бюджетных кредитов от других бюджетов бюджетной системы РФ, кредитов кредитных организаций.</a:t>
            </a:r>
            <a:endParaRPr lang="ru-RU" b="1" i="1">
              <a:latin typeface="Times New Roman" pitchFamily="18" charset="0"/>
              <a:cs typeface="Times New Roman" pitchFamily="18" charset="0"/>
            </a:endParaRPr>
          </a:p>
        </p:txBody>
      </p:sp>
      <p:sp>
        <p:nvSpPr>
          <p:cNvPr id="38915" name="TextBox 3"/>
          <p:cNvSpPr txBox="1">
            <a:spLocks noChangeArrowheads="1"/>
          </p:cNvSpPr>
          <p:nvPr/>
        </p:nvSpPr>
        <p:spPr bwMode="auto">
          <a:xfrm>
            <a:off x="3673475" y="2325688"/>
            <a:ext cx="5346700" cy="1076325"/>
          </a:xfrm>
          <a:prstGeom prst="rect">
            <a:avLst/>
          </a:prstGeom>
          <a:noFill/>
          <a:ln w="9525">
            <a:noFill/>
            <a:miter lim="800000"/>
            <a:headEnd/>
            <a:tailEnd/>
          </a:ln>
        </p:spPr>
        <p:txBody>
          <a:bodyPr>
            <a:spAutoFit/>
          </a:bodyPr>
          <a:lstStyle/>
          <a:p>
            <a:pPr algn="ctr"/>
            <a:r>
              <a:rPr lang="ru-RU" sz="1600" i="1">
                <a:latin typeface="Times New Roman" pitchFamily="18" charset="0"/>
                <a:cs typeface="Times New Roman" pitchFamily="18" charset="0"/>
              </a:rPr>
              <a:t>Предельный объем муниципального долга на</a:t>
            </a:r>
          </a:p>
          <a:p>
            <a:pPr algn="ctr"/>
            <a:r>
              <a:rPr lang="ru-RU" sz="1600" i="1">
                <a:latin typeface="Times New Roman" pitchFamily="18" charset="0"/>
                <a:cs typeface="Times New Roman" pitchFamily="18" charset="0"/>
              </a:rPr>
              <a:t>2017 год – 11722,0 тыс. рублей</a:t>
            </a:r>
          </a:p>
          <a:p>
            <a:pPr algn="ctr"/>
            <a:r>
              <a:rPr lang="ru-RU" sz="1600" i="1">
                <a:latin typeface="Times New Roman" pitchFamily="18" charset="0"/>
                <a:cs typeface="Times New Roman" pitchFamily="18" charset="0"/>
              </a:rPr>
              <a:t>2018 год – 11027,0 тыс. рублей</a:t>
            </a:r>
          </a:p>
          <a:p>
            <a:pPr algn="ctr"/>
            <a:r>
              <a:rPr lang="ru-RU" sz="1600" i="1">
                <a:latin typeface="Times New Roman" pitchFamily="18" charset="0"/>
                <a:cs typeface="Times New Roman" pitchFamily="18" charset="0"/>
              </a:rPr>
              <a:t>2019 год – 12954,0 тыс. рублей</a:t>
            </a:r>
          </a:p>
        </p:txBody>
      </p:sp>
      <p:sp>
        <p:nvSpPr>
          <p:cNvPr id="38916" name="TextBox 4"/>
          <p:cNvSpPr txBox="1">
            <a:spLocks noChangeArrowheads="1"/>
          </p:cNvSpPr>
          <p:nvPr/>
        </p:nvSpPr>
        <p:spPr bwMode="auto">
          <a:xfrm>
            <a:off x="90488" y="3402013"/>
            <a:ext cx="4748212" cy="1570037"/>
          </a:xfrm>
          <a:prstGeom prst="rect">
            <a:avLst/>
          </a:prstGeom>
          <a:noFill/>
          <a:ln w="9525">
            <a:noFill/>
            <a:miter lim="800000"/>
            <a:headEnd/>
            <a:tailEnd/>
          </a:ln>
        </p:spPr>
        <p:txBody>
          <a:bodyPr>
            <a:spAutoFit/>
          </a:bodyPr>
          <a:lstStyle/>
          <a:p>
            <a:pPr algn="ctr"/>
            <a:r>
              <a:rPr lang="ru-RU" sz="1600" i="1">
                <a:latin typeface="Times New Roman" pitchFamily="18" charset="0"/>
                <a:cs typeface="Times New Roman" pitchFamily="18" charset="0"/>
              </a:rPr>
              <a:t>Верхний предел муниципального внутреннего долга по долговым обязательствам муниципального образования «Угранский район» на</a:t>
            </a:r>
          </a:p>
          <a:p>
            <a:pPr algn="ctr"/>
            <a:r>
              <a:rPr lang="ru-RU" sz="1600" i="1">
                <a:latin typeface="Times New Roman" pitchFamily="18" charset="0"/>
                <a:cs typeface="Times New Roman" pitchFamily="18" charset="0"/>
              </a:rPr>
              <a:t>1 января 2018 года – 1172,0 тыс. рублей</a:t>
            </a:r>
          </a:p>
          <a:p>
            <a:pPr algn="ctr"/>
            <a:r>
              <a:rPr lang="ru-RU" sz="1600" i="1">
                <a:latin typeface="Times New Roman" pitchFamily="18" charset="0"/>
                <a:cs typeface="Times New Roman" pitchFamily="18" charset="0"/>
              </a:rPr>
              <a:t>1 января 2019 года – 2274,0 тыс. рублей</a:t>
            </a:r>
          </a:p>
          <a:p>
            <a:pPr algn="ctr"/>
            <a:r>
              <a:rPr lang="ru-RU" sz="1600" i="1">
                <a:latin typeface="Times New Roman" pitchFamily="18" charset="0"/>
                <a:cs typeface="Times New Roman" pitchFamily="18" charset="0"/>
              </a:rPr>
              <a:t>1 января 2020 года – 3569,0 тыс. рублей</a:t>
            </a:r>
          </a:p>
        </p:txBody>
      </p:sp>
      <p:sp>
        <p:nvSpPr>
          <p:cNvPr id="38917" name="TextBox 5"/>
          <p:cNvSpPr txBox="1">
            <a:spLocks noChangeArrowheads="1"/>
          </p:cNvSpPr>
          <p:nvPr/>
        </p:nvSpPr>
        <p:spPr bwMode="auto">
          <a:xfrm>
            <a:off x="4838700" y="4972050"/>
            <a:ext cx="4181475" cy="1570038"/>
          </a:xfrm>
          <a:prstGeom prst="rect">
            <a:avLst/>
          </a:prstGeom>
          <a:noFill/>
          <a:ln w="9525">
            <a:noFill/>
            <a:miter lim="800000"/>
            <a:headEnd/>
            <a:tailEnd/>
          </a:ln>
        </p:spPr>
        <p:txBody>
          <a:bodyPr>
            <a:spAutoFit/>
          </a:bodyPr>
          <a:lstStyle/>
          <a:p>
            <a:pPr algn="ctr"/>
            <a:r>
              <a:rPr lang="ru-RU" sz="1600" i="1">
                <a:latin typeface="Times New Roman" pitchFamily="18" charset="0"/>
                <a:cs typeface="Times New Roman" pitchFamily="18" charset="0"/>
              </a:rPr>
              <a:t>Предельный объем расходов районного бюджета на обслуживание муниципального долга:</a:t>
            </a:r>
          </a:p>
          <a:p>
            <a:pPr algn="ctr"/>
            <a:r>
              <a:rPr lang="ru-RU" sz="1600" i="1">
                <a:latin typeface="Times New Roman" pitchFamily="18" charset="0"/>
                <a:cs typeface="Times New Roman" pitchFamily="18" charset="0"/>
              </a:rPr>
              <a:t>2017 год – 15,0 тыс. рублей</a:t>
            </a:r>
          </a:p>
          <a:p>
            <a:pPr algn="ctr"/>
            <a:r>
              <a:rPr lang="ru-RU" sz="1600" i="1">
                <a:latin typeface="Times New Roman" pitchFamily="18" charset="0"/>
                <a:cs typeface="Times New Roman" pitchFamily="18" charset="0"/>
              </a:rPr>
              <a:t>2018 год – 15,0 тыс. рублей</a:t>
            </a:r>
          </a:p>
          <a:p>
            <a:pPr algn="ctr"/>
            <a:r>
              <a:rPr lang="ru-RU" sz="1600" i="1">
                <a:latin typeface="Times New Roman" pitchFamily="18" charset="0"/>
                <a:cs typeface="Times New Roman" pitchFamily="18" charset="0"/>
              </a:rPr>
              <a:t>2019 год – 15,0 тыс. рублей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611188" y="142875"/>
            <a:ext cx="8064500" cy="1016000"/>
          </a:xfrm>
          <a:prstGeom prst="rect">
            <a:avLst/>
          </a:prstGeom>
          <a:noFill/>
          <a:ln w="9525">
            <a:noFill/>
            <a:miter lim="800000"/>
            <a:headEnd/>
            <a:tailEnd/>
          </a:ln>
        </p:spPr>
        <p:txBody>
          <a:bodyPr>
            <a:spAutoFit/>
          </a:bodyPr>
          <a:lstStyle/>
          <a:p>
            <a:pPr algn="ctr"/>
            <a:r>
              <a:rPr lang="ru-RU" sz="2400" b="1" i="1">
                <a:solidFill>
                  <a:srgbClr val="FF0000"/>
                </a:solidFill>
                <a:latin typeface="Times New Roman" pitchFamily="18" charset="0"/>
                <a:cs typeface="Times New Roman" pitchFamily="18" charset="0"/>
              </a:rPr>
              <a:t>Муниципальный долг в динамике</a:t>
            </a:r>
          </a:p>
          <a:p>
            <a:r>
              <a:rPr lang="ru-RU" b="1" i="1">
                <a:solidFill>
                  <a:srgbClr val="FF0000"/>
                </a:solidFill>
                <a:latin typeface="Times New Roman" pitchFamily="18" charset="0"/>
                <a:cs typeface="Times New Roman" pitchFamily="18" charset="0"/>
              </a:rPr>
              <a:t>Динамика объема муниципального долга МО «Угранский район» Смоленской области                                                                                                         (в рублях)</a:t>
            </a:r>
          </a:p>
        </p:txBody>
      </p:sp>
      <p:graphicFrame>
        <p:nvGraphicFramePr>
          <p:cNvPr id="39938" name="Диаграмма 3"/>
          <p:cNvGraphicFramePr>
            <a:graphicFrameLocks/>
          </p:cNvGraphicFramePr>
          <p:nvPr/>
        </p:nvGraphicFramePr>
        <p:xfrm>
          <a:off x="1208088" y="1362075"/>
          <a:ext cx="6799262" cy="4133850"/>
        </p:xfrm>
        <a:graphic>
          <a:graphicData uri="http://schemas.openxmlformats.org/presentationml/2006/ole">
            <p:oleObj spid="_x0000_s39938" r:id="rId3" imgW="6803726" imgH="4139543" progId="Excel.Chart.8">
              <p:embed/>
            </p:oleObj>
          </a:graphicData>
        </a:graphic>
      </p:graphicFrame>
      <p:sp>
        <p:nvSpPr>
          <p:cNvPr id="39939" name="TextBox 2"/>
          <p:cNvSpPr txBox="1">
            <a:spLocks noChangeArrowheads="1"/>
          </p:cNvSpPr>
          <p:nvPr/>
        </p:nvSpPr>
        <p:spPr bwMode="auto">
          <a:xfrm>
            <a:off x="582613" y="5449888"/>
            <a:ext cx="8093075" cy="1169987"/>
          </a:xfrm>
          <a:prstGeom prst="rect">
            <a:avLst/>
          </a:prstGeom>
          <a:noFill/>
          <a:ln w="9525">
            <a:noFill/>
            <a:miter lim="800000"/>
            <a:headEnd/>
            <a:tailEnd/>
          </a:ln>
        </p:spPr>
        <p:txBody>
          <a:bodyPr>
            <a:spAutoFit/>
          </a:bodyPr>
          <a:lstStyle/>
          <a:p>
            <a:r>
              <a:rPr lang="ru-RU" sz="1400" i="1">
                <a:latin typeface="Times New Roman" pitchFamily="18" charset="0"/>
                <a:cs typeface="Times New Roman" pitchFamily="18" charset="0"/>
              </a:rPr>
              <a:t>Источники погашения муниципального долга собственные средства</a:t>
            </a:r>
          </a:p>
          <a:p>
            <a:r>
              <a:rPr lang="ru-RU" sz="1400" i="1">
                <a:latin typeface="Times New Roman" pitchFamily="18" charset="0"/>
                <a:cs typeface="Times New Roman" pitchFamily="18" charset="0"/>
              </a:rPr>
              <a:t>В соответствии с Бюджетным кодексом РФ объем расходов на обслуживание долга не должен превышать 15% от объема расходов бюджета МО «Угранский район» Смоленской области, за исключением объема расходов, осуществляемых за счет субвенций, предоставляемых из областного бюджета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Заголовок 1"/>
          <p:cNvSpPr>
            <a:spLocks noGrp="1"/>
          </p:cNvSpPr>
          <p:nvPr>
            <p:ph type="ctrTitle"/>
          </p:nvPr>
        </p:nvSpPr>
        <p:spPr>
          <a:xfrm>
            <a:off x="976313" y="1022350"/>
            <a:ext cx="6821487" cy="638175"/>
          </a:xfrm>
        </p:spPr>
        <p:txBody>
          <a:bodyPr/>
          <a:lstStyle/>
          <a:p>
            <a:pPr algn="ctr" eaLnBrk="1" hangingPunct="1"/>
            <a:r>
              <a:rPr lang="ru-RU" sz="2000" b="1" i="1" smtClean="0">
                <a:ln>
                  <a:noFill/>
                </a:ln>
                <a:solidFill>
                  <a:srgbClr val="FF0000"/>
                </a:solidFill>
                <a:latin typeface="Times New Roman" pitchFamily="18" charset="0"/>
                <a:cs typeface="Times New Roman" pitchFamily="18" charset="0"/>
              </a:rPr>
              <a:t>Основные направления бюджетной политики муниципального образования «Угранский район» Смоленской области</a:t>
            </a:r>
            <a:r>
              <a:rPr lang="ru-RU" sz="2000" i="1" smtClean="0">
                <a:ln>
                  <a:noFill/>
                </a:ln>
                <a:solidFill>
                  <a:srgbClr val="FF0000"/>
                </a:solidFill>
                <a:latin typeface="Times New Roman" pitchFamily="18" charset="0"/>
                <a:cs typeface="Times New Roman" pitchFamily="18" charset="0"/>
              </a:rPr>
              <a:t/>
            </a:r>
            <a:br>
              <a:rPr lang="ru-RU" sz="2000" i="1" smtClean="0">
                <a:ln>
                  <a:noFill/>
                </a:ln>
                <a:solidFill>
                  <a:srgbClr val="FF0000"/>
                </a:solidFill>
                <a:latin typeface="Times New Roman" pitchFamily="18" charset="0"/>
                <a:cs typeface="Times New Roman" pitchFamily="18" charset="0"/>
              </a:rPr>
            </a:br>
            <a:r>
              <a:rPr lang="ru-RU" sz="2000" b="1" i="1" smtClean="0">
                <a:ln>
                  <a:noFill/>
                </a:ln>
                <a:solidFill>
                  <a:srgbClr val="FF0000"/>
                </a:solidFill>
                <a:latin typeface="Times New Roman" pitchFamily="18" charset="0"/>
                <a:cs typeface="Times New Roman" pitchFamily="18" charset="0"/>
              </a:rPr>
              <a:t>на 2017 год и на плановый период 2018 и 2019 годов</a:t>
            </a:r>
            <a:endParaRPr lang="ru-RU" sz="2000" i="1" smtClean="0">
              <a:ln>
                <a:noFill/>
              </a:ln>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388" y="2781300"/>
            <a:ext cx="8640762" cy="4076700"/>
          </a:xfrm>
        </p:spPr>
        <p:txBody>
          <a:bodyPr rtlCol="0"/>
          <a:lstStyle/>
          <a:p>
            <a:pPr algn="l" eaLnBrk="1" fontAlgn="auto" hangingPunct="1">
              <a:buClr>
                <a:schemeClr val="accent1">
                  <a:lumMod val="75000"/>
                </a:schemeClr>
              </a:buClr>
              <a:buFont typeface="Arial"/>
              <a:buNone/>
              <a:defRPr/>
            </a:pPr>
            <a:r>
              <a:rPr lang="ru-RU" sz="1650" dirty="0">
                <a:latin typeface="Times New Roman" panose="02020603050405020304" pitchFamily="18" charset="0"/>
                <a:cs typeface="Times New Roman" panose="02020603050405020304" pitchFamily="18" charset="0"/>
              </a:rPr>
              <a:t>Бюджетная политика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определяет основные ориентиры и стратегические цели развития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на трехлетний период. </a:t>
            </a:r>
          </a:p>
          <a:p>
            <a:pPr algn="l" eaLnBrk="1" fontAlgn="auto" hangingPunct="1">
              <a:buClr>
                <a:schemeClr val="accent1">
                  <a:lumMod val="75000"/>
                </a:schemeClr>
              </a:buClr>
              <a:buFont typeface="Arial"/>
              <a:buNone/>
              <a:defRPr/>
            </a:pPr>
            <a:r>
              <a:rPr lang="ru-RU" sz="1650" dirty="0">
                <a:latin typeface="Times New Roman" panose="02020603050405020304" pitchFamily="18" charset="0"/>
                <a:cs typeface="Times New Roman" panose="02020603050405020304" pitchFamily="18" charset="0"/>
              </a:rPr>
              <a:t>Основными целями бюджетной политики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на</a:t>
            </a:r>
            <a:r>
              <a:rPr lang="ru-RU" sz="1650" b="1" dirty="0">
                <a:latin typeface="Times New Roman" panose="02020603050405020304" pitchFamily="18" charset="0"/>
                <a:cs typeface="Times New Roman" panose="02020603050405020304" pitchFamily="18" charset="0"/>
              </a:rPr>
              <a:t> </a:t>
            </a:r>
            <a:r>
              <a:rPr lang="ru-RU" sz="1650" dirty="0">
                <a:latin typeface="Times New Roman" panose="02020603050405020304" pitchFamily="18" charset="0"/>
                <a:cs typeface="Times New Roman" panose="02020603050405020304" pitchFamily="18" charset="0"/>
              </a:rPr>
              <a:t> 2017 год и на плановый период 2018 и 2019 годов являются обеспечение долгосрочной сбалансированности и финансовой устойчивости бюджетной системы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a:t>
            </a:r>
            <a:r>
              <a:rPr lang="ru-RU" sz="1650" dirty="0" err="1">
                <a:latin typeface="Times New Roman" panose="02020603050405020304" pitchFamily="18" charset="0"/>
                <a:cs typeface="Times New Roman" panose="02020603050405020304" pitchFamily="18" charset="0"/>
              </a:rPr>
              <a:t>Угранский</a:t>
            </a:r>
            <a:r>
              <a:rPr lang="ru-RU" sz="1650" dirty="0">
                <a:latin typeface="Times New Roman" panose="02020603050405020304" pitchFamily="18" charset="0"/>
                <a:cs typeface="Times New Roman" panose="02020603050405020304" pitchFamily="18" charset="0"/>
              </a:rPr>
              <a:t> район» Смоленской области.</a:t>
            </a:r>
          </a:p>
          <a:p>
            <a:pPr algn="l" eaLnBrk="1" fontAlgn="auto" hangingPunct="1">
              <a:buClr>
                <a:schemeClr val="accent1">
                  <a:lumMod val="75000"/>
                </a:schemeClr>
              </a:buClr>
              <a:buFont typeface="Arial"/>
              <a:buNone/>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2124075" y="219075"/>
            <a:ext cx="5543550" cy="585788"/>
          </a:xfrm>
          <a:prstGeom prst="rect">
            <a:avLst/>
          </a:prstGeom>
          <a:noFill/>
          <a:ln w="9525">
            <a:noFill/>
            <a:miter lim="800000"/>
            <a:headEnd/>
            <a:tailEnd/>
          </a:ln>
        </p:spPr>
        <p:txBody>
          <a:bodyPr>
            <a:spAutoFit/>
          </a:bodyPr>
          <a:lstStyle/>
          <a:p>
            <a:r>
              <a:rPr lang="ru-RU" sz="3200" b="1" i="1">
                <a:solidFill>
                  <a:srgbClr val="FF0000"/>
                </a:solidFill>
                <a:latin typeface="Times New Roman" pitchFamily="18" charset="0"/>
                <a:cs typeface="Times New Roman" pitchFamily="18" charset="0"/>
              </a:rPr>
              <a:t>Бюджет для граждан</a:t>
            </a:r>
          </a:p>
        </p:txBody>
      </p:sp>
      <p:sp>
        <p:nvSpPr>
          <p:cNvPr id="3" name="TextBox 2"/>
          <p:cNvSpPr txBox="1"/>
          <p:nvPr/>
        </p:nvSpPr>
        <p:spPr>
          <a:xfrm>
            <a:off x="3054350" y="1196975"/>
            <a:ext cx="5976938" cy="3786188"/>
          </a:xfrm>
          <a:prstGeom prst="rect">
            <a:avLst/>
          </a:prstGeom>
          <a:noFill/>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Уважаемые жители </a:t>
            </a:r>
            <a:r>
              <a:rPr lang="ru-RU" sz="1600" b="1" i="1" dirty="0" err="1">
                <a:latin typeface="Times New Roman" panose="02020603050405020304" pitchFamily="18" charset="0"/>
                <a:cs typeface="Times New Roman" panose="02020603050405020304" pitchFamily="18" charset="0"/>
              </a:rPr>
              <a:t>Угранского</a:t>
            </a:r>
            <a:r>
              <a:rPr lang="ru-RU" sz="1600" b="1" i="1" dirty="0">
                <a:latin typeface="Times New Roman" panose="02020603050405020304" pitchFamily="18" charset="0"/>
                <a:cs typeface="Times New Roman" panose="02020603050405020304" pitchFamily="18" charset="0"/>
              </a:rPr>
              <a:t> района!</a:t>
            </a:r>
            <a:endParaRPr lang="en-US" sz="1600" b="1" i="1" dirty="0">
              <a:latin typeface="Times New Roman" panose="02020603050405020304" pitchFamily="18" charset="0"/>
              <a:cs typeface="Times New Roman" panose="02020603050405020304" pitchFamily="18" charset="0"/>
            </a:endParaRPr>
          </a:p>
          <a:p>
            <a:pPr algn="ctr">
              <a:defRPr/>
            </a:pPr>
            <a:r>
              <a:rPr lang="ru-RU" sz="1600" i="1" dirty="0">
                <a:latin typeface="Times New Roman" panose="02020603050405020304" pitchFamily="18" charset="0"/>
                <a:cs typeface="Times New Roman" panose="02020603050405020304" pitchFamily="18" charset="0"/>
              </a:rPr>
              <a:t>Приоритетной задачей бюджетной политики на 2017 -2019 годы является обеспечение прозрачности и открытости бюджетного процесса. </a:t>
            </a:r>
          </a:p>
          <a:p>
            <a:pPr indent="457200">
              <a:defRPr/>
            </a:pPr>
            <a:r>
              <a:rPr lang="ru-RU" sz="1600" i="1" dirty="0">
                <a:latin typeface="Times New Roman" panose="02020603050405020304" pitchFamily="18" charset="0"/>
                <a:cs typeface="Times New Roman" panose="02020603050405020304" pitchFamily="18" charset="0"/>
              </a:rPr>
              <a:t>Бюджет для граждан – это упрощенная версия бюджетного документа, которая использует неформальный язык и доступные форматы, чтобы облегчить гражданам понимание бюджета, объяснить планы и действия муниципального образования «</a:t>
            </a:r>
            <a:r>
              <a:rPr lang="ru-RU" sz="1600" i="1" dirty="0" err="1">
                <a:latin typeface="Times New Roman" panose="02020603050405020304" pitchFamily="18" charset="0"/>
                <a:cs typeface="Times New Roman" panose="02020603050405020304" pitchFamily="18" charset="0"/>
              </a:rPr>
              <a:t>Угранский</a:t>
            </a:r>
            <a:r>
              <a:rPr lang="ru-RU" sz="1600" i="1" dirty="0">
                <a:latin typeface="Times New Roman" panose="02020603050405020304" pitchFamily="18" charset="0"/>
                <a:cs typeface="Times New Roman" panose="02020603050405020304" pitchFamily="18" charset="0"/>
              </a:rPr>
              <a:t> район», показать формы взаимодействия с ним по вопросам расходования общественных финансов.</a:t>
            </a:r>
          </a:p>
          <a:p>
            <a:pPr indent="457200">
              <a:defRPr/>
            </a:pPr>
            <a:r>
              <a:rPr lang="ru-RU" sz="1600" i="1" dirty="0">
                <a:latin typeface="Times New Roman" panose="02020603050405020304" pitchFamily="18" charset="0"/>
                <a:cs typeface="Times New Roman" panose="02020603050405020304" pitchFamily="18" charset="0"/>
              </a:rPr>
              <a:t>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a:t>
            </a:r>
            <a:r>
              <a:rPr lang="ru-RU" sz="1600" i="1" dirty="0" err="1">
                <a:latin typeface="Times New Roman" panose="02020603050405020304" pitchFamily="18" charset="0"/>
                <a:cs typeface="Times New Roman" panose="02020603050405020304" pitchFamily="18" charset="0"/>
              </a:rPr>
              <a:t>Угранского</a:t>
            </a:r>
            <a:r>
              <a:rPr lang="ru-RU" sz="1600" i="1" dirty="0">
                <a:latin typeface="Times New Roman" panose="02020603050405020304" pitchFamily="18" charset="0"/>
                <a:cs typeface="Times New Roman" panose="02020603050405020304" pitchFamily="18" charset="0"/>
              </a:rPr>
              <a:t> района.</a:t>
            </a:r>
          </a:p>
        </p:txBody>
      </p:sp>
      <p:sp>
        <p:nvSpPr>
          <p:cNvPr id="22531" name="TextBox 3"/>
          <p:cNvSpPr txBox="1">
            <a:spLocks noChangeArrowheads="1"/>
          </p:cNvSpPr>
          <p:nvPr/>
        </p:nvSpPr>
        <p:spPr bwMode="auto">
          <a:xfrm>
            <a:off x="2987675" y="5567363"/>
            <a:ext cx="3384550" cy="523875"/>
          </a:xfrm>
          <a:prstGeom prst="rect">
            <a:avLst/>
          </a:prstGeom>
          <a:noFill/>
          <a:ln w="9525">
            <a:noFill/>
            <a:miter lim="800000"/>
            <a:headEnd/>
            <a:tailEnd/>
          </a:ln>
        </p:spPr>
        <p:txBody>
          <a:bodyPr>
            <a:spAutoFit/>
          </a:bodyPr>
          <a:lstStyle/>
          <a:p>
            <a:r>
              <a:rPr lang="ru-RU" sz="1400" i="1">
                <a:latin typeface="Times New Roman" pitchFamily="18" charset="0"/>
                <a:cs typeface="Times New Roman" pitchFamily="18" charset="0"/>
              </a:rPr>
              <a:t>Глава муниципального образования «Угранский район» Смоленской области</a:t>
            </a:r>
          </a:p>
        </p:txBody>
      </p:sp>
      <p:sp>
        <p:nvSpPr>
          <p:cNvPr id="22532" name="TextBox 5"/>
          <p:cNvSpPr txBox="1">
            <a:spLocks noChangeArrowheads="1"/>
          </p:cNvSpPr>
          <p:nvPr/>
        </p:nvSpPr>
        <p:spPr bwMode="auto">
          <a:xfrm>
            <a:off x="6732588" y="5659438"/>
            <a:ext cx="2087562" cy="339725"/>
          </a:xfrm>
          <a:prstGeom prst="rect">
            <a:avLst/>
          </a:prstGeom>
          <a:noFill/>
          <a:ln w="9525">
            <a:noFill/>
            <a:miter lim="800000"/>
            <a:headEnd/>
            <a:tailEnd/>
          </a:ln>
        </p:spPr>
        <p:txBody>
          <a:bodyPr>
            <a:spAutoFit/>
          </a:bodyPr>
          <a:lstStyle/>
          <a:p>
            <a:r>
              <a:rPr lang="ru-RU" sz="1600" b="1" i="1">
                <a:latin typeface="Times New Roman" pitchFamily="18" charset="0"/>
                <a:cs typeface="Times New Roman" pitchFamily="18" charset="0"/>
              </a:rPr>
              <a:t>Н.С. Шишигина</a:t>
            </a:r>
          </a:p>
        </p:txBody>
      </p:sp>
      <p:pic>
        <p:nvPicPr>
          <p:cNvPr id="22533" name="Picture 2"/>
          <p:cNvPicPr>
            <a:picLocks noChangeAspect="1" noChangeArrowheads="1"/>
          </p:cNvPicPr>
          <p:nvPr/>
        </p:nvPicPr>
        <p:blipFill>
          <a:blip r:embed="rId2"/>
          <a:srcRect/>
          <a:stretch>
            <a:fillRect/>
          </a:stretch>
        </p:blipFill>
        <p:spPr bwMode="auto">
          <a:xfrm>
            <a:off x="14288" y="1196975"/>
            <a:ext cx="2843212"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7999"/>
          </a:xfrm>
        </p:spPr>
        <p:txBody>
          <a:bodyPr numCol="2" rtlCol="0">
            <a:noAutofit/>
          </a:bodyPr>
          <a:lstStyle/>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Основными задачами бюджетной политики на 2017 год и на плановый период 2018 и 2019 годов будут являться:</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формирование реального прогноза доходов, расходов и источников финансирования дефицита при формировании районного бюджета;</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минимизация рисков несбалансированности при бюджетном планировании;</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концентрация расходов на приоритетных направлениях, прежде всего связанных с улучшением условий жизни человека, адресном решении социальных проблем, повышении эффективности и качества предоставляемых населению муниципальных услуг;</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безусловное исполнение действующих расходных обязательств, недопущение принятия новых расходных обязательств, не обеспеченных доходными источниками;</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обеспечение реализации приоритетных задач государственной политики, в том числе предусмотренных в указах Президента Российской Федерации по достижению целевых показателей заработной платы работников бюджетной сферы;</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сохранение всех социальных выплат;</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эффективности и результативности бюджетных расходов за счет сокращения  неэффективных расходов;</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эффективности муниципального управления, в том числе за счет повышения качества финансового менеджмента в органах исполнительной власти и бюджетных учреждениях;</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установление моратория на увеличение численности муниципальных органов власти и отдельных категорий работников бюджетной сферы; </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недопущение просроченной задолженности по бюджетным и долговым обязательствам муниципального образования «</a:t>
            </a:r>
            <a:r>
              <a:rPr lang="ru-RU" sz="1400" dirty="0" err="1">
                <a:latin typeface="Times New Roman" panose="02020603050405020304" pitchFamily="18" charset="0"/>
                <a:cs typeface="Times New Roman" panose="02020603050405020304" pitchFamily="18" charset="0"/>
              </a:rPr>
              <a:t>Угранский</a:t>
            </a:r>
            <a:r>
              <a:rPr lang="ru-RU" sz="1400" dirty="0">
                <a:latin typeface="Times New Roman" panose="02020603050405020304" pitchFamily="18" charset="0"/>
                <a:cs typeface="Times New Roman" panose="02020603050405020304" pitchFamily="18" charset="0"/>
              </a:rPr>
              <a:t> район» Смоленской области;</a:t>
            </a:r>
          </a:p>
          <a:p>
            <a:pPr marL="174625" indent="0" algn="just"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переход от индивидуальных нормативных затрат на оказание муниципальных услуг (выполнение работ) к групповым нормативным затратам при расчете субсидии на финансовое обеспечение выполнения муниципального задания; </a:t>
            </a:r>
          </a:p>
          <a:p>
            <a:pPr marL="174625" indent="0" algn="just" eaLnBrk="1" fontAlgn="auto" hangingPunct="1">
              <a:buClr>
                <a:schemeClr val="accent1">
                  <a:lumMod val="75000"/>
                </a:schemeClr>
              </a:buClr>
              <a:buFont typeface="Arial"/>
              <a:buNone/>
              <a:defRPr/>
            </a:pPr>
            <a:endParaRPr lang="ru-RU"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3999" cy="6858000"/>
          </a:xfrm>
        </p:spPr>
        <p:txBody>
          <a:bodyPr numCol="2" rtlCol="0">
            <a:noAutofit/>
          </a:bodyPr>
          <a:lstStyle/>
          <a:p>
            <a:pPr marL="174625" indent="0" eaLnBrk="1" fontAlgn="auto" hangingPunct="1">
              <a:buClr>
                <a:schemeClr val="accent1">
                  <a:lumMod val="75000"/>
                </a:schemeClr>
              </a:buClr>
              <a:buFont typeface="Arial"/>
              <a:buNone/>
              <a:defRPr/>
            </a:pPr>
            <a:r>
              <a:rPr lang="ru-RU" sz="12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включение в объем субсидии на финансовое обеспечение выполнения муниципального задания затрат на коммунальные услуги;</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совершенствование и повышение эффективности процедур муниципальных закупок товаров, работ, услуг;</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расширение практики нормирования в сфере закупок товаров, работ, услуг;</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реализация принципов открытости и прозрачности управления муниципальными финансами, в том числе путем составления брошюры «Бюджет для граждан»;</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создание условий для устойчивого развития сельских территорий, стимулирование роста объемов производства сельскохозяйственной продукции, эффективного использования земель сельскохозяйственного назначения, повышение качества жизни сельского населения; </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обеспечение сбалансированности бюджетов поселений;</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проведение  работы по преобразованию муниципальных образований </a:t>
            </a:r>
            <a:r>
              <a:rPr lang="ru-RU" sz="1400" dirty="0" err="1">
                <a:latin typeface="Times New Roman" panose="02020603050405020304" pitchFamily="18" charset="0"/>
                <a:cs typeface="Times New Roman" panose="02020603050405020304" pitchFamily="18" charset="0"/>
              </a:rPr>
              <a:t>Угранского</a:t>
            </a:r>
            <a:r>
              <a:rPr lang="ru-RU" sz="1400" dirty="0">
                <a:latin typeface="Times New Roman" panose="02020603050405020304" pitchFamily="18" charset="0"/>
                <a:cs typeface="Times New Roman" panose="02020603050405020304" pitchFamily="18" charset="0"/>
              </a:rPr>
              <a:t> района Смоленской области путем объединения поселений с целью оптимизации расходов местных бюджетов;</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повышение самостоятельности и ответственности органов местного самоуправления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соблюдение предельного уровня дефицита и муниципального долга муниципального образования «</a:t>
            </a:r>
            <a:r>
              <a:rPr lang="ru-RU" sz="1400" dirty="0" err="1">
                <a:latin typeface="Times New Roman" panose="02020603050405020304" pitchFamily="18" charset="0"/>
                <a:cs typeface="Times New Roman" panose="02020603050405020304" pitchFamily="18" charset="0"/>
              </a:rPr>
              <a:t>Угранский</a:t>
            </a:r>
            <a:r>
              <a:rPr lang="ru-RU" sz="1400" dirty="0">
                <a:latin typeface="Times New Roman" panose="02020603050405020304" pitchFamily="18" charset="0"/>
                <a:cs typeface="Times New Roman" panose="02020603050405020304" pitchFamily="18" charset="0"/>
              </a:rPr>
              <a:t> район» Смоленской области;</a:t>
            </a:r>
          </a:p>
          <a:p>
            <a:pPr marL="174625"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проведение взвешенной долговой политики.</a:t>
            </a:r>
          </a:p>
          <a:p>
            <a:pPr marL="174625" indent="0" eaLnBrk="1" fontAlgn="auto" hangingPunct="1">
              <a:buClr>
                <a:schemeClr val="accent1">
                  <a:lumMod val="75000"/>
                </a:schemeClr>
              </a:buClr>
              <a:buFont typeface="Arial"/>
              <a:buNone/>
              <a:defRPr/>
            </a:pPr>
            <a:endParaRPr lang="ru-RU"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Заголовок 1"/>
          <p:cNvSpPr>
            <a:spLocks noGrp="1"/>
          </p:cNvSpPr>
          <p:nvPr>
            <p:ph type="title"/>
          </p:nvPr>
        </p:nvSpPr>
        <p:spPr>
          <a:xfrm>
            <a:off x="971550" y="260350"/>
            <a:ext cx="7235825" cy="2016125"/>
          </a:xfrm>
        </p:spPr>
        <p:txBody>
          <a:bodyPr/>
          <a:lstStyle/>
          <a:p>
            <a:pPr eaLnBrk="1" hangingPunct="1"/>
            <a:r>
              <a:rPr lang="ru-RU" sz="2000" b="1" i="1" smtClean="0">
                <a:ln>
                  <a:noFill/>
                </a:ln>
                <a:solidFill>
                  <a:srgbClr val="FF0000"/>
                </a:solidFill>
                <a:latin typeface="Times New Roman" pitchFamily="18" charset="0"/>
                <a:cs typeface="Times New Roman" pitchFamily="18" charset="0"/>
              </a:rPr>
              <a:t>Основные направления налоговой политики  муниципального образования  Угранского сельского поселения Угранского района Смоленской области</a:t>
            </a:r>
            <a:r>
              <a:rPr lang="ru-RU" sz="2000" i="1" smtClean="0">
                <a:ln>
                  <a:noFill/>
                </a:ln>
                <a:solidFill>
                  <a:srgbClr val="FF0000"/>
                </a:solidFill>
                <a:latin typeface="Times New Roman" pitchFamily="18" charset="0"/>
                <a:cs typeface="Times New Roman" pitchFamily="18" charset="0"/>
              </a:rPr>
              <a:t/>
            </a:r>
            <a:br>
              <a:rPr lang="ru-RU" sz="2000" i="1" smtClean="0">
                <a:ln>
                  <a:noFill/>
                </a:ln>
                <a:solidFill>
                  <a:srgbClr val="FF0000"/>
                </a:solidFill>
                <a:latin typeface="Times New Roman" pitchFamily="18" charset="0"/>
                <a:cs typeface="Times New Roman" pitchFamily="18" charset="0"/>
              </a:rPr>
            </a:br>
            <a:r>
              <a:rPr lang="ru-RU" sz="2000" b="1" i="1" smtClean="0">
                <a:ln>
                  <a:noFill/>
                </a:ln>
                <a:solidFill>
                  <a:srgbClr val="FF0000"/>
                </a:solidFill>
                <a:latin typeface="Times New Roman" pitchFamily="18" charset="0"/>
                <a:cs typeface="Times New Roman" pitchFamily="18" charset="0"/>
              </a:rPr>
              <a:t>на 2017 год и плановый период 2018-2019годов</a:t>
            </a:r>
            <a:endParaRPr lang="ru-RU" sz="2000" i="1" smtClean="0">
              <a:ln>
                <a:noFill/>
              </a:ln>
              <a:solidFill>
                <a:srgbClr val="FF0000"/>
              </a:solidFill>
              <a:latin typeface="Times New Roman" pitchFamily="18" charset="0"/>
              <a:cs typeface="Times New Roman" pitchFamily="18" charset="0"/>
            </a:endParaRPr>
          </a:p>
        </p:txBody>
      </p:sp>
      <p:sp>
        <p:nvSpPr>
          <p:cNvPr id="44034" name="Объект 2"/>
          <p:cNvSpPr>
            <a:spLocks noGrp="1"/>
          </p:cNvSpPr>
          <p:nvPr>
            <p:ph idx="1"/>
          </p:nvPr>
        </p:nvSpPr>
        <p:spPr>
          <a:xfrm>
            <a:off x="323850" y="2667000"/>
            <a:ext cx="8362950" cy="3332163"/>
          </a:xfrm>
        </p:spPr>
        <p:txBody>
          <a:bodyPr/>
          <a:lstStyle/>
          <a:p>
            <a:pPr marL="0" indent="0" eaLnBrk="1" hangingPunct="1">
              <a:buFont typeface="Arial" charset="0"/>
              <a:buNone/>
            </a:pPr>
            <a:r>
              <a:rPr lang="ru-RU" sz="1600" b="1" smtClean="0">
                <a:latin typeface="Times New Roman" pitchFamily="18" charset="0"/>
                <a:cs typeface="Times New Roman" pitchFamily="18" charset="0"/>
              </a:rPr>
              <a:t> </a:t>
            </a:r>
            <a:r>
              <a:rPr lang="ru-RU" sz="1600" smtClean="0">
                <a:latin typeface="Times New Roman" pitchFamily="18" charset="0"/>
                <a:cs typeface="Times New Roman" pitchFamily="18" charset="0"/>
              </a:rPr>
              <a:t>Налоговая политика  муниципального образования  Угранского сельского поселения  Угранского района Смоленской области на среднесрочный период будет направлена на увеличение доходов  бюджета за счет оптимизации налоговой нагрузки, отмены неэффективных налоговых льгот, повышения эффективности системы налогового администрирования и проведения антикризисных налоговых мер с продолжением реализации целей и задач, предусмотренных в предыдущие годы, сущность которых состоит в сохранении и развитии налогового потенциала, обеспечивающего бюджетную устойчивость.</a:t>
            </a:r>
          </a:p>
          <a:p>
            <a:pPr marL="0" indent="0" eaLnBrk="1" hangingPunct="1">
              <a:buFont typeface="Arial" charset="0"/>
              <a:buNone/>
            </a:pPr>
            <a:r>
              <a:rPr lang="ru-RU" sz="1600" smtClean="0">
                <a:latin typeface="Times New Roman" pitchFamily="18" charset="0"/>
                <a:cs typeface="Times New Roman" pitchFamily="18" charset="0"/>
              </a:rPr>
              <a:t>       Важнейшим фактором проводимой налоговой политики является необходимость поддержания сбалансированности бюджета, что возможно лишь при последовательном увеличении доходов и оптимизации уровня налоговой нагрузки.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numCol="2" rtlCol="0" anchor="t">
            <a:noAutofit/>
          </a:bodyPr>
          <a:lstStyle/>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Первоочередными задачами налоговой политики муниципального образования  </a:t>
            </a:r>
            <a:r>
              <a:rPr lang="ru-RU" sz="1400" dirty="0" err="1">
                <a:latin typeface="Times New Roman" panose="02020603050405020304" pitchFamily="18" charset="0"/>
                <a:cs typeface="Times New Roman" panose="02020603050405020304" pitchFamily="18" charset="0"/>
              </a:rPr>
              <a:t>Угранского</a:t>
            </a:r>
            <a:r>
              <a:rPr lang="ru-RU" sz="1400" dirty="0">
                <a:latin typeface="Times New Roman" panose="02020603050405020304" pitchFamily="18" charset="0"/>
                <a:cs typeface="Times New Roman" panose="02020603050405020304" pitchFamily="18" charset="0"/>
              </a:rPr>
              <a:t> сельского поселения </a:t>
            </a:r>
            <a:r>
              <a:rPr lang="ru-RU" sz="1400" dirty="0" err="1">
                <a:latin typeface="Times New Roman" panose="02020603050405020304" pitchFamily="18" charset="0"/>
                <a:cs typeface="Times New Roman" panose="02020603050405020304" pitchFamily="18" charset="0"/>
              </a:rPr>
              <a:t>Угранского</a:t>
            </a:r>
            <a:r>
              <a:rPr lang="ru-RU" sz="1400" dirty="0">
                <a:latin typeface="Times New Roman" panose="02020603050405020304" pitchFamily="18" charset="0"/>
                <a:cs typeface="Times New Roman" panose="02020603050405020304" pitchFamily="18" charset="0"/>
              </a:rPr>
              <a:t> района Смоленской области на 2017-2019 годы являются:</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   увеличение собираемости налоговых и неналоговых доходов;</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 создание благоприятных условий для обеспечения инвестиционной привлекательности поселения;</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 формирование устойчивости налоговой базы для обеспечения сбалансированности бюджета, обеспечение своевременности и полноты поступлений в бюджет по доходным источникам, укрепление платежной и налоговой дисциплины;</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максимально эффективное использование доходных источников, отказ от реализации задач, не носящих первоочередной характер;</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оперативный контроль за поступлением доходов в бюджет  сельского поселения;</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усиление работы по погашению задолженности по налоговым платежам;</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 которые до настоящего времени не зарегистрированы или зарегистрированы с указанием неполных (неактуальных) сведений, необходимых для исчисления налогов;</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улучшение качества администрирования земельного налога и повышения уровня его собираемости для целей пополнения доходной базы поселения;</a:t>
            </a:r>
          </a:p>
          <a:p>
            <a:pPr marL="87313" indent="0" eaLnBrk="1" fontAlgn="auto" hangingPunct="1">
              <a:buClr>
                <a:schemeClr val="accent1">
                  <a:lumMod val="75000"/>
                </a:schemeClr>
              </a:buClr>
              <a:buFont typeface="Arial"/>
              <a:buNone/>
              <a:defRPr/>
            </a:pPr>
            <a:r>
              <a:rPr lang="ru-RU" sz="1400" dirty="0">
                <a:latin typeface="Times New Roman" panose="02020603050405020304" pitchFamily="18" charset="0"/>
                <a:cs typeface="Times New Roman" panose="02020603050405020304" pitchFamily="18" charset="0"/>
              </a:rPr>
              <a:t>-  продолжение совместной работы с налоговыми и иными уполномоченными исполнительными органами государственной власти Смоленской области по обеспечению полноты и своевременности поступлений доходов бюджета муниципального образования «</a:t>
            </a:r>
            <a:r>
              <a:rPr lang="ru-RU" sz="1400" dirty="0" err="1">
                <a:latin typeface="Times New Roman" panose="02020603050405020304" pitchFamily="18" charset="0"/>
                <a:cs typeface="Times New Roman" panose="02020603050405020304" pitchFamily="18" charset="0"/>
              </a:rPr>
              <a:t>Угранский</a:t>
            </a:r>
            <a:r>
              <a:rPr lang="ru-RU" sz="1400" dirty="0">
                <a:latin typeface="Times New Roman" panose="02020603050405020304" pitchFamily="18" charset="0"/>
                <a:cs typeface="Times New Roman" panose="02020603050405020304" pitchFamily="18" charset="0"/>
              </a:rPr>
              <a:t> район» Смоленской области;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664075" y="188913"/>
            <a:ext cx="4500563" cy="1417637"/>
          </a:xfrm>
        </p:spPr>
        <p:txBody>
          <a:bodyPr/>
          <a:lstStyle/>
          <a:p>
            <a:pPr eaLnBrk="1" hangingPunct="1"/>
            <a:r>
              <a:rPr lang="ru-RU" altLang="ru-RU" sz="2000" b="1" i="1" smtClean="0">
                <a:ln>
                  <a:noFill/>
                </a:ln>
                <a:solidFill>
                  <a:srgbClr val="FF0000"/>
                </a:solidFill>
                <a:latin typeface="Times New Roman" pitchFamily="18" charset="0"/>
              </a:rPr>
              <a:t>Основные показатели социально-экономического развития муниципального образования «Уграснкий район» Смоленской области на 2017 год и плановый период 2018  и 2019 годов</a:t>
            </a:r>
          </a:p>
        </p:txBody>
      </p:sp>
      <p:graphicFrame>
        <p:nvGraphicFramePr>
          <p:cNvPr id="99646" name="Group 318"/>
          <p:cNvGraphicFramePr>
            <a:graphicFrameLocks noGrp="1"/>
          </p:cNvGraphicFramePr>
          <p:nvPr>
            <p:ph type="body" idx="1"/>
          </p:nvPr>
        </p:nvGraphicFramePr>
        <p:xfrm>
          <a:off x="34925" y="1844675"/>
          <a:ext cx="9109075" cy="4968875"/>
        </p:xfrm>
        <a:graphic>
          <a:graphicData uri="http://schemas.openxmlformats.org/drawingml/2006/table">
            <a:tbl>
              <a:tblPr/>
              <a:tblGrid>
                <a:gridCol w="2134511">
                  <a:extLst>
                    <a:ext uri="{9D8B030D-6E8A-4147-A177-3AD203B41FA5}"/>
                  </a:extLst>
                </a:gridCol>
                <a:gridCol w="1283921">
                  <a:extLst>
                    <a:ext uri="{9D8B030D-6E8A-4147-A177-3AD203B41FA5}"/>
                  </a:extLst>
                </a:gridCol>
                <a:gridCol w="1145589">
                  <a:extLst>
                    <a:ext uri="{9D8B030D-6E8A-4147-A177-3AD203B41FA5}"/>
                  </a:extLst>
                </a:gridCol>
                <a:gridCol w="1145589">
                  <a:extLst>
                    <a:ext uri="{9D8B030D-6E8A-4147-A177-3AD203B41FA5}"/>
                  </a:extLst>
                </a:gridCol>
                <a:gridCol w="1073003">
                  <a:extLst>
                    <a:ext uri="{9D8B030D-6E8A-4147-A177-3AD203B41FA5}"/>
                  </a:extLst>
                </a:gridCol>
                <a:gridCol w="1145589">
                  <a:extLst>
                    <a:ext uri="{9D8B030D-6E8A-4147-A177-3AD203B41FA5}"/>
                  </a:extLst>
                </a:gridCol>
                <a:gridCol w="1180303">
                  <a:extLst>
                    <a:ext uri="{9D8B030D-6E8A-4147-A177-3AD203B41FA5}"/>
                  </a:extLst>
                </a:gridCol>
              </a:tblGrid>
              <a:tr h="437677">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Показатели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Единица измерения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Отчет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Оценка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Прогноз</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extLst>
              </a:tr>
              <a:tr h="459127">
                <a:tc vMerge="1">
                  <a:txBody>
                    <a:bodyPr/>
                    <a:lstStyle/>
                    <a:p>
                      <a:endParaRPr lang="ru-RU"/>
                    </a:p>
                  </a:txBody>
                  <a:tcPr/>
                </a:tc>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extLst>
              </a:tr>
              <a:tr h="12594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Численность населения (среднегодовая)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Тыс.чел</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91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Сельское население (среднегодовая)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Тыс.чел</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54147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Число родившихся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человек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411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Число умерших</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человек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838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Миграционный прирост, убыль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Человек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pic>
        <p:nvPicPr>
          <p:cNvPr id="46144" name="Picture 303" descr="file42505160_3f938d97"/>
          <p:cNvPicPr>
            <a:picLocks noChangeAspect="1" noChangeArrowheads="1"/>
          </p:cNvPicPr>
          <p:nvPr/>
        </p:nvPicPr>
        <p:blipFill>
          <a:blip r:embed="rId2"/>
          <a:srcRect/>
          <a:stretch>
            <a:fillRect/>
          </a:stretch>
        </p:blipFill>
        <p:spPr bwMode="auto">
          <a:xfrm>
            <a:off x="0" y="0"/>
            <a:ext cx="4787900"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0672" name="Group 320"/>
          <p:cNvGraphicFramePr>
            <a:graphicFrameLocks noGrp="1"/>
          </p:cNvGraphicFramePr>
          <p:nvPr>
            <p:ph type="body" idx="1"/>
          </p:nvPr>
        </p:nvGraphicFramePr>
        <p:xfrm>
          <a:off x="0" y="44450"/>
          <a:ext cx="9144000" cy="6813550"/>
        </p:xfrm>
        <a:graphic>
          <a:graphicData uri="http://schemas.openxmlformats.org/drawingml/2006/table">
            <a:tbl>
              <a:tblPr/>
              <a:tblGrid>
                <a:gridCol w="3670300">
                  <a:extLst>
                    <a:ext uri="{9D8B030D-6E8A-4147-A177-3AD203B41FA5}"/>
                  </a:extLst>
                </a:gridCol>
                <a:gridCol w="1054100">
                  <a:extLst>
                    <a:ext uri="{9D8B030D-6E8A-4147-A177-3AD203B41FA5}"/>
                  </a:extLst>
                </a:gridCol>
                <a:gridCol w="793750">
                  <a:extLst>
                    <a:ext uri="{9D8B030D-6E8A-4147-A177-3AD203B41FA5}"/>
                  </a:extLst>
                </a:gridCol>
                <a:gridCol w="835025">
                  <a:extLst>
                    <a:ext uri="{9D8B030D-6E8A-4147-A177-3AD203B41FA5}"/>
                  </a:extLst>
                </a:gridCol>
                <a:gridCol w="774700">
                  <a:extLst>
                    <a:ext uri="{9D8B030D-6E8A-4147-A177-3AD203B41FA5}"/>
                  </a:extLst>
                </a:gridCol>
                <a:gridCol w="1014413">
                  <a:extLst>
                    <a:ext uri="{9D8B030D-6E8A-4147-A177-3AD203B41FA5}"/>
                  </a:extLst>
                </a:gridCol>
                <a:gridCol w="1001712">
                  <a:extLst>
                    <a:ext uri="{9D8B030D-6E8A-4147-A177-3AD203B41FA5}"/>
                  </a:extLst>
                </a:gridCol>
              </a:tblGrid>
              <a:tr h="19657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Объем отгруженных товаров собственного производства, выполненных работ и услуг собственными силами - РАЗДЕЛ D: Обрабатывающие производства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Млн.руб</a:t>
                      </a: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157,42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165,30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193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0970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Продукция сельского хозяйства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Млн.руб.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384,4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7029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Ввод в действие жилых домов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тыс. кв. м. в общей площади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16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Оборот розничной торговли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 ценах соответствующих лет; млн.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0621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Объем платных услуг населению</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млн.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0379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Инвестиции в основной капитал</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 ценах соответствующих лет; млн.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111,58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101,56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96,42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117,23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079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Уровень безработицы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007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Среднемесячная номинальная начисленная заработная плата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тыс. руб.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15875" y="68263"/>
            <a:ext cx="8229600" cy="1139825"/>
          </a:xfrm>
        </p:spPr>
        <p:txBody>
          <a:bodyPr/>
          <a:lstStyle/>
          <a:p>
            <a:pPr eaLnBrk="1" hangingPunct="1"/>
            <a:r>
              <a:rPr lang="ru-RU" smtClean="0">
                <a:ln>
                  <a:noFill/>
                </a:ln>
              </a:rPr>
              <a:t> </a:t>
            </a:r>
          </a:p>
        </p:txBody>
      </p:sp>
      <p:sp>
        <p:nvSpPr>
          <p:cNvPr id="4112" name="Rectangle 3"/>
          <p:cNvSpPr>
            <a:spLocks noGrp="1" noChangeArrowheads="1"/>
          </p:cNvSpPr>
          <p:nvPr>
            <p:ph idx="4294967295"/>
          </p:nvPr>
        </p:nvSpPr>
        <p:spPr>
          <a:xfrm>
            <a:off x="250825" y="333375"/>
            <a:ext cx="8670925" cy="2374900"/>
          </a:xfrm>
        </p:spPr>
        <p:txBody>
          <a:bodyPr/>
          <a:lstStyle/>
          <a:p>
            <a:pPr eaLnBrk="1" hangingPunct="1">
              <a:lnSpc>
                <a:spcPct val="80000"/>
              </a:lnSpc>
              <a:buFont typeface="Wingdings" pitchFamily="2" charset="2"/>
              <a:buNone/>
            </a:pPr>
            <a:r>
              <a:rPr lang="ru-RU" smtClean="0"/>
              <a:t>  </a:t>
            </a:r>
            <a:r>
              <a:rPr lang="ru-RU" sz="2000" b="1" i="1" smtClean="0">
                <a:solidFill>
                  <a:srgbClr val="FF0000"/>
                </a:solidFill>
                <a:latin typeface="Times New Roman" pitchFamily="18" charset="0"/>
                <a:cs typeface="Times New Roman" pitchFamily="18" charset="0"/>
              </a:rPr>
              <a:t>Доходы бюджета -</a:t>
            </a:r>
            <a:r>
              <a:rPr lang="ru-RU" sz="2000" b="1" smtClean="0">
                <a:solidFill>
                  <a:srgbClr val="FF0000"/>
                </a:solidFill>
                <a:latin typeface="Times New Roman" pitchFamily="18" charset="0"/>
                <a:cs typeface="Times New Roman" pitchFamily="18" charset="0"/>
              </a:rPr>
              <a:t> </a:t>
            </a:r>
            <a:r>
              <a:rPr lang="ru-RU" sz="1800" i="1" smtClean="0">
                <a:latin typeface="Times New Roman" pitchFamily="18" charset="0"/>
                <a:cs typeface="Times New Roman" pitchFamily="18" charset="0"/>
              </a:rPr>
              <a:t>безвозмездные  и безвозвратные поступления денежных средств в бюджет</a:t>
            </a:r>
            <a:r>
              <a:rPr lang="ru-RU" sz="1800" smtClean="0">
                <a:latin typeface="Times New Roman" pitchFamily="18" charset="0"/>
                <a:cs typeface="Times New Roman" pitchFamily="18" charset="0"/>
              </a:rPr>
              <a:t>.</a:t>
            </a:r>
          </a:p>
          <a:p>
            <a:pPr eaLnBrk="1" hangingPunct="1">
              <a:lnSpc>
                <a:spcPct val="80000"/>
              </a:lnSpc>
              <a:buFont typeface="Wingdings" pitchFamily="2" charset="2"/>
              <a:buNone/>
            </a:pPr>
            <a:endParaRPr lang="ru-RU" sz="1800" smtClean="0">
              <a:solidFill>
                <a:srgbClr val="CC0066"/>
              </a:solidFill>
            </a:endParaRPr>
          </a:p>
          <a:p>
            <a:pPr eaLnBrk="1" hangingPunct="1">
              <a:lnSpc>
                <a:spcPct val="80000"/>
              </a:lnSpc>
              <a:buFont typeface="Wingdings" pitchFamily="2" charset="2"/>
              <a:buNone/>
            </a:pPr>
            <a:r>
              <a:rPr lang="ru-RU" sz="1800" smtClean="0">
                <a:solidFill>
                  <a:srgbClr val="CC0066"/>
                </a:solidFill>
              </a:rPr>
              <a:t>   </a:t>
            </a:r>
            <a:r>
              <a:rPr lang="ru-RU" sz="2000" b="1" i="1" smtClean="0">
                <a:solidFill>
                  <a:srgbClr val="FF0000"/>
                </a:solidFill>
                <a:latin typeface="Times New Roman" pitchFamily="18" charset="0"/>
                <a:cs typeface="Times New Roman" pitchFamily="18" charset="0"/>
              </a:rPr>
              <a:t>Налоговые доходы - </a:t>
            </a:r>
            <a:r>
              <a:rPr lang="ru-RU" sz="1800" i="1" smtClean="0">
                <a:latin typeface="Times New Roman" pitchFamily="18" charset="0"/>
                <a:cs typeface="Times New Roman" pitchFamily="18" charset="0"/>
              </a:rPr>
              <a:t>доходы от предусмотренных законодательством Российской  Федерации федеральных налогов и сборов, в том числе предусмотренных специальными налоговыми режимами, и законодательством  Смоленской области  от региональных налогов. </a:t>
            </a:r>
            <a:endParaRPr lang="ru-RU" sz="1800" i="1" smtClean="0"/>
          </a:p>
        </p:txBody>
      </p:sp>
      <p:graphicFrame>
        <p:nvGraphicFramePr>
          <p:cNvPr id="3" name="Схема 2"/>
          <p:cNvGraphicFramePr/>
          <p:nvPr/>
        </p:nvGraphicFramePr>
        <p:xfrm>
          <a:off x="107504" y="3043324"/>
          <a:ext cx="8928992" cy="369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12">
                                            <p:txEl>
                                              <p:pRg st="0" end="0"/>
                                            </p:txEl>
                                          </p:spTgt>
                                        </p:tgtEl>
                                        <p:attrNameLst>
                                          <p:attrName>style.visibility</p:attrName>
                                        </p:attrNameLst>
                                      </p:cBhvr>
                                      <p:to>
                                        <p:strVal val="visible"/>
                                      </p:to>
                                    </p:set>
                                    <p:anim calcmode="lin" valueType="num">
                                      <p:cBhvr>
                                        <p:cTn id="7" dur="500" fill="hold"/>
                                        <p:tgtEl>
                                          <p:spTgt spid="41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12">
                                            <p:txEl>
                                              <p:pRg st="2" end="2"/>
                                            </p:txEl>
                                          </p:spTgt>
                                        </p:tgtEl>
                                        <p:attrNameLst>
                                          <p:attrName>style.visibility</p:attrName>
                                        </p:attrNameLst>
                                      </p:cBhvr>
                                      <p:to>
                                        <p:strVal val="visible"/>
                                      </p:to>
                                    </p:set>
                                    <p:anim calcmode="lin" valueType="num">
                                      <p:cBhvr>
                                        <p:cTn id="13" dur="500" fill="hold"/>
                                        <p:tgtEl>
                                          <p:spTgt spid="411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11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3" name="Rectangle 2"/>
          <p:cNvSpPr>
            <a:spLocks noGrp="1" noChangeArrowheads="1"/>
          </p:cNvSpPr>
          <p:nvPr>
            <p:ph type="title" idx="4294967295"/>
          </p:nvPr>
        </p:nvSpPr>
        <p:spPr>
          <a:xfrm>
            <a:off x="0" y="277813"/>
            <a:ext cx="8388350" cy="1422400"/>
          </a:xfrm>
        </p:spPr>
        <p:txBody>
          <a:bodyPr rtlCol="0">
            <a:normAutofit fontScale="90000"/>
          </a:bodyPr>
          <a:lstStyle/>
          <a:p>
            <a:pPr eaLnBrk="1" fontAlgn="auto" hangingPunct="1">
              <a:spcAft>
                <a:spcPts val="0"/>
              </a:spcAft>
              <a:defRPr/>
            </a:pPr>
            <a:r>
              <a:rPr lang="ru-RU" sz="2000" b="1" i="1" dirty="0" smtClean="0">
                <a:solidFill>
                  <a:srgbClr val="FF0000"/>
                </a:solidFill>
                <a:latin typeface="Times New Roman" panose="02020603050405020304" pitchFamily="18" charset="0"/>
                <a:cs typeface="Times New Roman" panose="02020603050405020304" pitchFamily="18" charset="0"/>
              </a:rPr>
              <a:t>Неналоговые </a:t>
            </a:r>
            <a:r>
              <a:rPr lang="ru-RU" sz="2000" b="1" i="1" dirty="0">
                <a:solidFill>
                  <a:srgbClr val="FF0000"/>
                </a:solidFill>
                <a:latin typeface="Times New Roman" panose="02020603050405020304" pitchFamily="18" charset="0"/>
                <a:cs typeface="Times New Roman" panose="02020603050405020304" pitchFamily="18" charset="0"/>
              </a:rPr>
              <a:t>доходы </a:t>
            </a:r>
            <a:r>
              <a:rPr lang="ru-RU" sz="2000" b="1"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платежи, которые включают в себя возмездные операции от прямого предоставления государством за пользование имущества и природных ресурсов, от различного вида услуг, а также платежи в виде  штрафов или иных санкций за нарушение законодательства</a:t>
            </a:r>
            <a:r>
              <a:rPr lang="ru-RU" sz="2000" i="1" dirty="0" smtClean="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nvGraphicFramePr>
        <p:xfrm>
          <a:off x="179513" y="1700808"/>
          <a:ext cx="87849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755650" y="258763"/>
            <a:ext cx="7129463" cy="923925"/>
          </a:xfrm>
          <a:prstGeom prst="rect">
            <a:avLst/>
          </a:prstGeom>
          <a:noFill/>
          <a:ln w="9525">
            <a:noFill/>
            <a:miter lim="800000"/>
            <a:headEnd/>
            <a:tailEnd/>
          </a:ln>
        </p:spPr>
        <p:txBody>
          <a:bodyPr>
            <a:spAutoFit/>
          </a:bodyPr>
          <a:lstStyle/>
          <a:p>
            <a:pPr algn="ctr"/>
            <a:r>
              <a:rPr lang="ru-RU" b="1">
                <a:solidFill>
                  <a:srgbClr val="FF0000"/>
                </a:solidFill>
                <a:latin typeface="Times New Roman" pitchFamily="18" charset="0"/>
                <a:cs typeface="Times New Roman" pitchFamily="18" charset="0"/>
              </a:rPr>
              <a:t>Динамика налоговых и неналоговых доходов бюджета муниципального образования «Угранский район» Смоленской области </a:t>
            </a:r>
          </a:p>
        </p:txBody>
      </p:sp>
      <p:graphicFrame>
        <p:nvGraphicFramePr>
          <p:cNvPr id="50178" name="Диаграмма 3"/>
          <p:cNvGraphicFramePr>
            <a:graphicFrameLocks/>
          </p:cNvGraphicFramePr>
          <p:nvPr/>
        </p:nvGraphicFramePr>
        <p:xfrm>
          <a:off x="128588" y="1346200"/>
          <a:ext cx="8958262" cy="5446713"/>
        </p:xfrm>
        <a:graphic>
          <a:graphicData uri="http://schemas.openxmlformats.org/presentationml/2006/ole">
            <p:oleObj spid="_x0000_s50178" r:id="rId3" imgW="8961897" imgH="5444200" progId="Excel.Char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3" name="Rectangle 2"/>
          <p:cNvSpPr>
            <a:spLocks noGrp="1" noChangeArrowheads="1"/>
          </p:cNvSpPr>
          <p:nvPr>
            <p:ph type="title" idx="4294967295"/>
          </p:nvPr>
        </p:nvSpPr>
        <p:spPr>
          <a:xfrm>
            <a:off x="395288" y="312738"/>
            <a:ext cx="8748712" cy="1139825"/>
          </a:xfrm>
        </p:spPr>
        <p:txBody>
          <a:bodyPr rtlCol="0">
            <a:normAutofit fontScale="90000"/>
          </a:bodyPr>
          <a:lstStyle/>
          <a:p>
            <a:pPr eaLnBrk="1" fontAlgn="auto" hangingPunct="1">
              <a:spcAft>
                <a:spcPts val="0"/>
              </a:spcAft>
              <a:defRPr/>
            </a:pPr>
            <a:r>
              <a:rPr lang="ru-RU" sz="1800" b="1" dirty="0">
                <a:solidFill>
                  <a:srgbClr val="CC0066"/>
                </a:solidFill>
                <a:latin typeface="Times New Roman" panose="02020603050405020304" pitchFamily="18" charset="0"/>
                <a:cs typeface="Times New Roman" panose="02020603050405020304" pitchFamily="18" charset="0"/>
              </a:rPr>
              <a:t/>
            </a:r>
            <a:br>
              <a:rPr lang="ru-RU" sz="1800" b="1" dirty="0">
                <a:solidFill>
                  <a:srgbClr val="CC0066"/>
                </a:solidFill>
                <a:latin typeface="Times New Roman" panose="02020603050405020304" pitchFamily="18" charset="0"/>
                <a:cs typeface="Times New Roman" panose="02020603050405020304" pitchFamily="18" charset="0"/>
              </a:rPr>
            </a:br>
            <a:r>
              <a:rPr lang="ru-RU" sz="1800" b="1" dirty="0">
                <a:solidFill>
                  <a:srgbClr val="CC0066"/>
                </a:solidFill>
                <a:latin typeface="Times New Roman" panose="02020603050405020304" pitchFamily="18" charset="0"/>
                <a:cs typeface="Times New Roman" panose="02020603050405020304" pitchFamily="18" charset="0"/>
              </a:rPr>
              <a:t/>
            </a:r>
            <a:br>
              <a:rPr lang="ru-RU" sz="1800" b="1" dirty="0">
                <a:solidFill>
                  <a:srgbClr val="CC0066"/>
                </a:solidFill>
                <a:latin typeface="Times New Roman" panose="02020603050405020304" pitchFamily="18" charset="0"/>
                <a:cs typeface="Times New Roman" panose="02020603050405020304" pitchFamily="18" charset="0"/>
              </a:rPr>
            </a:br>
            <a:r>
              <a:rPr lang="ru-RU" sz="1800" b="1" dirty="0">
                <a:solidFill>
                  <a:srgbClr val="CC0066"/>
                </a:solidFill>
                <a:latin typeface="Times New Roman" panose="02020603050405020304" pitchFamily="18" charset="0"/>
                <a:cs typeface="Times New Roman" panose="02020603050405020304" pitchFamily="18" charset="0"/>
              </a:rPr>
              <a:t/>
            </a:r>
            <a:br>
              <a:rPr lang="ru-RU" sz="1800" b="1" dirty="0">
                <a:solidFill>
                  <a:srgbClr val="CC0066"/>
                </a:solidFill>
                <a:latin typeface="Times New Roman" panose="02020603050405020304" pitchFamily="18" charset="0"/>
                <a:cs typeface="Times New Roman" panose="02020603050405020304" pitchFamily="18" charset="0"/>
              </a:rPr>
            </a:br>
            <a:r>
              <a:rPr lang="ru-RU" sz="2200" b="1" i="1" dirty="0">
                <a:solidFill>
                  <a:schemeClr val="accent4"/>
                </a:solidFill>
                <a:latin typeface="Times New Roman" panose="02020603050405020304" pitchFamily="18" charset="0"/>
                <a:cs typeface="Times New Roman" panose="02020603050405020304" pitchFamily="18" charset="0"/>
              </a:rPr>
              <a:t>Безвозмездные поступления-</a:t>
            </a:r>
            <a:r>
              <a:rPr lang="ru-RU" sz="22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поступающие в бюджет денежные средства на безвозвратной  и безвозмездной  основе из областного бюджета( межбюджетные трансферты в виде дотаций, субсидий, субвенций), а также перечисления от физических и юридических лиц.</a:t>
            </a: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a:solidFill>
                  <a:schemeClr val="bg1"/>
                </a:solidFill>
                <a:latin typeface="Times New Roman" panose="02020603050405020304" pitchFamily="18" charset="0"/>
                <a:cs typeface="Times New Roman" panose="02020603050405020304" pitchFamily="18" charset="0"/>
              </a:rPr>
              <a:t/>
            </a:r>
            <a:br>
              <a:rPr lang="ru-RU" sz="1800" dirty="0">
                <a:solidFill>
                  <a:schemeClr val="bg1"/>
                </a:solidFill>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nvGraphicFramePr>
        <p:xfrm>
          <a:off x="539552" y="1700808"/>
          <a:ext cx="806489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012825" y="57150"/>
            <a:ext cx="7237413" cy="836613"/>
          </a:xfrm>
        </p:spPr>
        <p:txBody>
          <a:bodyPr/>
          <a:lstStyle/>
          <a:p>
            <a:pPr eaLnBrk="1" hangingPunct="1"/>
            <a:r>
              <a:rPr lang="ru-RU" altLang="ru-RU" sz="2400" b="1" smtClean="0">
                <a:ln>
                  <a:noFill/>
                </a:ln>
                <a:solidFill>
                  <a:srgbClr val="FF0000"/>
                </a:solidFill>
                <a:latin typeface="Times New Roman" pitchFamily="18" charset="0"/>
              </a:rPr>
              <a:t>Муниципальное образование «Угранский район» Смоленской области</a:t>
            </a:r>
          </a:p>
        </p:txBody>
      </p:sp>
      <p:sp>
        <p:nvSpPr>
          <p:cNvPr id="98307" name="Rectangle 3"/>
          <p:cNvSpPr>
            <a:spLocks noGrp="1" noChangeArrowheads="1"/>
          </p:cNvSpPr>
          <p:nvPr>
            <p:ph type="body" idx="1"/>
          </p:nvPr>
        </p:nvSpPr>
        <p:spPr>
          <a:xfrm>
            <a:off x="395288" y="5324475"/>
            <a:ext cx="7847012" cy="1511300"/>
          </a:xfrm>
        </p:spPr>
        <p:txBody>
          <a:bodyPr rtlCol="0">
            <a:normAutofit/>
          </a:bodyPr>
          <a:lstStyle/>
          <a:p>
            <a:pPr marL="0" indent="0" eaLnBrk="1" fontAlgn="auto" hangingPunct="1">
              <a:lnSpc>
                <a:spcPct val="80000"/>
              </a:lnSpc>
              <a:buClr>
                <a:schemeClr val="accent1">
                  <a:lumMod val="75000"/>
                </a:schemeClr>
              </a:buClr>
              <a:buFont typeface="Arial"/>
              <a:buNone/>
              <a:defRPr/>
            </a:pPr>
            <a:r>
              <a:rPr lang="ru-RU" altLang="ru-RU" sz="1400" i="1" dirty="0" smtClean="0">
                <a:latin typeface="Times New Roman" panose="02020603050405020304" pitchFamily="18" charset="0"/>
                <a:cs typeface="Times New Roman" panose="02020603050405020304" pitchFamily="18" charset="0"/>
              </a:rPr>
              <a:t>1</a:t>
            </a:r>
            <a:r>
              <a:rPr lang="ru-RU" altLang="ru-RU" sz="1400" i="1" dirty="0">
                <a:latin typeface="Times New Roman" panose="02020603050405020304" pitchFamily="18" charset="0"/>
                <a:cs typeface="Times New Roman" panose="02020603050405020304" pitchFamily="18" charset="0"/>
              </a:rPr>
              <a:t>.  Территория муниципального района составляет  </a:t>
            </a:r>
            <a:r>
              <a:rPr lang="ru-RU" altLang="ru-RU" sz="1400" i="1" dirty="0" smtClean="0">
                <a:latin typeface="Times New Roman" panose="02020603050405020304" pitchFamily="18" charset="0"/>
                <a:cs typeface="Times New Roman" panose="02020603050405020304" pitchFamily="18" charset="0"/>
              </a:rPr>
              <a:t>2 900,0 </a:t>
            </a:r>
            <a:r>
              <a:rPr lang="ru-RU" altLang="ru-RU" sz="1400" i="1" dirty="0">
                <a:latin typeface="Times New Roman" panose="02020603050405020304" pitchFamily="18" charset="0"/>
                <a:cs typeface="Times New Roman" panose="02020603050405020304" pitchFamily="18" charset="0"/>
              </a:rPr>
              <a:t>квадратных </a:t>
            </a:r>
            <a:r>
              <a:rPr lang="ru-RU" altLang="ru-RU" sz="1400" i="1" dirty="0" smtClean="0">
                <a:latin typeface="Times New Roman" panose="02020603050405020304" pitchFamily="18" charset="0"/>
                <a:cs typeface="Times New Roman" panose="02020603050405020304" pitchFamily="18" charset="0"/>
              </a:rPr>
              <a:t>километров</a:t>
            </a:r>
            <a:r>
              <a:rPr lang="ru-RU" altLang="ru-RU" sz="1400" i="1" dirty="0">
                <a:latin typeface="Times New Roman" panose="02020603050405020304" pitchFamily="18" charset="0"/>
                <a:cs typeface="Times New Roman" panose="02020603050405020304" pitchFamily="18" charset="0"/>
              </a:rPr>
              <a:t>. </a:t>
            </a:r>
          </a:p>
          <a:p>
            <a:pPr marL="0" indent="0" eaLnBrk="1" fontAlgn="auto" hangingPunct="1">
              <a:lnSpc>
                <a:spcPct val="80000"/>
              </a:lnSpc>
              <a:buClr>
                <a:schemeClr val="accent1">
                  <a:lumMod val="75000"/>
                </a:schemeClr>
              </a:buClr>
              <a:buFont typeface="Arial"/>
              <a:buNone/>
              <a:defRPr/>
            </a:pPr>
            <a:r>
              <a:rPr lang="ru-RU" altLang="ru-RU" sz="1400" i="1" dirty="0">
                <a:latin typeface="Times New Roman" panose="02020603050405020304" pitchFamily="18" charset="0"/>
                <a:cs typeface="Times New Roman" panose="02020603050405020304" pitchFamily="18" charset="0"/>
              </a:rPr>
              <a:t>2. Территорию муниципального района -</a:t>
            </a:r>
            <a:r>
              <a:rPr lang="ru-RU" altLang="ru-RU" sz="1400" i="1" dirty="0" smtClean="0">
                <a:latin typeface="Times New Roman" panose="02020603050405020304" pitchFamily="18" charset="0"/>
                <a:cs typeface="Times New Roman" panose="02020603050405020304" pitchFamily="18" charset="0"/>
              </a:rPr>
              <a:t> </a:t>
            </a:r>
            <a:r>
              <a:rPr lang="ru-RU" altLang="ru-RU" sz="1400" i="1" dirty="0">
                <a:latin typeface="Times New Roman" panose="02020603050405020304" pitchFamily="18" charset="0"/>
                <a:cs typeface="Times New Roman" panose="02020603050405020304" pitchFamily="18" charset="0"/>
              </a:rPr>
              <a:t>исторически сложившиеся земли населенных пунктов, прилегающие к ним земли общего пользования, территории природопользования населения, рекреационные земли, земли для развития поселений</a:t>
            </a:r>
            <a:r>
              <a:rPr lang="ru-RU" altLang="ru-RU" sz="1400" i="1" dirty="0" smtClean="0">
                <a:latin typeface="Times New Roman" panose="02020603050405020304" pitchFamily="18" charset="0"/>
                <a:cs typeface="Times New Roman" panose="02020603050405020304" pitchFamily="18" charset="0"/>
              </a:rPr>
              <a:t>., административный центр с. Угра</a:t>
            </a:r>
          </a:p>
          <a:p>
            <a:pPr marL="0" indent="0" eaLnBrk="1" fontAlgn="auto" hangingPunct="1">
              <a:lnSpc>
                <a:spcPct val="80000"/>
              </a:lnSpc>
              <a:buClr>
                <a:schemeClr val="accent1">
                  <a:lumMod val="75000"/>
                </a:schemeClr>
              </a:buClr>
              <a:buFont typeface="Arial"/>
              <a:buNone/>
              <a:defRPr/>
            </a:pPr>
            <a:r>
              <a:rPr lang="ru-RU" altLang="ru-RU" sz="1400" i="1" dirty="0" smtClean="0">
                <a:latin typeface="Times New Roman" panose="02020603050405020304" pitchFamily="18" charset="0"/>
                <a:cs typeface="Times New Roman" panose="02020603050405020304" pitchFamily="18" charset="0"/>
              </a:rPr>
              <a:t>3. В </a:t>
            </a:r>
            <a:r>
              <a:rPr lang="ru-RU" altLang="ru-RU" sz="1400" i="1" dirty="0">
                <a:latin typeface="Times New Roman" panose="02020603050405020304" pitchFamily="18" charset="0"/>
                <a:cs typeface="Times New Roman" panose="02020603050405020304" pitchFamily="18" charset="0"/>
              </a:rPr>
              <a:t>состав </a:t>
            </a:r>
            <a:r>
              <a:rPr lang="ru-RU" altLang="ru-RU" sz="1400" i="1" dirty="0" smtClean="0">
                <a:latin typeface="Times New Roman" panose="02020603050405020304" pitchFamily="18" charset="0"/>
                <a:cs typeface="Times New Roman" panose="02020603050405020304" pitchFamily="18" charset="0"/>
              </a:rPr>
              <a:t>входят </a:t>
            </a:r>
            <a:r>
              <a:rPr lang="ru-RU" altLang="ru-RU" sz="1400" i="1" dirty="0">
                <a:latin typeface="Times New Roman" panose="02020603050405020304" pitchFamily="18" charset="0"/>
                <a:cs typeface="Times New Roman" panose="02020603050405020304" pitchFamily="18" charset="0"/>
              </a:rPr>
              <a:t>17 муниципальных </a:t>
            </a:r>
            <a:r>
              <a:rPr lang="ru-RU" altLang="ru-RU" sz="1400" i="1" dirty="0" smtClean="0">
                <a:latin typeface="Times New Roman" panose="02020603050405020304" pitchFamily="18" charset="0"/>
                <a:cs typeface="Times New Roman" panose="02020603050405020304" pitchFamily="18" charset="0"/>
              </a:rPr>
              <a:t>образований</a:t>
            </a:r>
            <a:endParaRPr lang="ru-RU" altLang="ru-RU" sz="1400" i="1" dirty="0">
              <a:latin typeface="Times New Roman" panose="02020603050405020304" pitchFamily="18" charset="0"/>
              <a:cs typeface="Times New Roman" panose="02020603050405020304" pitchFamily="18" charset="0"/>
            </a:endParaRPr>
          </a:p>
        </p:txBody>
      </p:sp>
      <p:pic>
        <p:nvPicPr>
          <p:cNvPr id="5" name="Picture 2" descr="D:\карты и схемы\карты районов Смоленской области\карты районов\Угра2.jpg"/>
          <p:cNvPicPr>
            <a:picLocks noChangeAspect="1" noChangeArrowheads="1"/>
          </p:cNvPicPr>
          <p:nvPr/>
        </p:nvPicPr>
        <p:blipFill>
          <a:blip r:embed="rId2" cstate="print">
            <a:extLst>
              <a:ext uri="{BEBA8EAE-BF5A-486C-A8C5-ECC9F3942E4B}"/>
              <a:ext uri="{28A0092B-C50C-407E-A947-70E740481C1C}"/>
            </a:extLst>
          </a:blip>
          <a:srcRect/>
          <a:stretch>
            <a:fillRect/>
          </a:stretch>
        </p:blipFill>
        <p:spPr bwMode="auto">
          <a:xfrm>
            <a:off x="107504" y="764704"/>
            <a:ext cx="8784976" cy="4609790"/>
          </a:xfrm>
          <a:prstGeom prst="rect">
            <a:avLst/>
          </a:prstGeom>
          <a:noFill/>
          <a:effectLst>
            <a:glow rad="228600">
              <a:srgbClr val="C0504D">
                <a:satMod val="175000"/>
                <a:alpha val="40000"/>
              </a:srgbClr>
            </a:glow>
            <a:innerShdw blurRad="114300">
              <a:prstClr val="black"/>
            </a:innerShdw>
          </a:effectLst>
          <a:extLst>
            <a:ext uri="{909E8E84-426E-40DD-AFC4-6F175D3DCCD1}"/>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277813"/>
            <a:ext cx="8229600" cy="1139825"/>
          </a:xfrm>
        </p:spPr>
        <p:txBody>
          <a:bodyPr/>
          <a:lstStyle/>
          <a:p>
            <a:pPr eaLnBrk="1" hangingPunct="1"/>
            <a:r>
              <a:rPr lang="ru-RU" sz="2900" smtClean="0">
                <a:ln>
                  <a:noFill/>
                </a:ln>
                <a:solidFill>
                  <a:srgbClr val="FF0000"/>
                </a:solidFill>
              </a:rPr>
              <a:t> </a:t>
            </a:r>
            <a:r>
              <a:rPr lang="ru-RU" sz="2500" b="1" smtClean="0">
                <a:ln>
                  <a:noFill/>
                </a:ln>
                <a:solidFill>
                  <a:srgbClr val="FF0000"/>
                </a:solidFill>
                <a:latin typeface="Times New Roman" pitchFamily="18" charset="0"/>
                <a:cs typeface="Times New Roman" pitchFamily="18" charset="0"/>
              </a:rPr>
              <a:t>Какие  налоги уплачивают в местный бюджет граждане муниципального образования?</a:t>
            </a:r>
          </a:p>
        </p:txBody>
      </p:sp>
      <p:sp>
        <p:nvSpPr>
          <p:cNvPr id="21507" name="Rectangle 3"/>
          <p:cNvSpPr>
            <a:spLocks noGrp="1" noChangeArrowheads="1"/>
          </p:cNvSpPr>
          <p:nvPr>
            <p:ph sz="half" idx="4294967295"/>
          </p:nvPr>
        </p:nvSpPr>
        <p:spPr>
          <a:xfrm>
            <a:off x="0" y="1557338"/>
            <a:ext cx="5003800" cy="489585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None/>
              <a:defRPr/>
            </a:pPr>
            <a:r>
              <a:rPr lang="ru-RU" sz="2900" dirty="0"/>
              <a:t> </a:t>
            </a:r>
            <a:r>
              <a:rPr lang="ru-RU" sz="1600" b="1" i="1" dirty="0">
                <a:solidFill>
                  <a:srgbClr val="000000"/>
                </a:solidFill>
                <a:latin typeface="Times New Roman" panose="02020603050405020304" pitchFamily="18" charset="0"/>
                <a:cs typeface="Times New Roman" panose="02020603050405020304" pitchFamily="18" charset="0"/>
              </a:rPr>
              <a:t>Налог на доходы </a:t>
            </a:r>
          </a:p>
          <a:p>
            <a:pPr eaLnBrk="1" fontAlgn="auto" hangingPunct="1">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физических лиц </a:t>
            </a:r>
          </a:p>
          <a:p>
            <a:pPr eaLnBrk="1" fontAlgn="auto" hangingPunct="1">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 Глава 23 </a:t>
            </a:r>
          </a:p>
          <a:p>
            <a:pPr eaLnBrk="1" fontAlgn="auto" hangingPunct="1">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Налогового кодекса </a:t>
            </a:r>
          </a:p>
          <a:p>
            <a:pPr eaLnBrk="1" fontAlgn="auto" hangingPunct="1">
              <a:lnSpc>
                <a:spcPct val="80000"/>
              </a:lnSpc>
              <a:buClr>
                <a:schemeClr val="accent1">
                  <a:lumMod val="75000"/>
                </a:schemeClr>
              </a:buClr>
              <a:buFont typeface="Wingdings" panose="05000000000000000000" pitchFamily="2" charset="2"/>
              <a:buNone/>
              <a:defRPr/>
            </a:pPr>
            <a:r>
              <a:rPr lang="ru-RU" sz="1600" b="1" i="1" dirty="0">
                <a:solidFill>
                  <a:srgbClr val="000000"/>
                </a:solidFill>
                <a:latin typeface="Times New Roman" panose="02020603050405020304" pitchFamily="18" charset="0"/>
                <a:cs typeface="Times New Roman" panose="02020603050405020304" pitchFamily="18" charset="0"/>
              </a:rPr>
              <a:t>Российской федерации)</a:t>
            </a:r>
          </a:p>
          <a:p>
            <a:pPr eaLnBrk="1" fontAlgn="auto" hangingPunct="1">
              <a:lnSpc>
                <a:spcPct val="80000"/>
              </a:lnSpc>
              <a:buClr>
                <a:schemeClr val="accent1">
                  <a:lumMod val="75000"/>
                </a:schemeClr>
              </a:buClr>
              <a:buFont typeface="Wingdings" panose="05000000000000000000" pitchFamily="2" charset="2"/>
              <a:buNone/>
              <a:defRPr/>
            </a:pPr>
            <a:endParaRPr lang="ru-RU" sz="1600" b="1" dirty="0">
              <a:solidFill>
                <a:srgbClr val="000000"/>
              </a:solidFill>
              <a:effectLst>
                <a:outerShdw blurRad="38100" dist="38100" dir="2700000" algn="tl">
                  <a:srgbClr val="FFFFFF"/>
                </a:outerShdw>
              </a:effectLst>
            </a:endParaRPr>
          </a:p>
          <a:p>
            <a:pPr eaLnBrk="1" fontAlgn="auto" hangingPunct="1">
              <a:lnSpc>
                <a:spcPct val="80000"/>
              </a:lnSpc>
              <a:buClr>
                <a:schemeClr val="accent1">
                  <a:lumMod val="75000"/>
                </a:schemeClr>
              </a:buClr>
              <a:buFont typeface="Wingdings" panose="05000000000000000000" pitchFamily="2" charset="2"/>
              <a:buNone/>
              <a:defRPr/>
            </a:pPr>
            <a:r>
              <a:rPr lang="ru-RU" sz="1600" b="1" dirty="0">
                <a:solidFill>
                  <a:srgbClr val="009900"/>
                </a:solidFill>
              </a:rPr>
              <a:t> </a:t>
            </a:r>
            <a:endParaRPr lang="ru-RU" sz="1600" b="1" dirty="0">
              <a:solidFill>
                <a:srgbClr val="FF0000"/>
              </a:solidFill>
            </a:endParaRPr>
          </a:p>
          <a:p>
            <a:pPr eaLnBrk="1" fontAlgn="auto" hangingPunct="1">
              <a:lnSpc>
                <a:spcPct val="80000"/>
              </a:lnSpc>
              <a:buClr>
                <a:schemeClr val="accent1">
                  <a:lumMod val="75000"/>
                </a:schemeClr>
              </a:buClr>
              <a:buFont typeface="Wingdings" panose="05000000000000000000" pitchFamily="2" charset="2"/>
              <a:buNone/>
              <a:defRPr/>
            </a:pPr>
            <a:r>
              <a:rPr lang="ru-RU" sz="1500" b="1" dirty="0">
                <a:solidFill>
                  <a:srgbClr val="FF0000"/>
                </a:solidFill>
                <a:latin typeface="Times New Roman" panose="02020603050405020304" pitchFamily="18" charset="0"/>
                <a:cs typeface="Times New Roman" panose="02020603050405020304" pitchFamily="18" charset="0"/>
              </a:rPr>
              <a:t>Ставка  налога 13%</a:t>
            </a:r>
          </a:p>
          <a:p>
            <a:pPr eaLnBrk="1" fontAlgn="auto" hangingPunct="1">
              <a:lnSpc>
                <a:spcPct val="80000"/>
              </a:lnSpc>
              <a:buClr>
                <a:schemeClr val="accent1">
                  <a:lumMod val="75000"/>
                </a:schemeClr>
              </a:buClr>
              <a:buFont typeface="Wingdings" panose="05000000000000000000" pitchFamily="2" charset="2"/>
              <a:buNone/>
              <a:defRPr/>
            </a:pPr>
            <a:r>
              <a:rPr lang="ru-RU" sz="1500" dirty="0">
                <a:latin typeface="Times New Roman" panose="02020603050405020304" pitchFamily="18" charset="0"/>
                <a:cs typeface="Times New Roman" panose="02020603050405020304" pitchFamily="18" charset="0"/>
              </a:rPr>
              <a:t> </a:t>
            </a: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отдельных случаях:</a:t>
            </a:r>
          </a:p>
          <a:p>
            <a:pPr eaLnBrk="1" fontAlgn="auto" hangingPunct="1">
              <a:lnSpc>
                <a:spcPct val="80000"/>
              </a:lnSpc>
              <a:buClr>
                <a:schemeClr val="accent1">
                  <a:lumMod val="75000"/>
                </a:schemeClr>
              </a:buClr>
              <a:buFont typeface="Wingdings" panose="05000000000000000000" pitchFamily="2" charset="2"/>
              <a:buNone/>
              <a:defRPr/>
            </a:pPr>
            <a:r>
              <a:rPr lang="ru-RU" sz="18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9%</a:t>
            </a: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в отношении доходов от долевого  участия в деятельности организаций, полученных в виде дивидендов;</a:t>
            </a:r>
          </a:p>
          <a:p>
            <a:pPr eaLnBrk="1" fontAlgn="auto" hangingPunct="1">
              <a:lnSpc>
                <a:spcPct val="80000"/>
              </a:lnSpc>
              <a:buClr>
                <a:schemeClr val="accent1">
                  <a:lumMod val="75000"/>
                </a:schemeClr>
              </a:buClr>
              <a:buFont typeface="Wingdings" panose="05000000000000000000" pitchFamily="2" charset="2"/>
              <a:buNone/>
              <a:defRPr/>
            </a:pP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30%- в  отношении всех доходов, получаемых физическими лицами- иностранными гражданами;</a:t>
            </a:r>
          </a:p>
          <a:p>
            <a:pPr eaLnBrk="1" fontAlgn="auto" hangingPunct="1">
              <a:lnSpc>
                <a:spcPct val="80000"/>
              </a:lnSpc>
              <a:buClr>
                <a:schemeClr val="accent1">
                  <a:lumMod val="75000"/>
                </a:schemeClr>
              </a:buClr>
              <a:buFont typeface="Wingdings" panose="05000000000000000000" pitchFamily="2" charset="2"/>
              <a:buNone/>
              <a:defRPr/>
            </a:pPr>
            <a:r>
              <a:rPr lang="ru-RU" sz="15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35%- в отношении стоимости полученных выигрышей и призов</a:t>
            </a:r>
          </a:p>
        </p:txBody>
      </p:sp>
      <p:sp>
        <p:nvSpPr>
          <p:cNvPr id="21508" name="Rectangle 10"/>
          <p:cNvSpPr>
            <a:spLocks noGrp="1" noChangeArrowheads="1"/>
          </p:cNvSpPr>
          <p:nvPr>
            <p:ph sz="half" idx="4294967295"/>
          </p:nvPr>
        </p:nvSpPr>
        <p:spPr>
          <a:xfrm>
            <a:off x="4859338" y="1557338"/>
            <a:ext cx="4284662" cy="5111750"/>
          </a:xfrm>
        </p:spPr>
        <p:txBody>
          <a:bodyPr rtlCol="0">
            <a:normAutofit fontScale="92500" lnSpcReduction="10000"/>
          </a:bodyPr>
          <a:lstStyle/>
          <a:p>
            <a:pPr eaLnBrk="1" fontAlgn="auto" hangingPunct="1">
              <a:lnSpc>
                <a:spcPct val="90000"/>
              </a:lnSpc>
              <a:buClr>
                <a:schemeClr val="accent1">
                  <a:lumMod val="75000"/>
                </a:schemeClr>
              </a:buClr>
              <a:buFont typeface="Wingdings" panose="05000000000000000000" pitchFamily="2" charset="2"/>
              <a:buNone/>
              <a:defRPr/>
            </a:pPr>
            <a:r>
              <a:rPr lang="ru-RU" sz="2500" dirty="0">
                <a:solidFill>
                  <a:srgbClr val="009900"/>
                </a:solidFill>
              </a:rPr>
              <a:t> </a:t>
            </a:r>
          </a:p>
          <a:p>
            <a:pPr eaLnBrk="1" fontAlgn="auto" hangingPunct="1">
              <a:lnSpc>
                <a:spcPct val="90000"/>
              </a:lnSpc>
              <a:buClr>
                <a:schemeClr val="accent1">
                  <a:lumMod val="75000"/>
                </a:schemeClr>
              </a:buClr>
              <a:buFont typeface="Wingdings" panose="05000000000000000000" pitchFamily="2" charset="2"/>
              <a:buNone/>
              <a:defRPr/>
            </a:pPr>
            <a:endParaRPr lang="ru-RU" sz="1800" b="1" dirty="0">
              <a:solidFill>
                <a:srgbClr val="009900"/>
              </a:solidFill>
            </a:endParaRPr>
          </a:p>
          <a:p>
            <a:pPr eaLnBrk="1" fontAlgn="auto" hangingPunct="1">
              <a:lnSpc>
                <a:spcPct val="90000"/>
              </a:lnSpc>
              <a:buClr>
                <a:schemeClr val="accent1">
                  <a:lumMod val="75000"/>
                </a:schemeClr>
              </a:buClr>
              <a:buFont typeface="Wingdings" panose="05000000000000000000" pitchFamily="2" charset="2"/>
              <a:buNone/>
              <a:defRPr/>
            </a:pPr>
            <a:r>
              <a:rPr lang="ru-RU" sz="1900" b="1" i="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Предоставление</a:t>
            </a:r>
          </a:p>
          <a:p>
            <a:pPr eaLnBrk="1" fontAlgn="auto" hangingPunct="1">
              <a:lnSpc>
                <a:spcPct val="90000"/>
              </a:lnSpc>
              <a:buClr>
                <a:schemeClr val="accent1">
                  <a:lumMod val="75000"/>
                </a:schemeClr>
              </a:buClr>
              <a:buFont typeface="Wingdings" panose="05000000000000000000" pitchFamily="2" charset="2"/>
              <a:buNone/>
              <a:defRPr/>
            </a:pPr>
            <a:r>
              <a:rPr lang="ru-RU" sz="1900" b="1" i="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налоговых</a:t>
            </a:r>
            <a:r>
              <a:rPr lang="ru-RU" sz="1900" b="1" i="1" dirty="0">
                <a:solidFill>
                  <a:srgbClr val="009900"/>
                </a:solidFill>
                <a:latin typeface="Times New Roman" panose="02020603050405020304" pitchFamily="18" charset="0"/>
                <a:cs typeface="Times New Roman" panose="02020603050405020304" pitchFamily="18" charset="0"/>
              </a:rPr>
              <a:t> </a:t>
            </a:r>
            <a:r>
              <a:rPr lang="ru-RU" sz="1900" b="1" i="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вычетов</a:t>
            </a:r>
          </a:p>
          <a:p>
            <a:pPr eaLnBrk="1" fontAlgn="auto" hangingPunct="1">
              <a:lnSpc>
                <a:spcPct val="90000"/>
              </a:lnSpc>
              <a:buClr>
                <a:schemeClr val="accent1">
                  <a:lumMod val="75000"/>
                </a:schemeClr>
              </a:buClr>
              <a:buFont typeface="Wingdings" panose="05000000000000000000" pitchFamily="2" charset="2"/>
              <a:buNone/>
              <a:defRPr/>
            </a:pPr>
            <a:endParaRPr lang="ru-RU" sz="1800" b="1" dirty="0">
              <a:solidFill>
                <a:srgbClr val="009900"/>
              </a:solidFill>
            </a:endParaRPr>
          </a:p>
          <a:p>
            <a:pPr eaLnBrk="1" fontAlgn="auto" hangingPunct="1">
              <a:lnSpc>
                <a:spcPct val="90000"/>
              </a:lnSpc>
              <a:buClr>
                <a:schemeClr val="accent1">
                  <a:lumMod val="75000"/>
                </a:schemeClr>
              </a:buClr>
              <a:buFont typeface="Wingdings" panose="05000000000000000000" pitchFamily="2" charset="2"/>
              <a:buNone/>
              <a:defRPr/>
            </a:pPr>
            <a:endParaRPr lang="ru-RU" sz="1800" b="1" dirty="0">
              <a:solidFill>
                <a:srgbClr val="009900"/>
              </a:solidFill>
            </a:endParaRPr>
          </a:p>
          <a:p>
            <a:pPr eaLnBrk="1" fontAlgn="auto" hangingPunct="1">
              <a:lnSpc>
                <a:spcPct val="90000"/>
              </a:lnSpc>
              <a:buClr>
                <a:schemeClr val="accent1">
                  <a:lumMod val="75000"/>
                </a:schemeClr>
              </a:buClr>
              <a:buFont typeface="Wingdings" panose="05000000000000000000" pitchFamily="2" charset="2"/>
              <a:buNone/>
              <a:defRPr/>
            </a:pPr>
            <a:r>
              <a:rPr lang="ru-RU" sz="1800" b="1" dirty="0">
                <a:solidFill>
                  <a:srgbClr val="009900"/>
                </a:solidFill>
              </a:rPr>
              <a:t> </a:t>
            </a:r>
          </a:p>
          <a:p>
            <a:pPr eaLnBrk="1" fontAlgn="auto" hangingPunct="1">
              <a:lnSpc>
                <a:spcPct val="90000"/>
              </a:lnSpc>
              <a:buClr>
                <a:schemeClr val="accent1">
                  <a:lumMod val="75000"/>
                </a:schemeClr>
              </a:buClr>
              <a:buFont typeface="Wingdings" panose="05000000000000000000" pitchFamily="2" charset="2"/>
              <a:buNone/>
              <a:defRPr/>
            </a:pPr>
            <a:r>
              <a:rPr lang="ru-RU" sz="1500" b="1" dirty="0">
                <a:solidFill>
                  <a:srgbClr val="FF0000"/>
                </a:solidFill>
                <a:latin typeface="Times New Roman" panose="02020603050405020304" pitchFamily="18" charset="0"/>
                <a:cs typeface="Times New Roman" panose="02020603050405020304" pitchFamily="18" charset="0"/>
              </a:rPr>
              <a:t>Социальные</a:t>
            </a:r>
            <a:r>
              <a:rPr lang="ru-RU" sz="1500" b="1" dirty="0">
                <a:latin typeface="Times New Roman" panose="02020603050405020304" pitchFamily="18" charset="0"/>
                <a:cs typeface="Times New Roman" panose="02020603050405020304" pitchFamily="18" charset="0"/>
              </a:rPr>
              <a:t> </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сумме,  уплаченной: за обучение, на лечение, дополнительных страховых взносов на накопительную часть трудовой  пенсии.</a:t>
            </a:r>
          </a:p>
          <a:p>
            <a:pPr eaLnBrk="1" fontAlgn="auto" hangingPunct="1">
              <a:lnSpc>
                <a:spcPct val="90000"/>
              </a:lnSpc>
              <a:buClr>
                <a:schemeClr val="accent1">
                  <a:lumMod val="75000"/>
                </a:schemeClr>
              </a:buClr>
              <a:buFont typeface="Wingdings" panose="05000000000000000000" pitchFamily="2" charset="2"/>
              <a:buNone/>
              <a:defRPr/>
            </a:pPr>
            <a:r>
              <a:rPr lang="ru-RU" sz="1500" b="1" dirty="0">
                <a:latin typeface="Times New Roman" panose="02020603050405020304" pitchFamily="18" charset="0"/>
                <a:cs typeface="Times New Roman" panose="02020603050405020304" pitchFamily="18" charset="0"/>
              </a:rPr>
              <a:t> </a:t>
            </a:r>
            <a:r>
              <a:rPr lang="ru-RU" sz="1500" b="1" dirty="0">
                <a:solidFill>
                  <a:srgbClr val="FF0000"/>
                </a:solidFill>
                <a:latin typeface="Times New Roman" panose="02020603050405020304" pitchFamily="18" charset="0"/>
                <a:cs typeface="Times New Roman" panose="02020603050405020304" pitchFamily="18" charset="0"/>
              </a:rPr>
              <a:t>Стандартные</a:t>
            </a:r>
            <a:r>
              <a:rPr lang="ru-RU" sz="1500" b="1" dirty="0">
                <a:latin typeface="Times New Roman" panose="02020603050405020304" pitchFamily="18" charset="0"/>
                <a:cs typeface="Times New Roman" panose="02020603050405020304" pitchFamily="18" charset="0"/>
              </a:rPr>
              <a:t>, </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том числе на </a:t>
            </a:r>
          </a:p>
          <a:p>
            <a:pPr eaLnBrk="1" fontAlgn="auto" hangingPunct="1">
              <a:lnSpc>
                <a:spcPct val="90000"/>
              </a:lnSpc>
              <a:buClr>
                <a:schemeClr val="accent1">
                  <a:lumMod val="75000"/>
                </a:schemeClr>
              </a:buClr>
              <a:buFont typeface="Wingdings" panose="05000000000000000000" pitchFamily="2" charset="2"/>
              <a:buNone/>
              <a:defRPr/>
            </a:pP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детей.</a:t>
            </a:r>
          </a:p>
          <a:p>
            <a:pPr eaLnBrk="1" fontAlgn="auto" hangingPunct="1">
              <a:lnSpc>
                <a:spcPct val="90000"/>
              </a:lnSpc>
              <a:buClr>
                <a:schemeClr val="accent1">
                  <a:lumMod val="75000"/>
                </a:schemeClr>
              </a:buClr>
              <a:buFont typeface="Wingdings" panose="05000000000000000000" pitchFamily="2" charset="2"/>
              <a:buNone/>
              <a:defRPr/>
            </a:pPr>
            <a:r>
              <a:rPr lang="ru-RU" sz="1500" b="1" dirty="0">
                <a:solidFill>
                  <a:srgbClr val="FF0000"/>
                </a:solidFill>
                <a:latin typeface="Times New Roman" panose="02020603050405020304" pitchFamily="18" charset="0"/>
                <a:cs typeface="Times New Roman" panose="02020603050405020304" pitchFamily="18" charset="0"/>
              </a:rPr>
              <a:t> Профессиональные</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в том числе для  нотариусов, адвокатов, лиц, получающих авторские  вознаграждения.</a:t>
            </a:r>
          </a:p>
          <a:p>
            <a:pPr eaLnBrk="1" fontAlgn="auto" hangingPunct="1">
              <a:lnSpc>
                <a:spcPct val="90000"/>
              </a:lnSpc>
              <a:buClr>
                <a:schemeClr val="accent1">
                  <a:lumMod val="75000"/>
                </a:schemeClr>
              </a:buClr>
              <a:buFont typeface="Wingdings" panose="05000000000000000000" pitchFamily="2" charset="2"/>
              <a:buNone/>
              <a:defRPr/>
            </a:pPr>
            <a:r>
              <a:rPr lang="ru-RU" sz="1500" b="1" dirty="0">
                <a:latin typeface="Times New Roman" panose="02020603050405020304" pitchFamily="18" charset="0"/>
                <a:cs typeface="Times New Roman" panose="02020603050405020304" pitchFamily="18" charset="0"/>
              </a:rPr>
              <a:t> </a:t>
            </a:r>
            <a:r>
              <a:rPr lang="ru-RU" sz="1500" b="1" dirty="0">
                <a:solidFill>
                  <a:srgbClr val="FF0000"/>
                </a:solidFill>
                <a:latin typeface="Times New Roman" panose="02020603050405020304" pitchFamily="18" charset="0"/>
                <a:cs typeface="Times New Roman" panose="02020603050405020304" pitchFamily="18" charset="0"/>
              </a:rPr>
              <a:t>Имущественные</a:t>
            </a:r>
            <a:r>
              <a:rPr lang="ru-RU" sz="1500" b="1" dirty="0">
                <a:solidFill>
                  <a:srgbClr val="CC3300"/>
                </a:solidFill>
                <a:latin typeface="Times New Roman" panose="02020603050405020304" pitchFamily="18" charset="0"/>
                <a:cs typeface="Times New Roman" panose="02020603050405020304" pitchFamily="18" charset="0"/>
              </a:rPr>
              <a:t>,</a:t>
            </a:r>
            <a:r>
              <a:rPr lang="ru-RU" sz="1500" b="1" dirty="0">
                <a:latin typeface="Times New Roman" panose="02020603050405020304" pitchFamily="18" charset="0"/>
                <a:cs typeface="Times New Roman" panose="02020603050405020304" pitchFamily="18" charset="0"/>
              </a:rPr>
              <a:t> </a:t>
            </a:r>
            <a:r>
              <a:rPr lang="ru-RU" sz="15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том числе на приобретение  жилья</a:t>
            </a:r>
            <a:r>
              <a:rPr lang="ru-RU" sz="1500" b="1" dirty="0">
                <a:latin typeface="Times New Roman" panose="02020603050405020304" pitchFamily="18" charset="0"/>
                <a:cs typeface="Times New Roman" panose="02020603050405020304" pitchFamily="18" charset="0"/>
              </a:rPr>
              <a:t>.</a:t>
            </a:r>
          </a:p>
          <a:p>
            <a:pPr eaLnBrk="1" fontAlgn="auto" hangingPunct="1">
              <a:lnSpc>
                <a:spcPct val="90000"/>
              </a:lnSpc>
              <a:buClr>
                <a:schemeClr val="accent1">
                  <a:lumMod val="75000"/>
                </a:schemeClr>
              </a:buClr>
              <a:buFont typeface="Wingdings" panose="05000000000000000000" pitchFamily="2" charset="2"/>
              <a:buNone/>
              <a:defRPr/>
            </a:pPr>
            <a:endParaRPr lang="ru-RU" sz="1500" b="1" dirty="0"/>
          </a:p>
        </p:txBody>
      </p:sp>
      <p:sp>
        <p:nvSpPr>
          <p:cNvPr id="52228" name="AutoShape 9"/>
          <p:cNvSpPr>
            <a:spLocks noChangeArrowheads="1"/>
          </p:cNvSpPr>
          <p:nvPr/>
        </p:nvSpPr>
        <p:spPr bwMode="auto">
          <a:xfrm>
            <a:off x="2916238" y="2420938"/>
            <a:ext cx="1582737" cy="558800"/>
          </a:xfrm>
          <a:prstGeom prst="rightArrow">
            <a:avLst>
              <a:gd name="adj1" fmla="val 50000"/>
              <a:gd name="adj2" fmla="val 38631"/>
            </a:avLst>
          </a:prstGeom>
          <a:solidFill>
            <a:schemeClr val="accent1"/>
          </a:solidFill>
          <a:ln w="9525">
            <a:solidFill>
              <a:schemeClr val="tx1"/>
            </a:solidFill>
            <a:miter lim="800000"/>
            <a:headEnd/>
            <a:tailEnd/>
          </a:ln>
        </p:spPr>
        <p:txBody>
          <a:bodyPr wrap="none" anchor="ctr"/>
          <a:lstStyle/>
          <a:p>
            <a:pPr algn="ctr"/>
            <a:endParaRPr lang="ru-RU" altLang="ru-RU" sz="1600">
              <a:solidFill>
                <a:srgbClr val="CC33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p:cTn id="31"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15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 calcmode="lin" valueType="num">
                                      <p:cBhvr>
                                        <p:cTn id="37" dur="500" fill="hold"/>
                                        <p:tgtEl>
                                          <p:spTgt spid="2150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150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1507">
                                            <p:txEl>
                                              <p:pRg st="7" end="7"/>
                                            </p:txEl>
                                          </p:spTgt>
                                        </p:tgtEl>
                                        <p:attrNameLst>
                                          <p:attrName>style.visibility</p:attrName>
                                        </p:attrNameLst>
                                      </p:cBhvr>
                                      <p:to>
                                        <p:strVal val="visible"/>
                                      </p:to>
                                    </p:set>
                                    <p:anim calcmode="lin" valueType="num">
                                      <p:cBhvr>
                                        <p:cTn id="43" dur="500" fill="hold"/>
                                        <p:tgtEl>
                                          <p:spTgt spid="2150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2150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1507">
                                            <p:txEl>
                                              <p:pRg st="8" end="8"/>
                                            </p:txEl>
                                          </p:spTgt>
                                        </p:tgtEl>
                                        <p:attrNameLst>
                                          <p:attrName>style.visibility</p:attrName>
                                        </p:attrNameLst>
                                      </p:cBhvr>
                                      <p:to>
                                        <p:strVal val="visible"/>
                                      </p:to>
                                    </p:set>
                                    <p:anim calcmode="lin" valueType="num">
                                      <p:cBhvr>
                                        <p:cTn id="49" dur="500" fill="hold"/>
                                        <p:tgtEl>
                                          <p:spTgt spid="21507">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1507">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1507">
                                            <p:txEl>
                                              <p:pRg st="9" end="9"/>
                                            </p:txEl>
                                          </p:spTgt>
                                        </p:tgtEl>
                                        <p:attrNameLst>
                                          <p:attrName>style.visibility</p:attrName>
                                        </p:attrNameLst>
                                      </p:cBhvr>
                                      <p:to>
                                        <p:strVal val="visible"/>
                                      </p:to>
                                    </p:set>
                                    <p:anim calcmode="lin" valueType="num">
                                      <p:cBhvr>
                                        <p:cTn id="55" dur="500" fill="hold"/>
                                        <p:tgtEl>
                                          <p:spTgt spid="21507">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21507">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1507">
                                            <p:txEl>
                                              <p:pRg st="10" end="10"/>
                                            </p:txEl>
                                          </p:spTgt>
                                        </p:tgtEl>
                                        <p:attrNameLst>
                                          <p:attrName>style.visibility</p:attrName>
                                        </p:attrNameLst>
                                      </p:cBhvr>
                                      <p:to>
                                        <p:strVal val="visible"/>
                                      </p:to>
                                    </p:set>
                                    <p:anim calcmode="lin" valueType="num">
                                      <p:cBhvr>
                                        <p:cTn id="61" dur="500" fill="hold"/>
                                        <p:tgtEl>
                                          <p:spTgt spid="21507">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21507">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1507">
                                            <p:txEl>
                                              <p:pRg st="11" end="11"/>
                                            </p:txEl>
                                          </p:spTgt>
                                        </p:tgtEl>
                                        <p:attrNameLst>
                                          <p:attrName>style.visibility</p:attrName>
                                        </p:attrNameLst>
                                      </p:cBhvr>
                                      <p:to>
                                        <p:strVal val="visible"/>
                                      </p:to>
                                    </p:set>
                                    <p:anim calcmode="lin" valueType="num">
                                      <p:cBhvr>
                                        <p:cTn id="67" dur="500" fill="hold"/>
                                        <p:tgtEl>
                                          <p:spTgt spid="21507">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21507">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21508">
                                            <p:txEl>
                                              <p:pRg st="0" end="0"/>
                                            </p:txEl>
                                          </p:spTgt>
                                        </p:tgtEl>
                                        <p:attrNameLst>
                                          <p:attrName>style.visibility</p:attrName>
                                        </p:attrNameLst>
                                      </p:cBhvr>
                                      <p:to>
                                        <p:strVal val="visible"/>
                                      </p:to>
                                    </p:set>
                                    <p:anim calcmode="lin" valueType="num">
                                      <p:cBhvr>
                                        <p:cTn id="73" dur="5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150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21508">
                                            <p:txEl>
                                              <p:pRg st="2" end="2"/>
                                            </p:txEl>
                                          </p:spTgt>
                                        </p:tgtEl>
                                        <p:attrNameLst>
                                          <p:attrName>style.visibility</p:attrName>
                                        </p:attrNameLst>
                                      </p:cBhvr>
                                      <p:to>
                                        <p:strVal val="visible"/>
                                      </p:to>
                                    </p:set>
                                    <p:anim calcmode="lin" valueType="num">
                                      <p:cBhvr>
                                        <p:cTn id="79" dur="500" fill="hold"/>
                                        <p:tgtEl>
                                          <p:spTgt spid="21508">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2150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1508">
                                            <p:txEl>
                                              <p:pRg st="3" end="3"/>
                                            </p:txEl>
                                          </p:spTgt>
                                        </p:tgtEl>
                                        <p:attrNameLst>
                                          <p:attrName>style.visibility</p:attrName>
                                        </p:attrNameLst>
                                      </p:cBhvr>
                                      <p:to>
                                        <p:strVal val="visible"/>
                                      </p:to>
                                    </p:set>
                                    <p:anim calcmode="lin" valueType="num">
                                      <p:cBhvr>
                                        <p:cTn id="85" dur="500" fill="hold"/>
                                        <p:tgtEl>
                                          <p:spTgt spid="21508">
                                            <p:txEl>
                                              <p:pRg st="3" end="3"/>
                                            </p:txEl>
                                          </p:spTgt>
                                        </p:tgtEl>
                                        <p:attrNameLst>
                                          <p:attrName>ppt_w</p:attrName>
                                        </p:attrNameLst>
                                      </p:cBhvr>
                                      <p:tavLst>
                                        <p:tav tm="0">
                                          <p:val>
                                            <p:fltVal val="0"/>
                                          </p:val>
                                        </p:tav>
                                        <p:tav tm="100000">
                                          <p:val>
                                            <p:strVal val="#ppt_w"/>
                                          </p:val>
                                        </p:tav>
                                      </p:tavLst>
                                    </p:anim>
                                    <p:anim calcmode="lin" valueType="num">
                                      <p:cBhvr>
                                        <p:cTn id="86" dur="500" fill="hold"/>
                                        <p:tgtEl>
                                          <p:spTgt spid="2150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21508">
                                            <p:txEl>
                                              <p:pRg st="6" end="6"/>
                                            </p:txEl>
                                          </p:spTgt>
                                        </p:tgtEl>
                                        <p:attrNameLst>
                                          <p:attrName>style.visibility</p:attrName>
                                        </p:attrNameLst>
                                      </p:cBhvr>
                                      <p:to>
                                        <p:strVal val="visible"/>
                                      </p:to>
                                    </p:set>
                                    <p:anim calcmode="lin" valueType="num">
                                      <p:cBhvr>
                                        <p:cTn id="91" dur="500" fill="hold"/>
                                        <p:tgtEl>
                                          <p:spTgt spid="21508">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21508">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1508">
                                            <p:txEl>
                                              <p:pRg st="7" end="7"/>
                                            </p:txEl>
                                          </p:spTgt>
                                        </p:tgtEl>
                                        <p:attrNameLst>
                                          <p:attrName>style.visibility</p:attrName>
                                        </p:attrNameLst>
                                      </p:cBhvr>
                                      <p:to>
                                        <p:strVal val="visible"/>
                                      </p:to>
                                    </p:set>
                                    <p:anim calcmode="lin" valueType="num">
                                      <p:cBhvr>
                                        <p:cTn id="97" dur="500" fill="hold"/>
                                        <p:tgtEl>
                                          <p:spTgt spid="21508">
                                            <p:txEl>
                                              <p:pRg st="7" end="7"/>
                                            </p:txEl>
                                          </p:spTgt>
                                        </p:tgtEl>
                                        <p:attrNameLst>
                                          <p:attrName>ppt_w</p:attrName>
                                        </p:attrNameLst>
                                      </p:cBhvr>
                                      <p:tavLst>
                                        <p:tav tm="0">
                                          <p:val>
                                            <p:fltVal val="0"/>
                                          </p:val>
                                        </p:tav>
                                        <p:tav tm="100000">
                                          <p:val>
                                            <p:strVal val="#ppt_w"/>
                                          </p:val>
                                        </p:tav>
                                      </p:tavLst>
                                    </p:anim>
                                    <p:anim calcmode="lin" valueType="num">
                                      <p:cBhvr>
                                        <p:cTn id="98" dur="500" fill="hold"/>
                                        <p:tgtEl>
                                          <p:spTgt spid="21508">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1508">
                                            <p:txEl>
                                              <p:pRg st="8" end="8"/>
                                            </p:txEl>
                                          </p:spTgt>
                                        </p:tgtEl>
                                        <p:attrNameLst>
                                          <p:attrName>style.visibility</p:attrName>
                                        </p:attrNameLst>
                                      </p:cBhvr>
                                      <p:to>
                                        <p:strVal val="visible"/>
                                      </p:to>
                                    </p:set>
                                    <p:anim calcmode="lin" valueType="num">
                                      <p:cBhvr>
                                        <p:cTn id="103" dur="500" fill="hold"/>
                                        <p:tgtEl>
                                          <p:spTgt spid="21508">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21508">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21508">
                                            <p:txEl>
                                              <p:pRg st="9" end="9"/>
                                            </p:txEl>
                                          </p:spTgt>
                                        </p:tgtEl>
                                        <p:attrNameLst>
                                          <p:attrName>style.visibility</p:attrName>
                                        </p:attrNameLst>
                                      </p:cBhvr>
                                      <p:to>
                                        <p:strVal val="visible"/>
                                      </p:to>
                                    </p:set>
                                    <p:anim calcmode="lin" valueType="num">
                                      <p:cBhvr>
                                        <p:cTn id="109" dur="500" fill="hold"/>
                                        <p:tgtEl>
                                          <p:spTgt spid="21508">
                                            <p:txEl>
                                              <p:pRg st="9" end="9"/>
                                            </p:txEl>
                                          </p:spTgt>
                                        </p:tgtEl>
                                        <p:attrNameLst>
                                          <p:attrName>ppt_w</p:attrName>
                                        </p:attrNameLst>
                                      </p:cBhvr>
                                      <p:tavLst>
                                        <p:tav tm="0">
                                          <p:val>
                                            <p:fltVal val="0"/>
                                          </p:val>
                                        </p:tav>
                                        <p:tav tm="100000">
                                          <p:val>
                                            <p:strVal val="#ppt_w"/>
                                          </p:val>
                                        </p:tav>
                                      </p:tavLst>
                                    </p:anim>
                                    <p:anim calcmode="lin" valueType="num">
                                      <p:cBhvr>
                                        <p:cTn id="110" dur="500" fill="hold"/>
                                        <p:tgtEl>
                                          <p:spTgt spid="21508">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21508">
                                            <p:txEl>
                                              <p:pRg st="10" end="10"/>
                                            </p:txEl>
                                          </p:spTgt>
                                        </p:tgtEl>
                                        <p:attrNameLst>
                                          <p:attrName>style.visibility</p:attrName>
                                        </p:attrNameLst>
                                      </p:cBhvr>
                                      <p:to>
                                        <p:strVal val="visible"/>
                                      </p:to>
                                    </p:set>
                                    <p:anim calcmode="lin" valueType="num">
                                      <p:cBhvr>
                                        <p:cTn id="115" dur="500" fill="hold"/>
                                        <p:tgtEl>
                                          <p:spTgt spid="21508">
                                            <p:txEl>
                                              <p:pRg st="10" end="10"/>
                                            </p:txEl>
                                          </p:spTgt>
                                        </p:tgtEl>
                                        <p:attrNameLst>
                                          <p:attrName>ppt_w</p:attrName>
                                        </p:attrNameLst>
                                      </p:cBhvr>
                                      <p:tavLst>
                                        <p:tav tm="0">
                                          <p:val>
                                            <p:fltVal val="0"/>
                                          </p:val>
                                        </p:tav>
                                        <p:tav tm="100000">
                                          <p:val>
                                            <p:strVal val="#ppt_w"/>
                                          </p:val>
                                        </p:tav>
                                      </p:tavLst>
                                    </p:anim>
                                    <p:anim calcmode="lin" valueType="num">
                                      <p:cBhvr>
                                        <p:cTn id="116" dur="500" fill="hold"/>
                                        <p:tgtEl>
                                          <p:spTgt spid="21508">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21508">
                                            <p:txEl>
                                              <p:pRg st="11" end="11"/>
                                            </p:txEl>
                                          </p:spTgt>
                                        </p:tgtEl>
                                        <p:attrNameLst>
                                          <p:attrName>style.visibility</p:attrName>
                                        </p:attrNameLst>
                                      </p:cBhvr>
                                      <p:to>
                                        <p:strVal val="visible"/>
                                      </p:to>
                                    </p:set>
                                    <p:anim calcmode="lin" valueType="num">
                                      <p:cBhvr>
                                        <p:cTn id="121" dur="500" fill="hold"/>
                                        <p:tgtEl>
                                          <p:spTgt spid="21508">
                                            <p:txEl>
                                              <p:pRg st="11" end="11"/>
                                            </p:txEl>
                                          </p:spTgt>
                                        </p:tgtEl>
                                        <p:attrNameLst>
                                          <p:attrName>ppt_w</p:attrName>
                                        </p:attrNameLst>
                                      </p:cBhvr>
                                      <p:tavLst>
                                        <p:tav tm="0">
                                          <p:val>
                                            <p:fltVal val="0"/>
                                          </p:val>
                                        </p:tav>
                                        <p:tav tm="100000">
                                          <p:val>
                                            <p:strVal val="#ppt_w"/>
                                          </p:val>
                                        </p:tav>
                                      </p:tavLst>
                                    </p:anim>
                                    <p:anim calcmode="lin" valueType="num">
                                      <p:cBhvr>
                                        <p:cTn id="122" dur="500" fill="hold"/>
                                        <p:tgtEl>
                                          <p:spTgt spid="21508">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52"/>
          <p:cNvSpPr>
            <a:spLocks noGrp="1" noChangeArrowheads="1"/>
          </p:cNvSpPr>
          <p:nvPr>
            <p:ph type="title" idx="4294967295"/>
          </p:nvPr>
        </p:nvSpPr>
        <p:spPr>
          <a:xfrm>
            <a:off x="1042988" y="188913"/>
            <a:ext cx="7313612" cy="1444625"/>
          </a:xfrm>
        </p:spPr>
        <p:txBody>
          <a:bodyPr/>
          <a:lstStyle/>
          <a:p>
            <a:pPr eaLnBrk="1" hangingPunct="1"/>
            <a:r>
              <a:rPr lang="ru-RU" sz="2000" b="1" smtClean="0">
                <a:ln>
                  <a:noFill/>
                </a:ln>
                <a:solidFill>
                  <a:srgbClr val="FF0000"/>
                </a:solidFill>
                <a:latin typeface="Times New Roman" pitchFamily="18" charset="0"/>
                <a:cs typeface="Times New Roman" pitchFamily="18" charset="0"/>
              </a:rPr>
              <a:t>Нормативы зачисления налогов на территории муниципального образования « Угранский район» Смоленской области  на 2017год</a:t>
            </a:r>
          </a:p>
        </p:txBody>
      </p:sp>
      <p:graphicFrame>
        <p:nvGraphicFramePr>
          <p:cNvPr id="29766" name="Group 70"/>
          <p:cNvGraphicFramePr>
            <a:graphicFrameLocks noGrp="1"/>
          </p:cNvGraphicFramePr>
          <p:nvPr/>
        </p:nvGraphicFramePr>
        <p:xfrm>
          <a:off x="107950" y="1444625"/>
          <a:ext cx="8856663" cy="5043488"/>
        </p:xfrm>
        <a:graphic>
          <a:graphicData uri="http://schemas.openxmlformats.org/drawingml/2006/table">
            <a:tbl>
              <a:tblPr firstRow="1" firstCol="1">
                <a:tableStyleId>{5C22544A-7EE6-4342-B048-85BDC9FD1C3A}</a:tableStyleId>
              </a:tblPr>
              <a:tblGrid>
                <a:gridCol w="4842446">
                  <a:extLst>
                    <a:ext uri="{9D8B030D-6E8A-4147-A177-3AD203B41FA5}"/>
                  </a:extLst>
                </a:gridCol>
                <a:gridCol w="2131579">
                  <a:extLst>
                    <a:ext uri="{9D8B030D-6E8A-4147-A177-3AD203B41FA5}"/>
                  </a:extLst>
                </a:gridCol>
                <a:gridCol w="1883084">
                  <a:extLst>
                    <a:ext uri="{9D8B030D-6E8A-4147-A177-3AD203B41FA5}"/>
                  </a:extLst>
                </a:gridCol>
              </a:tblGrid>
              <a:tr h="385809">
                <a:tc rowSpan="2">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Налоги  и сборы, установленные законодательством</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gridSpan="2">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УРОВНИ БЮДЖЕТА</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hMerge="1">
                  <a:txBody>
                    <a:bodyPr/>
                    <a:lstStyle/>
                    <a:p>
                      <a:endParaRPr lang="ru-RU"/>
                    </a:p>
                  </a:txBody>
                  <a:tcPr/>
                </a:tc>
                <a:extLst>
                  <a:ext uri="{0D108BD9-81ED-4DB2-BD59-A6C34878D82A}"/>
                </a:extLst>
              </a:tr>
              <a:tr h="868468">
                <a:tc v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Бюджет  муниципального образования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Бюджеты   сельских поселений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01661">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Федеральные в </a:t>
                      </a:r>
                      <a:r>
                        <a:rPr kumimoji="0" lang="ru-RU" sz="1400" b="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т.ч</a:t>
                      </a: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 Налог на доходы физических лиц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30,552 %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9,99 %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143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Налог со специальными налоговыми режимами, в </a:t>
                      </a:r>
                      <a:r>
                        <a:rPr kumimoji="0" lang="ru-RU" sz="1400" b="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т.ч</a:t>
                      </a: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 Единый налог на вмененный доход</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282609">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 Единый сельскохозяйственный налог</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504886">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Налог, взимаемый в связи в связи с  применением патентной системы налогообложения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457255">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Налог на добычу общераспространенных полезных ископаемых</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Местные </a:t>
                      </a:r>
                      <a:endParaRPr kumimoji="0" 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Налоги на имущество в </a:t>
                      </a:r>
                      <a:r>
                        <a:rPr kumimoji="0" lang="ru-RU" sz="1400" b="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т.ч</a:t>
                      </a: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032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 налог на имущество физических лиц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r h="300074">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 Земельный налог</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ru-RU" sz="14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ctr" horzOverflow="overflow"/>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0" y="277813"/>
            <a:ext cx="8229600" cy="1063625"/>
          </a:xfrm>
        </p:spPr>
        <p:txBody>
          <a:bodyPr/>
          <a:lstStyle/>
          <a:p>
            <a:pPr eaLnBrk="1" hangingPunct="1"/>
            <a:r>
              <a:rPr lang="ru-RU" sz="2400" b="1" u="sng" smtClean="0">
                <a:ln>
                  <a:noFill/>
                </a:ln>
                <a:solidFill>
                  <a:srgbClr val="CC0066"/>
                </a:solidFill>
              </a:rPr>
              <a:t> </a:t>
            </a:r>
          </a:p>
        </p:txBody>
      </p:sp>
      <p:sp>
        <p:nvSpPr>
          <p:cNvPr id="17411" name="Rectangle 3"/>
          <p:cNvSpPr>
            <a:spLocks noGrp="1" noChangeArrowheads="1"/>
          </p:cNvSpPr>
          <p:nvPr>
            <p:ph idx="4294967295"/>
          </p:nvPr>
        </p:nvSpPr>
        <p:spPr>
          <a:xfrm>
            <a:off x="0" y="1700213"/>
            <a:ext cx="8445500" cy="4425950"/>
          </a:xfrm>
        </p:spPr>
        <p:txBody>
          <a:bodyPr/>
          <a:lstStyle/>
          <a:p>
            <a:pPr eaLnBrk="1" hangingPunct="1">
              <a:lnSpc>
                <a:spcPct val="80000"/>
              </a:lnSpc>
              <a:buFont typeface="Wingdings" pitchFamily="2" charset="2"/>
              <a:buNone/>
            </a:pPr>
            <a:r>
              <a:rPr lang="ru-RU" sz="2800" b="1" smtClean="0">
                <a:solidFill>
                  <a:srgbClr val="FF0066"/>
                </a:solidFill>
                <a:latin typeface="Bodoni MT Black" pitchFamily="18" charset="0"/>
              </a:rPr>
              <a:t>.</a:t>
            </a:r>
            <a:r>
              <a:rPr lang="ru-RU" sz="2800" b="1" smtClean="0">
                <a:solidFill>
                  <a:srgbClr val="FF0066"/>
                </a:solidFill>
                <a:latin typeface="Arial" charset="0"/>
              </a:rPr>
              <a:t>    </a:t>
            </a:r>
            <a:r>
              <a:rPr lang="ru-RU" smtClean="0">
                <a:latin typeface="Times New Roman" pitchFamily="18" charset="0"/>
                <a:cs typeface="Times New Roman" pitchFamily="18" charset="0"/>
              </a:rPr>
              <a:t>Расходы бюджета – выплачиваемые из бюджета денежные средства, за исключением средств, являющихся источниками финансирования дефицита бюджета.</a:t>
            </a:r>
          </a:p>
          <a:p>
            <a:pPr eaLnBrk="1" hangingPunct="1">
              <a:lnSpc>
                <a:spcPct val="80000"/>
              </a:lnSpc>
              <a:buFont typeface="Wingdings" pitchFamily="2" charset="2"/>
              <a:buNone/>
            </a:pPr>
            <a:endParaRPr lang="ru-RU" smtClean="0">
              <a:solidFill>
                <a:schemeClr val="bg1"/>
              </a:solidFill>
              <a:latin typeface="Arial" charset="0"/>
            </a:endParaRPr>
          </a:p>
          <a:p>
            <a:pPr eaLnBrk="1" hangingPunct="1">
              <a:lnSpc>
                <a:spcPct val="80000"/>
              </a:lnSpc>
              <a:buFont typeface="Wingdings" pitchFamily="2" charset="2"/>
              <a:buNone/>
            </a:pPr>
            <a:r>
              <a:rPr lang="ru-RU" sz="2800" b="1" smtClean="0">
                <a:solidFill>
                  <a:srgbClr val="FF0066"/>
                </a:solidFill>
                <a:latin typeface="Bodoni MT Black" pitchFamily="18" charset="0"/>
              </a:rPr>
              <a:t>.</a:t>
            </a:r>
            <a:r>
              <a:rPr lang="ru-RU" b="1" smtClean="0">
                <a:latin typeface="Bodoni MT Black" pitchFamily="18" charset="0"/>
              </a:rPr>
              <a:t>  </a:t>
            </a:r>
            <a:r>
              <a:rPr lang="ru-RU" smtClean="0">
                <a:latin typeface="Times New Roman" pitchFamily="18" charset="0"/>
                <a:cs typeface="Times New Roman" pitchFamily="18" charset="0"/>
              </a:rPr>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a:t>
            </a:r>
            <a:r>
              <a:rPr lang="ru-RU" b="1" smtClean="0">
                <a:latin typeface="Times New Roman" pitchFamily="18" charset="0"/>
                <a:cs typeface="Times New Roman" pitchFamily="18" charset="0"/>
              </a:rPr>
              <a:t>.</a:t>
            </a:r>
          </a:p>
          <a:p>
            <a:pPr eaLnBrk="1" hangingPunct="1">
              <a:lnSpc>
                <a:spcPct val="80000"/>
              </a:lnSpc>
              <a:buFont typeface="Wingdings" pitchFamily="2" charset="2"/>
              <a:buNone/>
            </a:pPr>
            <a:endParaRPr lang="ru-RU" b="1" smtClean="0">
              <a:solidFill>
                <a:schemeClr val="bg1"/>
              </a:solidFill>
              <a:latin typeface="Times New Roman" pitchFamily="18" charset="0"/>
              <a:cs typeface="Times New Roman" pitchFamily="18" charset="0"/>
            </a:endParaRPr>
          </a:p>
        </p:txBody>
      </p:sp>
      <p:sp>
        <p:nvSpPr>
          <p:cNvPr id="19460" name="WordArt 6"/>
          <p:cNvSpPr>
            <a:spLocks noChangeArrowheads="1" noChangeShapeType="1" noTextEdit="1"/>
          </p:cNvSpPr>
          <p:nvPr/>
        </p:nvSpPr>
        <p:spPr bwMode="auto">
          <a:xfrm>
            <a:off x="1952625" y="817563"/>
            <a:ext cx="5238750" cy="523875"/>
          </a:xfrm>
          <a:prstGeom prst="rect">
            <a:avLst/>
          </a:prstGeom>
        </p:spPr>
        <p:txBody>
          <a:bodyPr spcFirstLastPara="1" wrap="none" fromWordArt="1">
            <a:prstTxWarp prst="textArchUp">
              <a:avLst>
                <a:gd name="adj" fmla="val 10800004"/>
              </a:avLst>
            </a:prstTxWarp>
          </a:bodyPr>
          <a:lstStyle/>
          <a:p>
            <a:pPr algn="ctr" fontAlgn="auto">
              <a:spcBef>
                <a:spcPts val="0"/>
              </a:spcBef>
              <a:spcAft>
                <a:spcPts val="0"/>
              </a:spcAft>
              <a:defRPr/>
            </a:pPr>
            <a:r>
              <a:rPr lang="ru-RU"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ЧТО ТАКОЕ РАСХОДЫ БЮДЖЕТА?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p:cTn id="13"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468313" y="277813"/>
            <a:ext cx="7789862" cy="487362"/>
          </a:xfrm>
        </p:spPr>
        <p:txBody>
          <a:bodyPr/>
          <a:lstStyle/>
          <a:p>
            <a:pPr eaLnBrk="1" hangingPunct="1"/>
            <a:r>
              <a:rPr lang="ru-RU" sz="2400" b="1" smtClean="0">
                <a:ln>
                  <a:noFill/>
                </a:ln>
                <a:solidFill>
                  <a:srgbClr val="FF0000"/>
                </a:solidFill>
                <a:latin typeface="Times New Roman" pitchFamily="18" charset="0"/>
                <a:cs typeface="Times New Roman" pitchFamily="18" charset="0"/>
              </a:rPr>
              <a:t>Разделы классификации расходов бюджетов</a:t>
            </a:r>
          </a:p>
        </p:txBody>
      </p:sp>
      <p:graphicFrame>
        <p:nvGraphicFramePr>
          <p:cNvPr id="2" name="Схема 1"/>
          <p:cNvGraphicFramePr/>
          <p:nvPr/>
        </p:nvGraphicFramePr>
        <p:xfrm>
          <a:off x="251520" y="815236"/>
          <a:ext cx="8784976" cy="5926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323850" y="277813"/>
            <a:ext cx="8229600" cy="1139825"/>
          </a:xfrm>
        </p:spPr>
        <p:txBody>
          <a:bodyPr/>
          <a:lstStyle/>
          <a:p>
            <a:pPr eaLnBrk="1" hangingPunct="1"/>
            <a:r>
              <a:rPr lang="ru-RU" altLang="ru-RU" sz="2400" b="1" smtClean="0">
                <a:ln>
                  <a:noFill/>
                </a:ln>
                <a:solidFill>
                  <a:srgbClr val="FF0000"/>
                </a:solidFill>
                <a:latin typeface="Times New Roman" pitchFamily="18" charset="0"/>
                <a:cs typeface="Times New Roman" pitchFamily="18" charset="0"/>
              </a:rPr>
              <a:t>Основные характеристики  районного  бюджета на   2017 и плановый период 2018  и 2019 годов. ( тыс.руб)</a:t>
            </a:r>
          </a:p>
        </p:txBody>
      </p:sp>
      <p:graphicFrame>
        <p:nvGraphicFramePr>
          <p:cNvPr id="2" name="Таблица 1"/>
          <p:cNvGraphicFramePr>
            <a:graphicFrameLocks noGrp="1"/>
          </p:cNvGraphicFramePr>
          <p:nvPr/>
        </p:nvGraphicFramePr>
        <p:xfrm>
          <a:off x="468313" y="1747838"/>
          <a:ext cx="7921625" cy="3816350"/>
        </p:xfrm>
        <a:graphic>
          <a:graphicData uri="http://schemas.openxmlformats.org/drawingml/2006/table">
            <a:tbl>
              <a:tblPr/>
              <a:tblGrid>
                <a:gridCol w="3455987"/>
                <a:gridCol w="1439863"/>
                <a:gridCol w="1511300"/>
                <a:gridCol w="1514475"/>
              </a:tblGrid>
              <a:tr h="9525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Наименование</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2017 год</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2018 год</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2019 год</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525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Общий объем доходов районного бюджета</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291053,7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175256,0</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86335,2</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r>
              <a:tr h="9525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Общий объем расходов районного бюджета</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292464,9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176358,0</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187630,3</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r>
              <a:tr h="95885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Дефицит районного бюджета</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1411,2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1102,0</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1295,0</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r>
            </a:tbl>
          </a:graphicData>
        </a:graphic>
      </p:graphicFrame>
      <p:sp>
        <p:nvSpPr>
          <p:cNvPr id="57373" name="TextBox 2"/>
          <p:cNvSpPr txBox="1">
            <a:spLocks noChangeArrowheads="1"/>
          </p:cNvSpPr>
          <p:nvPr/>
        </p:nvSpPr>
        <p:spPr bwMode="auto">
          <a:xfrm>
            <a:off x="468313" y="5805488"/>
            <a:ext cx="7488237" cy="461962"/>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В соответствии с пунктом 3 статьи 92.1 Бюджетного кодекса РФ дефицит бюджета муниципального района не должен превышать 10% от утвержденного объема доходов, без учета безвозмездных поступлений.</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199"/>
          <p:cNvSpPr>
            <a:spLocks noGrp="1" noChangeArrowheads="1"/>
          </p:cNvSpPr>
          <p:nvPr>
            <p:ph type="title" idx="4294967295"/>
          </p:nvPr>
        </p:nvSpPr>
        <p:spPr>
          <a:xfrm>
            <a:off x="601663" y="98425"/>
            <a:ext cx="8229600" cy="954088"/>
          </a:xfrm>
        </p:spPr>
        <p:txBody>
          <a:bodyPr/>
          <a:lstStyle/>
          <a:p>
            <a:pPr eaLnBrk="1" hangingPunct="1"/>
            <a:r>
              <a:rPr lang="ru-RU" sz="2400" b="1" i="1" smtClean="0">
                <a:ln>
                  <a:noFill/>
                </a:ln>
                <a:solidFill>
                  <a:srgbClr val="FF0000"/>
                </a:solidFill>
                <a:latin typeface="Times New Roman" pitchFamily="18" charset="0"/>
                <a:cs typeface="Times New Roman" pitchFamily="18" charset="0"/>
              </a:rPr>
              <a:t>Источники финансирования дефицита   районного бюджета</a:t>
            </a:r>
            <a:endParaRPr lang="ru-RU" sz="4800" smtClean="0">
              <a:ln>
                <a:noFill/>
              </a:ln>
              <a:solidFill>
                <a:srgbClr val="FF0000"/>
              </a:solidFill>
              <a:latin typeface="Times New Roman" pitchFamily="18" charset="0"/>
              <a:cs typeface="Times New Roman" pitchFamily="18" charset="0"/>
            </a:endParaRPr>
          </a:p>
        </p:txBody>
      </p:sp>
      <p:graphicFrame>
        <p:nvGraphicFramePr>
          <p:cNvPr id="30762" name="Group 42"/>
          <p:cNvGraphicFramePr>
            <a:graphicFrameLocks noGrp="1"/>
          </p:cNvGraphicFramePr>
          <p:nvPr/>
        </p:nvGraphicFramePr>
        <p:xfrm>
          <a:off x="251520" y="1340769"/>
          <a:ext cx="8712969" cy="4992662"/>
        </p:xfrm>
        <a:graphic>
          <a:graphicData uri="http://schemas.openxmlformats.org/drawingml/2006/table">
            <a:tbl>
              <a:tblPr firstRow="1" firstCol="1">
                <a:tableStyleId>{3C2FFA5D-87B4-456A-9821-1D502468CF0F}</a:tableStyleId>
              </a:tblPr>
              <a:tblGrid>
                <a:gridCol w="3448023">
                  <a:extLst>
                    <a:ext uri="{9D8B030D-6E8A-4147-A177-3AD203B41FA5}"/>
                  </a:extLst>
                </a:gridCol>
                <a:gridCol w="1754982">
                  <a:extLst>
                    <a:ext uri="{9D8B030D-6E8A-4147-A177-3AD203B41FA5}"/>
                  </a:extLst>
                </a:gridCol>
                <a:gridCol w="1754982">
                  <a:extLst>
                    <a:ext uri="{9D8B030D-6E8A-4147-A177-3AD203B41FA5}"/>
                  </a:extLst>
                </a:gridCol>
                <a:gridCol w="1754982">
                  <a:extLst>
                    <a:ext uri="{9D8B030D-6E8A-4147-A177-3AD203B41FA5}"/>
                  </a:extLst>
                </a:gridCol>
              </a:tblGrid>
              <a:tr h="380542">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Показатель</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2017г</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2018г</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2019г</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987609">
                <a:tc>
                  <a:txBody>
                    <a:bodyPr/>
                    <a:lstStyle>
                      <a:lvl1pPr marL="342900" indent="14478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14478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defRPr/>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Источники внутреннего финансирования дефицита  бюджета</a:t>
                      </a:r>
                    </a:p>
                    <a:p>
                      <a:pPr marL="342900" marR="0" lvl="0" indent="14478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endParaRPr kumimoji="0" lang="ru-RU" alt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1172,0</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1102</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1295</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577826">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Кредиты кредитных организаций </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1172,0</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1102</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1295</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1305063">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Погашение  бюджетных кредитов , предоставленных кредитными организациями  в валюте Российской Федерации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872075">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Бюджетные кредиты  из других  бюджетов  бюджетной системы российской Федерации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790356">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Изменение остатков  средств  на счетах по учету средств  бюджета </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1411,2</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0" y="0"/>
            <a:ext cx="8229600" cy="620713"/>
          </a:xfrm>
        </p:spPr>
        <p:txBody>
          <a:bodyPr/>
          <a:lstStyle/>
          <a:p>
            <a:pPr eaLnBrk="1" hangingPunct="1"/>
            <a:r>
              <a:rPr lang="ru-RU" sz="1800" b="1" i="1" smtClean="0">
                <a:ln>
                  <a:noFill/>
                </a:ln>
                <a:solidFill>
                  <a:srgbClr val="FF0000"/>
                </a:solidFill>
                <a:latin typeface="Times New Roman" pitchFamily="18" charset="0"/>
                <a:cs typeface="Times New Roman" pitchFamily="18" charset="0"/>
              </a:rPr>
              <a:t>Программная структура расходов  районного бюджета на 2017 год и плановый период 2018 и 2019 г (в тыс.руб.)</a:t>
            </a:r>
            <a:endParaRPr lang="ru-RU" sz="1800" b="1" smtClean="0">
              <a:ln>
                <a:noFill/>
              </a:ln>
              <a:solidFill>
                <a:srgbClr val="FF0000"/>
              </a:solidFill>
              <a:latin typeface="Times New Roman" pitchFamily="18" charset="0"/>
              <a:cs typeface="Times New Roman" pitchFamily="18" charset="0"/>
            </a:endParaRPr>
          </a:p>
        </p:txBody>
      </p:sp>
      <p:graphicFrame>
        <p:nvGraphicFramePr>
          <p:cNvPr id="24640" name="Group 64"/>
          <p:cNvGraphicFramePr>
            <a:graphicFrameLocks noGrp="1"/>
          </p:cNvGraphicFramePr>
          <p:nvPr>
            <p:ph idx="4294967295"/>
          </p:nvPr>
        </p:nvGraphicFramePr>
        <p:xfrm>
          <a:off x="31750" y="582613"/>
          <a:ext cx="9043988" cy="6207125"/>
        </p:xfrm>
        <a:graphic>
          <a:graphicData uri="http://schemas.openxmlformats.org/drawingml/2006/table">
            <a:tbl>
              <a:tblPr firstRow="1" firstCol="1">
                <a:tableStyleId>{5C22544A-7EE6-4342-B048-85BDC9FD1C3A}</a:tableStyleId>
              </a:tblPr>
              <a:tblGrid>
                <a:gridCol w="2053424">
                  <a:extLst>
                    <a:ext uri="{9D8B030D-6E8A-4147-A177-3AD203B41FA5}"/>
                  </a:extLst>
                </a:gridCol>
                <a:gridCol w="862129">
                  <a:extLst>
                    <a:ext uri="{9D8B030D-6E8A-4147-A177-3AD203B41FA5}"/>
                  </a:extLst>
                </a:gridCol>
                <a:gridCol w="747579">
                  <a:extLst>
                    <a:ext uri="{9D8B030D-6E8A-4147-A177-3AD203B41FA5}"/>
                  </a:extLst>
                </a:gridCol>
                <a:gridCol w="747579">
                  <a:extLst>
                    <a:ext uri="{9D8B030D-6E8A-4147-A177-3AD203B41FA5}"/>
                  </a:extLst>
                </a:gridCol>
                <a:gridCol w="1980553">
                  <a:extLst>
                    <a:ext uri="{9D8B030D-6E8A-4147-A177-3AD203B41FA5}"/>
                  </a:extLst>
                </a:gridCol>
                <a:gridCol w="2652920">
                  <a:extLst>
                    <a:ext uri="{9D8B030D-6E8A-4147-A177-3AD203B41FA5}"/>
                  </a:extLst>
                </a:gridCol>
              </a:tblGrid>
              <a:tr h="6186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2017</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Администратор программы </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Исполнитель программы </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extLst>
              </a:tr>
              <a:tr h="16512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«Развитие дорожно- транспортного комплекса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11289,0</a:t>
                      </a: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Администрация  муниципального  образования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Отдел по строительству, транспорту, связи энергетике и ЖКХ  Администрации МО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extLst>
              </a:tr>
              <a:tr h="22074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Создание благоприятного предпринимательского и инвестиционного климата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район»Смоленской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105,0 </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105,0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105,0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Отдел экономики Администрации МО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extLst>
              </a:tr>
              <a:tr h="1643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«Развитие сельского хозяйства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район»Смоленской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100,0 .</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Сектор Сельского хозяйства и продовольствия  Администрации МО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684213" y="0"/>
            <a:ext cx="8229600" cy="692150"/>
          </a:xfrm>
        </p:spPr>
        <p:txBody>
          <a:bodyPr/>
          <a:lstStyle/>
          <a:p>
            <a:pPr eaLnBrk="1" hangingPunct="1"/>
            <a:r>
              <a:rPr lang="ru-RU" sz="1800" b="1" smtClean="0">
                <a:ln>
                  <a:noFill/>
                </a:ln>
                <a:solidFill>
                  <a:srgbClr val="FF0000"/>
                </a:solidFill>
                <a:latin typeface="Times New Roman" pitchFamily="18" charset="0"/>
                <a:cs typeface="Times New Roman" pitchFamily="18" charset="0"/>
              </a:rPr>
              <a:t>Программная структура расходов  районного бюджета на 2017 год и плановый период 2018 и 2019 г.</a:t>
            </a:r>
          </a:p>
        </p:txBody>
      </p:sp>
      <p:graphicFrame>
        <p:nvGraphicFramePr>
          <p:cNvPr id="26675" name="Group 51"/>
          <p:cNvGraphicFramePr>
            <a:graphicFrameLocks noGrp="1"/>
          </p:cNvGraphicFramePr>
          <p:nvPr>
            <p:ph idx="4294967295"/>
          </p:nvPr>
        </p:nvGraphicFramePr>
        <p:xfrm>
          <a:off x="0" y="692150"/>
          <a:ext cx="9144000" cy="6165850"/>
        </p:xfrm>
        <a:graphic>
          <a:graphicData uri="http://schemas.openxmlformats.org/drawingml/2006/table">
            <a:tbl>
              <a:tblPr firstRow="1" firstCol="1">
                <a:tableStyleId>{5C22544A-7EE6-4342-B048-85BDC9FD1C3A}</a:tableStyleId>
              </a:tblPr>
              <a:tblGrid>
                <a:gridCol w="2506850">
                  <a:extLst>
                    <a:ext uri="{9D8B030D-6E8A-4147-A177-3AD203B41FA5}"/>
                  </a:extLst>
                </a:gridCol>
                <a:gridCol w="1074365">
                  <a:extLst>
                    <a:ext uri="{9D8B030D-6E8A-4147-A177-3AD203B41FA5}"/>
                  </a:extLst>
                </a:gridCol>
                <a:gridCol w="895302">
                  <a:extLst>
                    <a:ext uri="{9D8B030D-6E8A-4147-A177-3AD203B41FA5}"/>
                  </a:extLst>
                </a:gridCol>
                <a:gridCol w="895302">
                  <a:extLst>
                    <a:ext uri="{9D8B030D-6E8A-4147-A177-3AD203B41FA5}"/>
                  </a:extLst>
                </a:gridCol>
                <a:gridCol w="1611546">
                  <a:extLst>
                    <a:ext uri="{9D8B030D-6E8A-4147-A177-3AD203B41FA5}"/>
                  </a:extLst>
                </a:gridCol>
                <a:gridCol w="2160635">
                  <a:extLst>
                    <a:ext uri="{9D8B030D-6E8A-4147-A177-3AD203B41FA5}"/>
                  </a:extLst>
                </a:gridCol>
              </a:tblGrid>
              <a:tr h="9283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extLst>
                  <a:ext uri="{0D108BD9-81ED-4DB2-BD59-A6C34878D82A}"/>
                </a:extLst>
              </a:tr>
              <a:tr h="17981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Комплексные меры по профилактике правонарушений и усилению борьбы с преступностью в муниципальном образовании</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extLst>
                  <a:ext uri="{0D108BD9-81ED-4DB2-BD59-A6C34878D82A}"/>
                </a:extLst>
              </a:tr>
              <a:tr h="17196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«Создание условий для обеспечения качественными услугами ЖКХ населения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2014-2017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extLst>
                  <a:ext uri="{0D108BD9-81ED-4DB2-BD59-A6C34878D82A}"/>
                </a:extLst>
              </a:tr>
              <a:tr h="17196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Повышение эффективности  деятельности Администрации муниципального образования«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2016-2020 годы»</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14179,3</a:t>
                      </a: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13751,1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13751,1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664" name="Group 64"/>
          <p:cNvGraphicFramePr>
            <a:graphicFrameLocks noGrp="1"/>
          </p:cNvGraphicFramePr>
          <p:nvPr>
            <p:ph idx="4294967295"/>
          </p:nvPr>
        </p:nvGraphicFramePr>
        <p:xfrm>
          <a:off x="0" y="817563"/>
          <a:ext cx="9144000" cy="5913437"/>
        </p:xfrm>
        <a:graphic>
          <a:graphicData uri="http://schemas.openxmlformats.org/drawingml/2006/table">
            <a:tbl>
              <a:tblPr firstRow="1" firstCol="1">
                <a:tableStyleId>{5C22544A-7EE6-4342-B048-85BDC9FD1C3A}</a:tableStyleId>
              </a:tblPr>
              <a:tblGrid>
                <a:gridCol w="2034438">
                  <a:extLst>
                    <a:ext uri="{9D8B030D-6E8A-4147-A177-3AD203B41FA5}"/>
                  </a:extLst>
                </a:gridCol>
                <a:gridCol w="1088252">
                  <a:extLst>
                    <a:ext uri="{9D8B030D-6E8A-4147-A177-3AD203B41FA5}"/>
                  </a:extLst>
                </a:gridCol>
                <a:gridCol w="1034258">
                  <a:extLst>
                    <a:ext uri="{9D8B030D-6E8A-4147-A177-3AD203B41FA5}"/>
                  </a:extLst>
                </a:gridCol>
                <a:gridCol w="1034258">
                  <a:extLst>
                    <a:ext uri="{9D8B030D-6E8A-4147-A177-3AD203B41FA5}"/>
                  </a:extLst>
                </a:gridCol>
                <a:gridCol w="2023000">
                  <a:extLst>
                    <a:ext uri="{9D8B030D-6E8A-4147-A177-3AD203B41FA5}"/>
                  </a:extLst>
                </a:gridCol>
                <a:gridCol w="1929792">
                  <a:extLst>
                    <a:ext uri="{9D8B030D-6E8A-4147-A177-3AD203B41FA5}"/>
                  </a:extLst>
                </a:gridCol>
              </a:tblGrid>
              <a:tr h="7541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extLst>
                  <a:ext uri="{0D108BD9-81ED-4DB2-BD59-A6C34878D82A}"/>
                </a:extLst>
              </a:tr>
              <a:tr h="15143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«Развитие  образования в муниципальном образовании «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101228,9</a:t>
                      </a: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94572,9</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106416,7</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образования  Администрации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образования  Администрации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extLst>
                  <a:ext uri="{0D108BD9-81ED-4DB2-BD59-A6C34878D82A}"/>
                </a:extLst>
              </a:tr>
              <a:tr h="17280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Патриотическое  воспитание молодежи в муниципальном образовании«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образования  Администрации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Угранского</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района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extLst>
                  <a:ext uri="{0D108BD9-81ED-4DB2-BD59-A6C34878D82A}"/>
                </a:extLst>
              </a:tr>
              <a:tr h="17637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«Развитие    культуры и туризма в муниципальном образовании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2014-2020 годы»</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27687,0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25929,6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26043,5</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Отдел культуры  и спорта Администрации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Угранский район» Смоленской области </a:t>
                      </a:r>
                      <a:endParaRPr kumimoji="0" lang="ru-RU" sz="12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Отдел культуры  и спорта Администрации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8" marB="45718" horzOverflow="overflow"/>
                </a:tc>
                <a:extLst>
                  <a:ext uri="{0D108BD9-81ED-4DB2-BD59-A6C34878D82A}"/>
                </a:extLst>
              </a:tr>
            </a:tbl>
          </a:graphicData>
        </a:graphic>
      </p:graphicFrame>
      <p:sp>
        <p:nvSpPr>
          <p:cNvPr id="61478" name="Rectangle 40"/>
          <p:cNvSpPr>
            <a:spLocks noChangeArrowheads="1"/>
          </p:cNvSpPr>
          <p:nvPr/>
        </p:nvSpPr>
        <p:spPr bwMode="auto">
          <a:xfrm>
            <a:off x="715963" y="141288"/>
            <a:ext cx="8158162" cy="676275"/>
          </a:xfrm>
          <a:prstGeom prst="rect">
            <a:avLst/>
          </a:prstGeom>
          <a:noFill/>
          <a:ln w="9525">
            <a:noFill/>
            <a:miter lim="800000"/>
            <a:headEnd/>
            <a:tailEnd/>
          </a:ln>
        </p:spPr>
        <p:txBody>
          <a:bodyPr>
            <a:spAutoFit/>
          </a:bodyPr>
          <a:lstStyle/>
          <a:p>
            <a:r>
              <a:rPr lang="ru-RU" b="1">
                <a:solidFill>
                  <a:srgbClr val="FF0000"/>
                </a:solidFill>
                <a:latin typeface="Times New Roman" pitchFamily="18" charset="0"/>
                <a:cs typeface="Times New Roman" pitchFamily="18" charset="0"/>
              </a:rPr>
              <a:t>Программная </a:t>
            </a:r>
            <a:r>
              <a:rPr lang="ru-RU" sz="2000" b="1">
                <a:solidFill>
                  <a:srgbClr val="FF0000"/>
                </a:solidFill>
                <a:latin typeface="Times New Roman" pitchFamily="18" charset="0"/>
                <a:cs typeface="Times New Roman" pitchFamily="18" charset="0"/>
              </a:rPr>
              <a:t>структура</a:t>
            </a:r>
            <a:r>
              <a:rPr lang="ru-RU" b="1">
                <a:solidFill>
                  <a:srgbClr val="FF0000"/>
                </a:solidFill>
                <a:latin typeface="Times New Roman" pitchFamily="18" charset="0"/>
                <a:cs typeface="Times New Roman" pitchFamily="18" charset="0"/>
              </a:rPr>
              <a:t> расходов  районного бюджета на 2017 год и плановый период 2018 и 2019 г.</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684213" y="131763"/>
            <a:ext cx="8229600" cy="412750"/>
          </a:xfrm>
        </p:spPr>
        <p:txBody>
          <a:bodyPr/>
          <a:lstStyle/>
          <a:p>
            <a:pPr eaLnBrk="1" hangingPunct="1"/>
            <a:r>
              <a:rPr lang="ru-RU" sz="2000" b="1" i="1" smtClean="0">
                <a:ln>
                  <a:noFill/>
                </a:ln>
                <a:solidFill>
                  <a:srgbClr val="FF0000"/>
                </a:solidFill>
                <a:latin typeface="Times New Roman" pitchFamily="18" charset="0"/>
                <a:cs typeface="Times New Roman" pitchFamily="18" charset="0"/>
              </a:rPr>
              <a:t>Программная структура расходов  районного бюджета на 2017 год и плановый период 2018 и 2019 г.</a:t>
            </a:r>
          </a:p>
        </p:txBody>
      </p:sp>
      <p:graphicFrame>
        <p:nvGraphicFramePr>
          <p:cNvPr id="27693" name="Group 45"/>
          <p:cNvGraphicFramePr>
            <a:graphicFrameLocks noGrp="1"/>
          </p:cNvGraphicFramePr>
          <p:nvPr>
            <p:ph idx="4294967295"/>
          </p:nvPr>
        </p:nvGraphicFramePr>
        <p:xfrm>
          <a:off x="0" y="981075"/>
          <a:ext cx="9144000" cy="5876925"/>
        </p:xfrm>
        <a:graphic>
          <a:graphicData uri="http://schemas.openxmlformats.org/drawingml/2006/table">
            <a:tbl>
              <a:tblPr firstRow="1" firstCol="1">
                <a:tableStyleId>{5C22544A-7EE6-4342-B048-85BDC9FD1C3A}</a:tableStyleId>
              </a:tblPr>
              <a:tblGrid>
                <a:gridCol w="2451909">
                  <a:extLst>
                    <a:ext uri="{9D8B030D-6E8A-4147-A177-3AD203B41FA5}"/>
                  </a:extLst>
                </a:gridCol>
                <a:gridCol w="879344">
                  <a:extLst>
                    <a:ext uri="{9D8B030D-6E8A-4147-A177-3AD203B41FA5}"/>
                  </a:extLst>
                </a:gridCol>
                <a:gridCol w="879344">
                  <a:extLst>
                    <a:ext uri="{9D8B030D-6E8A-4147-A177-3AD203B41FA5}"/>
                  </a:extLst>
                </a:gridCol>
                <a:gridCol w="1074752">
                  <a:extLst>
                    <a:ext uri="{9D8B030D-6E8A-4147-A177-3AD203B41FA5}"/>
                  </a:extLst>
                </a:gridCol>
                <a:gridCol w="1660982">
                  <a:extLst>
                    <a:ext uri="{9D8B030D-6E8A-4147-A177-3AD203B41FA5}"/>
                  </a:extLst>
                </a:gridCol>
                <a:gridCol w="2197669">
                  <a:extLst>
                    <a:ext uri="{9D8B030D-6E8A-4147-A177-3AD203B41FA5}"/>
                  </a:extLst>
                </a:gridCol>
              </a:tblGrid>
              <a:tr h="10101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15834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Управление  муниципальными финансами в муниципальном образовании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2016-2020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25544,2</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26066,9</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26281,1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Финансовое управление администрации  муниципальное образование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Финансовое управление администрации  муниципальное образование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extLst>
              </a:tr>
              <a:tr h="16655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Устойчивое развитие сельских территорий в муниципальном образовании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2014-2017 год и на период до 2020 года»</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extLst>
              </a:tr>
              <a:tr h="16177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Поддержка общественных организаций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на 2016-2020 годы»</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205,8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205,8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205,8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Финансовое управление</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3"/>
          <p:cNvSpPr>
            <a:spLocks noGrp="1" noChangeArrowheads="1"/>
          </p:cNvSpPr>
          <p:nvPr>
            <p:ph type="body" idx="1"/>
          </p:nvPr>
        </p:nvSpPr>
        <p:spPr>
          <a:xfrm>
            <a:off x="236538" y="4149725"/>
            <a:ext cx="8229600" cy="2159000"/>
          </a:xfrm>
        </p:spPr>
        <p:txBody>
          <a:bodyPr/>
          <a:lstStyle/>
          <a:p>
            <a:pPr algn="ctr" eaLnBrk="1" hangingPunct="1">
              <a:buFontTx/>
              <a:buNone/>
            </a:pPr>
            <a:r>
              <a:rPr lang="ru-RU" altLang="ru-RU" sz="3200" smtClean="0">
                <a:solidFill>
                  <a:srgbClr val="000099"/>
                </a:solidFill>
                <a:latin typeface="Times New Roman" pitchFamily="18" charset="0"/>
                <a:cs typeface="Times New Roman" pitchFamily="18" charset="0"/>
              </a:rPr>
              <a:t>Основные понятия и термины, применяемые при составлении брошюры «</a:t>
            </a:r>
            <a:r>
              <a:rPr lang="ru-RU" altLang="ru-RU" sz="3200" u="sng" smtClean="0">
                <a:solidFill>
                  <a:srgbClr val="FF0000"/>
                </a:solidFill>
                <a:latin typeface="Times New Roman" pitchFamily="18" charset="0"/>
                <a:cs typeface="Times New Roman" pitchFamily="18" charset="0"/>
              </a:rPr>
              <a:t>БЮДЖЕТ ДЛЯ ГРАЖДАН</a:t>
            </a:r>
            <a:r>
              <a:rPr lang="ru-RU" altLang="ru-RU" sz="3200" smtClean="0">
                <a:solidFill>
                  <a:srgbClr val="000099"/>
                </a:solidFill>
                <a:latin typeface="Times New Roman" pitchFamily="18" charset="0"/>
                <a:cs typeface="Times New Roman" pitchFamily="18" charset="0"/>
              </a:rPr>
              <a:t>»</a:t>
            </a:r>
          </a:p>
        </p:txBody>
      </p:sp>
      <p:pic>
        <p:nvPicPr>
          <p:cNvPr id="24578" name="Picture 5" descr="20150213-zakonodat-326x159"/>
          <p:cNvPicPr>
            <a:picLocks noChangeAspect="1" noChangeArrowheads="1"/>
          </p:cNvPicPr>
          <p:nvPr/>
        </p:nvPicPr>
        <p:blipFill>
          <a:blip r:embed="rId2"/>
          <a:srcRect/>
          <a:stretch>
            <a:fillRect/>
          </a:stretch>
        </p:blipFill>
        <p:spPr bwMode="auto">
          <a:xfrm>
            <a:off x="684213" y="404813"/>
            <a:ext cx="7767637"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755650" y="301625"/>
            <a:ext cx="8229600" cy="487363"/>
          </a:xfrm>
        </p:spPr>
        <p:txBody>
          <a:bodyPr/>
          <a:lstStyle/>
          <a:p>
            <a:pPr eaLnBrk="1" hangingPunct="1"/>
            <a:r>
              <a:rPr lang="ru-RU" sz="2000" b="1" smtClean="0">
                <a:ln>
                  <a:noFill/>
                </a:ln>
                <a:solidFill>
                  <a:srgbClr val="FF0000"/>
                </a:solidFill>
                <a:latin typeface="Times New Roman" pitchFamily="18" charset="0"/>
                <a:cs typeface="Times New Roman" pitchFamily="18" charset="0"/>
              </a:rPr>
              <a:t>Программная структура расходов  районного бюджета на 2017 год и плановый период 2018 и 2019 г.</a:t>
            </a:r>
          </a:p>
        </p:txBody>
      </p:sp>
      <p:graphicFrame>
        <p:nvGraphicFramePr>
          <p:cNvPr id="28725" name="Group 53"/>
          <p:cNvGraphicFramePr>
            <a:graphicFrameLocks noGrp="1"/>
          </p:cNvGraphicFramePr>
          <p:nvPr>
            <p:ph idx="4294967295"/>
          </p:nvPr>
        </p:nvGraphicFramePr>
        <p:xfrm>
          <a:off x="0" y="1052513"/>
          <a:ext cx="9109075" cy="5768975"/>
        </p:xfrm>
        <a:graphic>
          <a:graphicData uri="http://schemas.openxmlformats.org/drawingml/2006/table">
            <a:tbl>
              <a:tblPr firstRow="1" firstCol="1">
                <a:tableStyleId>{5C22544A-7EE6-4342-B048-85BDC9FD1C3A}</a:tableStyleId>
              </a:tblPr>
              <a:tblGrid>
                <a:gridCol w="2434043">
                  <a:extLst>
                    <a:ext uri="{9D8B030D-6E8A-4147-A177-3AD203B41FA5}"/>
                  </a:extLst>
                </a:gridCol>
                <a:gridCol w="745160">
                  <a:extLst>
                    <a:ext uri="{9D8B030D-6E8A-4147-A177-3AD203B41FA5}"/>
                  </a:extLst>
                </a:gridCol>
                <a:gridCol w="909990">
                  <a:extLst>
                    <a:ext uri="{9D8B030D-6E8A-4147-A177-3AD203B41FA5}"/>
                  </a:extLst>
                </a:gridCol>
                <a:gridCol w="1070980">
                  <a:extLst>
                    <a:ext uri="{9D8B030D-6E8A-4147-A177-3AD203B41FA5}"/>
                  </a:extLst>
                </a:gridCol>
                <a:gridCol w="1752511">
                  <a:extLst>
                    <a:ext uri="{9D8B030D-6E8A-4147-A177-3AD203B41FA5}"/>
                  </a:extLst>
                </a:gridCol>
                <a:gridCol w="2195820">
                  <a:extLst>
                    <a:ext uri="{9D8B030D-6E8A-4147-A177-3AD203B41FA5}"/>
                  </a:extLst>
                </a:gridCol>
              </a:tblGrid>
              <a:tr h="12020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Администратор программы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Исполнитель программы </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extLst>
                  <a:ext uri="{0D108BD9-81ED-4DB2-BD59-A6C34878D82A}"/>
                </a:extLst>
              </a:tr>
              <a:tr h="10523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Обеспечение жильем молодых семей» на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2015-2020 годы»</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3895,5</a:t>
                      </a: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264,6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264,6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extLst>
                  <a:ext uri="{0D108BD9-81ED-4DB2-BD59-A6C34878D82A}"/>
                </a:extLst>
              </a:tr>
              <a:tr h="18309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Энергосбережение и повышение энергетической эффективности на 2010-2020 годы на территории муниципального образования</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extLst>
                  <a:ext uri="{0D108BD9-81ED-4DB2-BD59-A6C34878D82A}"/>
                </a:extLst>
              </a:tr>
              <a:tr h="1603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Муниципальная программа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 Приоритетные направления  демографического развития  муниципального образования  « Угранский район» Смоленской области  на 2015-2020 годы»</a:t>
                      </a:r>
                      <a:endParaRPr kumimoji="0" 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Администрация муниципального образования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Угранский</a:t>
                      </a:r>
                      <a:r>
                        <a:rPr kumimoji="0" lang="ru-RU" sz="1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 Смоленской области</a:t>
                      </a:r>
                      <a:endParaRPr kumimoji="0" lang="ru-RU" sz="1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1241425" y="188913"/>
            <a:ext cx="6696075" cy="708025"/>
          </a:xfrm>
          <a:prstGeom prst="rect">
            <a:avLst/>
          </a:prstGeom>
          <a:noFill/>
          <a:ln w="9525">
            <a:noFill/>
            <a:miter lim="800000"/>
            <a:headEnd/>
            <a:tailEnd/>
          </a:ln>
        </p:spPr>
        <p:txBody>
          <a:bodyPr>
            <a:spAutoFit/>
          </a:bodyPr>
          <a:lstStyle/>
          <a:p>
            <a:pPr algn="ctr"/>
            <a:r>
              <a:rPr lang="ru-RU" sz="2000">
                <a:solidFill>
                  <a:srgbClr val="FF0000"/>
                </a:solidFill>
                <a:latin typeface="Times New Roman" pitchFamily="18" charset="0"/>
                <a:cs typeface="Times New Roman" pitchFamily="18" charset="0"/>
              </a:rPr>
              <a:t>Информация об объеме доходов бюджета МО «Угранский район» в расчете на душу населения</a:t>
            </a:r>
          </a:p>
        </p:txBody>
      </p:sp>
      <p:graphicFrame>
        <p:nvGraphicFramePr>
          <p:cNvPr id="3" name="Таблица 2"/>
          <p:cNvGraphicFramePr>
            <a:graphicFrameLocks noGrp="1"/>
          </p:cNvGraphicFramePr>
          <p:nvPr/>
        </p:nvGraphicFramePr>
        <p:xfrm>
          <a:off x="107950" y="1125538"/>
          <a:ext cx="8928100" cy="5616575"/>
        </p:xfrm>
        <a:graphic>
          <a:graphicData uri="http://schemas.openxmlformats.org/drawingml/2006/table">
            <a:tbl>
              <a:tblPr/>
              <a:tblGrid>
                <a:gridCol w="1785938"/>
                <a:gridCol w="1785937"/>
                <a:gridCol w="1784350"/>
                <a:gridCol w="1785938"/>
                <a:gridCol w="1785937"/>
              </a:tblGrid>
              <a:tr h="90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Наименование показателя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2016 год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2017 год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2018 год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2019 год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0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Итого доходов, тыс. руб.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285636,8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291311,0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175255,8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186335,0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r>
              <a:tr h="963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 тыс.руб.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24676,4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24676,4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22055,8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25908,2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r>
              <a:tr h="90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Безвозмездные поступления, тыс.руб.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266634,6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266634,6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153200,0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160426,0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r>
              <a:tr h="963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Численность постоянного населения, тыс. чел.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1FB"/>
                    </a:solidFill>
                  </a:tcPr>
                </a:tc>
              </a:tr>
              <a:tr h="963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Доходы на душу населения, руб.</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17830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18010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18150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18330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3F8"/>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Прямоугольник 1"/>
          <p:cNvSpPr>
            <a:spLocks noChangeArrowheads="1"/>
          </p:cNvSpPr>
          <p:nvPr/>
        </p:nvSpPr>
        <p:spPr bwMode="auto">
          <a:xfrm>
            <a:off x="571500" y="214313"/>
            <a:ext cx="8143875" cy="708025"/>
          </a:xfrm>
          <a:prstGeom prst="rect">
            <a:avLst/>
          </a:prstGeom>
          <a:noFill/>
          <a:ln w="9525">
            <a:noFill/>
            <a:miter lim="800000"/>
            <a:headEnd/>
            <a:tailEnd/>
          </a:ln>
        </p:spPr>
        <p:txBody>
          <a:bodyPr>
            <a:spAutoFit/>
          </a:bodyPr>
          <a:lstStyle/>
          <a:p>
            <a:pPr algn="ctr"/>
            <a:r>
              <a:rPr lang="ru-RU" altLang="ru-RU" sz="2000" b="1" i="1">
                <a:solidFill>
                  <a:srgbClr val="FF0000"/>
                </a:solidFill>
                <a:latin typeface="Times New Roman" pitchFamily="18" charset="0"/>
                <a:cs typeface="Times New Roman" pitchFamily="18" charset="0"/>
              </a:rPr>
              <a:t>В каких пропорциях распределены расходы  районного бюджета </a:t>
            </a:r>
            <a:endParaRPr lang="en-US" altLang="ru-RU" sz="2000" b="1" i="1">
              <a:solidFill>
                <a:srgbClr val="FF0000"/>
              </a:solidFill>
              <a:latin typeface="Times New Roman" pitchFamily="18" charset="0"/>
              <a:cs typeface="Times New Roman" pitchFamily="18" charset="0"/>
            </a:endParaRPr>
          </a:p>
          <a:p>
            <a:pPr algn="ctr"/>
            <a:r>
              <a:rPr lang="ru-RU" altLang="ru-RU" sz="2000" b="1" i="1">
                <a:solidFill>
                  <a:srgbClr val="FF0000"/>
                </a:solidFill>
                <a:latin typeface="Times New Roman" pitchFamily="18" charset="0"/>
                <a:cs typeface="Times New Roman" pitchFamily="18" charset="0"/>
              </a:rPr>
              <a:t>в 2017 году?</a:t>
            </a:r>
          </a:p>
        </p:txBody>
      </p:sp>
      <p:graphicFrame>
        <p:nvGraphicFramePr>
          <p:cNvPr id="65538" name="Диаграмма 3"/>
          <p:cNvGraphicFramePr>
            <a:graphicFrameLocks/>
          </p:cNvGraphicFramePr>
          <p:nvPr/>
        </p:nvGraphicFramePr>
        <p:xfrm>
          <a:off x="849313" y="890588"/>
          <a:ext cx="8218487" cy="5889625"/>
        </p:xfrm>
        <a:graphic>
          <a:graphicData uri="http://schemas.openxmlformats.org/presentationml/2006/ole">
            <p:oleObj spid="_x0000_s65538" r:id="rId3" imgW="8224217" imgH="5889246" progId="Excel.Chart.8">
              <p:embed/>
            </p:oleObj>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341"/>
          <p:cNvSpPr>
            <a:spLocks noGrp="1" noChangeArrowheads="1"/>
          </p:cNvSpPr>
          <p:nvPr>
            <p:ph type="title" idx="4294967295"/>
          </p:nvPr>
        </p:nvSpPr>
        <p:spPr>
          <a:xfrm>
            <a:off x="250825" y="115888"/>
            <a:ext cx="8820150" cy="649287"/>
          </a:xfrm>
        </p:spPr>
        <p:txBody>
          <a:bodyPr/>
          <a:lstStyle/>
          <a:p>
            <a:pPr eaLnBrk="1" hangingPunct="1"/>
            <a:r>
              <a:rPr lang="ru-RU" altLang="ru-RU" sz="2000" b="1" i="1" smtClean="0">
                <a:ln>
                  <a:noFill/>
                </a:ln>
                <a:solidFill>
                  <a:srgbClr val="FF0000"/>
                </a:solidFill>
                <a:latin typeface="Times New Roman" pitchFamily="18" charset="0"/>
                <a:cs typeface="Times New Roman" pitchFamily="18" charset="0"/>
              </a:rPr>
              <a:t>Распределение  бюджетных ассигнований </a:t>
            </a:r>
            <a:br>
              <a:rPr lang="ru-RU" altLang="ru-RU" sz="2000" b="1" i="1" smtClean="0">
                <a:ln>
                  <a:noFill/>
                </a:ln>
                <a:solidFill>
                  <a:srgbClr val="FF0000"/>
                </a:solidFill>
                <a:latin typeface="Times New Roman" pitchFamily="18" charset="0"/>
                <a:cs typeface="Times New Roman" pitchFamily="18" charset="0"/>
              </a:rPr>
            </a:br>
            <a:r>
              <a:rPr lang="ru-RU" altLang="ru-RU" sz="2000" b="1" i="1" smtClean="0">
                <a:ln>
                  <a:noFill/>
                </a:ln>
                <a:solidFill>
                  <a:srgbClr val="FF0000"/>
                </a:solidFill>
                <a:latin typeface="Times New Roman" pitchFamily="18" charset="0"/>
                <a:cs typeface="Times New Roman" pitchFamily="18" charset="0"/>
              </a:rPr>
              <a:t> по разделам расходов  на 2017 и плановый период 2018 и 2019 год(тыс. руб.)</a:t>
            </a:r>
          </a:p>
        </p:txBody>
      </p:sp>
      <p:graphicFrame>
        <p:nvGraphicFramePr>
          <p:cNvPr id="29907" name="Group 211"/>
          <p:cNvGraphicFramePr>
            <a:graphicFrameLocks noGrp="1"/>
          </p:cNvGraphicFramePr>
          <p:nvPr/>
        </p:nvGraphicFramePr>
        <p:xfrm>
          <a:off x="107950" y="981075"/>
          <a:ext cx="8785225" cy="5770563"/>
        </p:xfrm>
        <a:graphic>
          <a:graphicData uri="http://schemas.openxmlformats.org/drawingml/2006/table">
            <a:tbl>
              <a:tblPr firstRow="1" firstCol="1">
                <a:tableStyleId>{69CF1AB2-1976-4502-BF36-3FF5EA218861}</a:tableStyleId>
              </a:tblPr>
              <a:tblGrid>
                <a:gridCol w="3846768">
                  <a:extLst>
                    <a:ext uri="{9D8B030D-6E8A-4147-A177-3AD203B41FA5}"/>
                  </a:extLst>
                </a:gridCol>
                <a:gridCol w="1214435">
                  <a:extLst>
                    <a:ext uri="{9D8B030D-6E8A-4147-A177-3AD203B41FA5}"/>
                  </a:extLst>
                </a:gridCol>
                <a:gridCol w="1861887">
                  <a:extLst>
                    <a:ext uri="{9D8B030D-6E8A-4147-A177-3AD203B41FA5}"/>
                  </a:extLst>
                </a:gridCol>
                <a:gridCol w="1861887">
                  <a:extLst>
                    <a:ext uri="{9D8B030D-6E8A-4147-A177-3AD203B41FA5}"/>
                  </a:extLst>
                </a:gridCol>
              </a:tblGrid>
              <a:tr h="453486">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Наименование </a:t>
                      </a:r>
                      <a:endParaRPr kumimoji="0" lang="ru-RU" altLang="ru-RU"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1008063" indent="-285750" eaLnBrk="0" hangingPunct="0">
                        <a:spcBef>
                          <a:spcPct val="20000"/>
                        </a:spcBef>
                        <a:defRPr sz="2400">
                          <a:solidFill>
                            <a:schemeClr val="tx1"/>
                          </a:solidFill>
                          <a:latin typeface="Verdana" panose="020B0604030504040204" pitchFamily="34" charset="0"/>
                        </a:defRPr>
                      </a:lvl2pPr>
                      <a:lvl3pPr marL="141605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824038" indent="-228600" eaLnBrk="0" hangingPunct="0">
                        <a:spcBef>
                          <a:spcPct val="20000"/>
                        </a:spcBef>
                        <a:defRPr>
                          <a:solidFill>
                            <a:schemeClr val="tx1"/>
                          </a:solidFill>
                          <a:latin typeface="Verdana" panose="020B0604030504040204" pitchFamily="34" charset="0"/>
                        </a:defRPr>
                      </a:lvl4pPr>
                      <a:lvl5pPr marL="2232025"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6892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31464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6036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4060825"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2017</a:t>
                      </a:r>
                      <a:endParaRPr kumimoji="0" lang="ru-RU" altLang="ru-RU" sz="16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2018</a:t>
                      </a:r>
                      <a:endParaRPr kumimoji="0" lang="ru-RU" altLang="ru-RU" sz="16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2019</a:t>
                      </a:r>
                      <a:endParaRPr kumimoji="0" lang="ru-RU" altLang="ru-RU" sz="1600"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extLst>
                  <a:ext uri="{0D108BD9-81ED-4DB2-BD59-A6C34878D82A}"/>
                </a:extLst>
              </a:tr>
              <a:tr h="420238">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Общегосударственные вопросы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29936,8</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28086,0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28386,0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70482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Национальная безопасность  и правоохранительная деятельность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Национальная экономика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80782,5</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2389,0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1189,0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499247">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Жилищно-коммунальное  хозяйство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15154,8</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Образование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96900,1</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86472.4</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90313,7</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Культура, кинематография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31341,6</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22754,9</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22869,1</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Социальная политика</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16514,0</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14893,5</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22896,0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38421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Физическая культура и спорт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350,0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250,0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250,0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70482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Обслуживание государственного и муниципального долга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15,0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r h="1056598">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b="0" u="none" strike="noStrike" cap="none" normalizeH="0" baseline="0" dirty="0" smtClean="0">
                          <a:ln>
                            <a:noFill/>
                          </a:ln>
                          <a:effectLst/>
                          <a:latin typeface="Times New Roman" panose="02020603050405020304" pitchFamily="18" charset="0"/>
                          <a:cs typeface="Times New Roman" panose="02020603050405020304" pitchFamily="18" charset="0"/>
                        </a:rPr>
                        <a:t> Межбюджетные трансферты бюджетам субъектов российской федерации и муниципальных образований общего характера </a:t>
                      </a:r>
                      <a:endParaRPr kumimoji="0" lang="ru-RU"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b" horzOverflow="overflow"/>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266538,3</a:t>
                      </a: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21392,0</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ru-RU" altLang="ru-RU" sz="1600" u="none" strike="noStrike" cap="none" normalizeH="0" baseline="0" dirty="0" smtClean="0">
                          <a:ln>
                            <a:noFill/>
                          </a:ln>
                          <a:effectLst/>
                          <a:latin typeface="Times New Roman" panose="02020603050405020304" pitchFamily="18" charset="0"/>
                          <a:cs typeface="Times New Roman" panose="02020603050405020304" pitchFamily="18" charset="0"/>
                        </a:rPr>
                        <a:t>21606,2</a:t>
                      </a:r>
                      <a:endPar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Диаграмма 2"/>
          <p:cNvGraphicFramePr>
            <a:graphicFrameLocks/>
          </p:cNvGraphicFramePr>
          <p:nvPr/>
        </p:nvGraphicFramePr>
        <p:xfrm>
          <a:off x="-50800" y="-50800"/>
          <a:ext cx="9245600" cy="6959600"/>
        </p:xfrm>
        <a:graphic>
          <a:graphicData uri="http://schemas.openxmlformats.org/presentationml/2006/ole">
            <p:oleObj spid="_x0000_s67585" r:id="rId3" imgW="9242337" imgH="6956139" progId="Excel.Char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0" y="836613"/>
            <a:ext cx="9144000" cy="5688012"/>
          </a:xfrm>
        </p:spPr>
        <p:txBody>
          <a:bodyPr rtlCol="0">
            <a:normAutofit/>
          </a:bodyPr>
          <a:lstStyle/>
          <a:p>
            <a:pPr eaLnBrk="1" fontAlgn="auto" hangingPunct="1">
              <a:lnSpc>
                <a:spcPct val="80000"/>
              </a:lnSpc>
              <a:buClr>
                <a:schemeClr val="accent1">
                  <a:lumMod val="75000"/>
                </a:schemeClr>
              </a:buClr>
              <a:buFont typeface="Arial"/>
              <a:buChar char="•"/>
              <a:defRPr/>
            </a:pPr>
            <a:r>
              <a:rPr lang="ru-RU" altLang="ru-RU" sz="2000" dirty="0">
                <a:latin typeface="Times New Roman" panose="02020603050405020304" pitchFamily="18" charset="0"/>
              </a:rPr>
              <a:t>Финансовое управление Администрации муниципального образования </a:t>
            </a:r>
            <a:r>
              <a:rPr lang="ru-RU" altLang="ru-RU" sz="2000" dirty="0" smtClean="0">
                <a:latin typeface="Times New Roman" panose="02020603050405020304" pitchFamily="18" charset="0"/>
              </a:rPr>
              <a:t>«</a:t>
            </a:r>
            <a:r>
              <a:rPr lang="ru-RU" altLang="ru-RU" sz="2000" dirty="0" err="1" smtClean="0">
                <a:latin typeface="Times New Roman" panose="02020603050405020304" pitchFamily="18" charset="0"/>
              </a:rPr>
              <a:t>Угранский</a:t>
            </a:r>
            <a:r>
              <a:rPr lang="ru-RU" altLang="ru-RU" sz="2000" dirty="0" smtClean="0">
                <a:latin typeface="Times New Roman" panose="02020603050405020304" pitchFamily="18" charset="0"/>
              </a:rPr>
              <a:t>   </a:t>
            </a:r>
            <a:r>
              <a:rPr lang="ru-RU" altLang="ru-RU" sz="2000" dirty="0">
                <a:latin typeface="Times New Roman" panose="02020603050405020304" pitchFamily="18" charset="0"/>
              </a:rPr>
              <a:t>район» Смоленской области</a:t>
            </a:r>
            <a:endParaRPr lang="ru-RU" altLang="ru-RU" sz="2000" b="1" i="1" u="sng" dirty="0">
              <a:latin typeface="Times New Roman" panose="02020603050405020304" pitchFamily="18" charset="0"/>
            </a:endParaRPr>
          </a:p>
          <a:p>
            <a:pPr eaLnBrk="1" fontAlgn="auto" hangingPunct="1">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Адрес:</a:t>
            </a:r>
            <a:r>
              <a:rPr lang="ru-RU" altLang="ru-RU" sz="2000" dirty="0">
                <a:latin typeface="Times New Roman" panose="02020603050405020304" pitchFamily="18" charset="0"/>
              </a:rPr>
              <a:t> </a:t>
            </a:r>
            <a:r>
              <a:rPr lang="ru-RU" altLang="ru-RU" sz="2000" dirty="0" smtClean="0">
                <a:latin typeface="Times New Roman" panose="02020603050405020304" pitchFamily="18" charset="0"/>
              </a:rPr>
              <a:t>215430, ул. Ленина, д.38, с. Угра, </a:t>
            </a:r>
            <a:r>
              <a:rPr lang="ru-RU" altLang="ru-RU" sz="2000" dirty="0">
                <a:latin typeface="Times New Roman" panose="02020603050405020304" pitchFamily="18" charset="0"/>
              </a:rPr>
              <a:t>Смоленской области</a:t>
            </a:r>
            <a:endParaRPr lang="ru-RU" altLang="ru-RU" sz="2000" b="1" i="1" u="sng" dirty="0">
              <a:latin typeface="Times New Roman" panose="02020603050405020304" pitchFamily="18" charset="0"/>
            </a:endParaRPr>
          </a:p>
          <a:p>
            <a:pPr eaLnBrk="1" fontAlgn="auto" hangingPunct="1">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Для обратной связи граждан:</a:t>
            </a:r>
          </a:p>
          <a:p>
            <a:pPr eaLnBrk="1" fontAlgn="auto" hangingPunct="1">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Телефон:</a:t>
            </a:r>
            <a:r>
              <a:rPr lang="ru-RU" altLang="ru-RU" sz="2000" dirty="0">
                <a:latin typeface="Times New Roman" panose="02020603050405020304" pitchFamily="18" charset="0"/>
              </a:rPr>
              <a:t> +7 (</a:t>
            </a:r>
            <a:r>
              <a:rPr lang="ru-RU" altLang="ru-RU" sz="2000" dirty="0" smtClean="0">
                <a:latin typeface="Times New Roman" panose="02020603050405020304" pitchFamily="18" charset="0"/>
              </a:rPr>
              <a:t>48137) </a:t>
            </a:r>
            <a:r>
              <a:rPr lang="ru-RU" altLang="ru-RU" sz="2000" dirty="0">
                <a:latin typeface="Times New Roman" panose="02020603050405020304" pitchFamily="18" charset="0"/>
              </a:rPr>
              <a:t>4-19-44</a:t>
            </a:r>
            <a:endParaRPr lang="ru-RU" altLang="ru-RU" sz="2000" b="1" i="1" u="sng" dirty="0">
              <a:latin typeface="Times New Roman" panose="02020603050405020304" pitchFamily="18" charset="0"/>
            </a:endParaRPr>
          </a:p>
          <a:p>
            <a:pPr eaLnBrk="1" fontAlgn="auto" hangingPunct="1">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Факс</a:t>
            </a:r>
            <a:r>
              <a:rPr lang="ru-RU" altLang="ru-RU" sz="2000" dirty="0">
                <a:latin typeface="Times New Roman" panose="02020603050405020304" pitchFamily="18" charset="0"/>
              </a:rPr>
              <a:t>: +7 (</a:t>
            </a:r>
            <a:r>
              <a:rPr lang="ru-RU" altLang="ru-RU" sz="2000" dirty="0" smtClean="0">
                <a:latin typeface="Times New Roman" panose="02020603050405020304" pitchFamily="18" charset="0"/>
              </a:rPr>
              <a:t>48137) 4-12-65</a:t>
            </a:r>
            <a:endParaRPr lang="en-US" altLang="ru-RU" sz="2000" b="1" i="1" u="sng" dirty="0">
              <a:latin typeface="Times New Roman" panose="02020603050405020304" pitchFamily="18" charset="0"/>
            </a:endParaRPr>
          </a:p>
          <a:p>
            <a:pPr eaLnBrk="1" fontAlgn="auto" hangingPunct="1">
              <a:lnSpc>
                <a:spcPct val="80000"/>
              </a:lnSpc>
              <a:buClr>
                <a:schemeClr val="accent1">
                  <a:lumMod val="75000"/>
                </a:schemeClr>
              </a:buClr>
              <a:buFont typeface="Arial"/>
              <a:buChar char="•"/>
              <a:defRPr/>
            </a:pPr>
            <a:r>
              <a:rPr lang="ru-RU" altLang="ru-RU" sz="2000" b="1" i="1" u="sng" dirty="0" smtClean="0">
                <a:latin typeface="Times New Roman" panose="02020603050405020304" pitchFamily="18" charset="0"/>
              </a:rPr>
              <a:t>Почта</a:t>
            </a:r>
            <a:r>
              <a:rPr lang="en-US" altLang="ru-RU" sz="2000" dirty="0" smtClean="0">
                <a:latin typeface="Times New Roman" panose="02020603050405020304" pitchFamily="18" charset="0"/>
              </a:rPr>
              <a:t>:    </a:t>
            </a:r>
            <a:r>
              <a:rPr lang="en-US" altLang="ru-RU" sz="2000" dirty="0" smtClean="0">
                <a:solidFill>
                  <a:srgbClr val="0000FF"/>
                </a:solidFill>
                <a:latin typeface="Times New Roman" panose="02020603050405020304" pitchFamily="18" charset="0"/>
              </a:rPr>
              <a:t>fug17.ugra@yandex.ru</a:t>
            </a:r>
            <a:endParaRPr lang="ru-RU" altLang="ru-RU" sz="2000" b="1" i="1" u="sng" dirty="0">
              <a:solidFill>
                <a:srgbClr val="0000FF"/>
              </a:solidFill>
              <a:latin typeface="Times New Roman" panose="02020603050405020304" pitchFamily="18" charset="0"/>
            </a:endParaRPr>
          </a:p>
          <a:p>
            <a:pPr eaLnBrk="1" fontAlgn="auto" hangingPunct="1">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Режим работы:</a:t>
            </a:r>
            <a:r>
              <a:rPr lang="ru-RU" altLang="ru-RU" sz="2000" dirty="0">
                <a:latin typeface="Times New Roman" panose="02020603050405020304" pitchFamily="18" charset="0"/>
              </a:rPr>
              <a:t/>
            </a:r>
            <a:br>
              <a:rPr lang="ru-RU" altLang="ru-RU" sz="2000" dirty="0">
                <a:latin typeface="Times New Roman" panose="02020603050405020304" pitchFamily="18" charset="0"/>
              </a:rPr>
            </a:br>
            <a:r>
              <a:rPr lang="ru-RU" altLang="ru-RU" sz="2000" dirty="0">
                <a:latin typeface="Times New Roman" panose="02020603050405020304" pitchFamily="18" charset="0"/>
              </a:rPr>
              <a:t>понедельник-пятница: </a:t>
            </a:r>
            <a:r>
              <a:rPr lang="ru-RU" altLang="ru-RU" sz="2000" dirty="0" smtClean="0">
                <a:latin typeface="Times New Roman" panose="02020603050405020304" pitchFamily="18" charset="0"/>
              </a:rPr>
              <a:t>0</a:t>
            </a:r>
            <a:r>
              <a:rPr lang="en-US" altLang="ru-RU" sz="2000" dirty="0" smtClean="0">
                <a:latin typeface="Times New Roman" panose="02020603050405020304" pitchFamily="18" charset="0"/>
              </a:rPr>
              <a:t>9</a:t>
            </a:r>
            <a:r>
              <a:rPr lang="ru-RU" altLang="ru-RU" sz="2000" dirty="0" smtClean="0">
                <a:latin typeface="Times New Roman" panose="02020603050405020304" pitchFamily="18" charset="0"/>
              </a:rPr>
              <a:t>:00 </a:t>
            </a:r>
            <a:r>
              <a:rPr lang="ru-RU" altLang="ru-RU" sz="2000" dirty="0">
                <a:latin typeface="Times New Roman" panose="02020603050405020304" pitchFamily="18" charset="0"/>
              </a:rPr>
              <a:t>- </a:t>
            </a:r>
            <a:r>
              <a:rPr lang="ru-RU" altLang="ru-RU" sz="2000" dirty="0" smtClean="0">
                <a:latin typeface="Times New Roman" panose="02020603050405020304" pitchFamily="18" charset="0"/>
              </a:rPr>
              <a:t>17:</a:t>
            </a:r>
            <a:r>
              <a:rPr lang="en-US" altLang="ru-RU" sz="2000" dirty="0" smtClean="0">
                <a:latin typeface="Times New Roman" panose="02020603050405020304" pitchFamily="18" charset="0"/>
              </a:rPr>
              <a:t>15</a:t>
            </a:r>
            <a:r>
              <a:rPr lang="ru-RU" altLang="ru-RU" sz="2000" dirty="0">
                <a:latin typeface="Times New Roman" panose="02020603050405020304" pitchFamily="18" charset="0"/>
              </a:rPr>
              <a:t/>
            </a:r>
            <a:br>
              <a:rPr lang="ru-RU" altLang="ru-RU" sz="2000" dirty="0">
                <a:latin typeface="Times New Roman" panose="02020603050405020304" pitchFamily="18" charset="0"/>
              </a:rPr>
            </a:br>
            <a:r>
              <a:rPr lang="ru-RU" altLang="ru-RU" sz="2000" dirty="0">
                <a:latin typeface="Times New Roman" panose="02020603050405020304" pitchFamily="18" charset="0"/>
              </a:rPr>
              <a:t>перерыв на обед: 13:00 - 14:00</a:t>
            </a:r>
            <a:br>
              <a:rPr lang="ru-RU" altLang="ru-RU" sz="2000" dirty="0">
                <a:latin typeface="Times New Roman" panose="02020603050405020304" pitchFamily="18" charset="0"/>
              </a:rPr>
            </a:br>
            <a:r>
              <a:rPr lang="ru-RU" altLang="ru-RU" sz="2000" dirty="0">
                <a:latin typeface="Times New Roman" panose="02020603050405020304" pitchFamily="18" charset="0"/>
              </a:rPr>
              <a:t>выходные: суббота-воскресенье</a:t>
            </a:r>
            <a:endParaRPr lang="ru-RU" altLang="ru-RU" sz="2000" b="1" i="1" u="sng" dirty="0">
              <a:latin typeface="Times New Roman" panose="02020603050405020304" pitchFamily="18" charset="0"/>
            </a:endParaRPr>
          </a:p>
          <a:p>
            <a:pPr eaLnBrk="1" fontAlgn="auto" hangingPunct="1">
              <a:lnSpc>
                <a:spcPct val="80000"/>
              </a:lnSpc>
              <a:buClr>
                <a:schemeClr val="accent1">
                  <a:lumMod val="75000"/>
                </a:schemeClr>
              </a:buClr>
              <a:buFont typeface="Arial"/>
              <a:buChar char="•"/>
              <a:defRPr/>
            </a:pPr>
            <a:r>
              <a:rPr lang="ru-RU" altLang="ru-RU" sz="2000" b="1" i="1" u="sng" dirty="0">
                <a:latin typeface="Times New Roman" panose="02020603050405020304" pitchFamily="18" charset="0"/>
              </a:rPr>
              <a:t>Формами участия граждан в публичных слушаньях</a:t>
            </a:r>
            <a:r>
              <a:rPr lang="ru-RU" altLang="ru-RU" sz="2000" dirty="0">
                <a:latin typeface="Times New Roman" panose="02020603050405020304" pitchFamily="18" charset="0"/>
              </a:rPr>
              <a:t> является предоставление предложений в письменной форме и личное </a:t>
            </a:r>
            <a:r>
              <a:rPr lang="ru-RU" altLang="ru-RU" sz="2000" dirty="0" smtClean="0">
                <a:latin typeface="Times New Roman" panose="02020603050405020304" pitchFamily="18" charset="0"/>
              </a:rPr>
              <a:t>участие</a:t>
            </a:r>
          </a:p>
          <a:p>
            <a:pPr eaLnBrk="1" fontAlgn="auto" hangingPunct="1">
              <a:lnSpc>
                <a:spcPct val="80000"/>
              </a:lnSpc>
              <a:buClr>
                <a:schemeClr val="accent1">
                  <a:lumMod val="75000"/>
                </a:schemeClr>
              </a:buClr>
              <a:buFont typeface="Arial"/>
              <a:buChar char="•"/>
              <a:defRPr/>
            </a:pPr>
            <a:r>
              <a:rPr lang="ru-RU" altLang="ru-RU" sz="2000" b="1" i="1" u="sng" dirty="0" smtClean="0">
                <a:latin typeface="Times New Roman" panose="02020603050405020304" pitchFamily="18" charset="0"/>
              </a:rPr>
              <a:t>Вопросы, предложения и отзывы</a:t>
            </a:r>
            <a:r>
              <a:rPr lang="ru-RU" altLang="ru-RU" sz="2000" b="1" i="1" dirty="0" smtClean="0">
                <a:latin typeface="Times New Roman" panose="02020603050405020304" pitchFamily="18" charset="0"/>
              </a:rPr>
              <a:t> </a:t>
            </a:r>
            <a:r>
              <a:rPr lang="ru-RU" altLang="ru-RU" sz="2000" dirty="0" smtClean="0">
                <a:latin typeface="Times New Roman" panose="02020603050405020304" pitchFamily="18" charset="0"/>
              </a:rPr>
              <a:t>вы можете оставить на нашем сайте в разделе «Интернет-приемная» или по электронной почте указанной выше.</a:t>
            </a:r>
          </a:p>
          <a:p>
            <a:pPr eaLnBrk="1" fontAlgn="auto" hangingPunct="1">
              <a:lnSpc>
                <a:spcPct val="80000"/>
              </a:lnSpc>
              <a:buClr>
                <a:schemeClr val="accent1">
                  <a:lumMod val="75000"/>
                </a:schemeClr>
              </a:buClr>
              <a:buFont typeface="Arial"/>
              <a:buChar char="•"/>
              <a:defRPr/>
            </a:pPr>
            <a:r>
              <a:rPr lang="ru-RU" altLang="ru-RU" sz="2000" dirty="0" smtClean="0">
                <a:latin typeface="Times New Roman" panose="02020603050405020304" pitchFamily="18" charset="0"/>
              </a:rPr>
              <a:t>Ведется статистика посещаемости сайта </a:t>
            </a:r>
            <a:endParaRPr lang="ru-RU" altLang="ru-RU" sz="2000" dirty="0">
              <a:latin typeface="Times New Roman" panose="02020603050405020304" pitchFamily="18" charset="0"/>
            </a:endParaRPr>
          </a:p>
        </p:txBody>
      </p:sp>
      <p:sp>
        <p:nvSpPr>
          <p:cNvPr id="68610" name="Заголовок 1"/>
          <p:cNvSpPr>
            <a:spLocks noGrp="1"/>
          </p:cNvSpPr>
          <p:nvPr>
            <p:ph type="title"/>
          </p:nvPr>
        </p:nvSpPr>
        <p:spPr>
          <a:xfrm>
            <a:off x="1295400" y="115888"/>
            <a:ext cx="6840538" cy="549275"/>
          </a:xfrm>
        </p:spPr>
        <p:txBody>
          <a:bodyPr/>
          <a:lstStyle/>
          <a:p>
            <a:pPr eaLnBrk="1" hangingPunct="1"/>
            <a:r>
              <a:rPr lang="ru-RU" i="1" smtClean="0">
                <a:ln>
                  <a:noFill/>
                </a:ln>
                <a:solidFill>
                  <a:srgbClr val="FF0000"/>
                </a:solidFill>
                <a:latin typeface="Times New Roman" pitchFamily="18" charset="0"/>
                <a:cs typeface="Times New Roman" pitchFamily="18" charset="0"/>
              </a:rPr>
              <a:t>Контактная информация</a:t>
            </a:r>
          </a:p>
        </p:txBody>
      </p:sp>
      <p:pic>
        <p:nvPicPr>
          <p:cNvPr id="68611" name="Picture 2"/>
          <p:cNvPicPr>
            <a:picLocks noChangeAspect="1" noChangeArrowheads="1"/>
          </p:cNvPicPr>
          <p:nvPr/>
        </p:nvPicPr>
        <p:blipFill>
          <a:blip r:embed="rId2"/>
          <a:srcRect/>
          <a:stretch>
            <a:fillRect/>
          </a:stretch>
        </p:blipFill>
        <p:spPr bwMode="auto">
          <a:xfrm>
            <a:off x="4500563" y="2028825"/>
            <a:ext cx="4535487" cy="247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idx="4294967295"/>
          </p:nvPr>
        </p:nvSpPr>
        <p:spPr>
          <a:xfrm>
            <a:off x="7938" y="438150"/>
            <a:ext cx="8135937" cy="4608513"/>
          </a:xfrm>
        </p:spPr>
        <p:txBody>
          <a:bodyPr rtlCol="0">
            <a:normAutofit/>
          </a:bodyPr>
          <a:lstStyle/>
          <a:p>
            <a:pPr algn="ctr" eaLnBrk="1" fontAlgn="auto" hangingPunct="1">
              <a:buClr>
                <a:schemeClr val="accent1">
                  <a:lumMod val="75000"/>
                </a:schemeClr>
              </a:buClr>
              <a:buFont typeface="Wingdings" panose="05000000000000000000" pitchFamily="2" charset="2"/>
              <a:buNone/>
              <a:defRPr/>
            </a:pPr>
            <a:endParaRPr lang="ru-RU" b="1" dirty="0">
              <a:solidFill>
                <a:srgbClr val="FF0000"/>
              </a:solidFill>
              <a:latin typeface="Times New Roman" panose="02020603050405020304" pitchFamily="18" charset="0"/>
              <a:cs typeface="Times New Roman" panose="02020603050405020304" pitchFamily="18" charset="0"/>
            </a:endParaRPr>
          </a:p>
          <a:p>
            <a:pPr algn="ctr" eaLnBrk="1" fontAlgn="auto" hangingPunct="1">
              <a:buClr>
                <a:schemeClr val="accent1">
                  <a:lumMod val="75000"/>
                </a:schemeClr>
              </a:buClr>
              <a:buFont typeface="Wingdings" panose="05000000000000000000" pitchFamily="2" charset="2"/>
              <a:buNone/>
              <a:defRPr/>
            </a:pPr>
            <a:r>
              <a:rPr lang="ru-RU" sz="4800" b="1" dirty="0">
                <a:solidFill>
                  <a:srgbClr val="FF0000"/>
                </a:solidFill>
                <a:latin typeface="Times New Roman" panose="02020603050405020304" pitchFamily="18" charset="0"/>
                <a:cs typeface="Times New Roman" panose="02020603050405020304" pitchFamily="18" charset="0"/>
              </a:rPr>
              <a:t>     </a:t>
            </a:r>
            <a:r>
              <a:rPr lang="ru-RU" sz="4800" b="1" i="1" dirty="0">
                <a:solidFill>
                  <a:srgbClr val="FF0000"/>
                </a:solidFill>
                <a:latin typeface="Times New Roman" panose="02020603050405020304" pitchFamily="18" charset="0"/>
                <a:cs typeface="Times New Roman" panose="02020603050405020304" pitchFamily="18" charset="0"/>
              </a:rPr>
              <a:t>СПАСИБО </a:t>
            </a:r>
          </a:p>
          <a:p>
            <a:pPr algn="ctr" eaLnBrk="1" fontAlgn="auto" hangingPunct="1">
              <a:buClr>
                <a:schemeClr val="accent1">
                  <a:lumMod val="75000"/>
                </a:schemeClr>
              </a:buClr>
              <a:buFont typeface="Wingdings" panose="05000000000000000000" pitchFamily="2" charset="2"/>
              <a:buNone/>
              <a:defRPr/>
            </a:pPr>
            <a:r>
              <a:rPr lang="ru-RU" sz="4800" b="1" i="1" dirty="0">
                <a:solidFill>
                  <a:srgbClr val="FF0000"/>
                </a:solidFill>
                <a:latin typeface="Times New Roman" panose="02020603050405020304" pitchFamily="18" charset="0"/>
                <a:cs typeface="Times New Roman" panose="02020603050405020304" pitchFamily="18" charset="0"/>
              </a:rPr>
              <a:t>      ЗА ВНИМАНИЕ!</a:t>
            </a:r>
          </a:p>
        </p:txBody>
      </p:sp>
      <p:sp>
        <p:nvSpPr>
          <p:cNvPr id="69634" name="Text Box 6"/>
          <p:cNvSpPr txBox="1">
            <a:spLocks noChangeArrowheads="1"/>
          </p:cNvSpPr>
          <p:nvPr/>
        </p:nvSpPr>
        <p:spPr bwMode="auto">
          <a:xfrm>
            <a:off x="6135688" y="4411663"/>
            <a:ext cx="184150" cy="366712"/>
          </a:xfrm>
          <a:prstGeom prst="rect">
            <a:avLst/>
          </a:prstGeom>
          <a:noFill/>
          <a:ln w="9525">
            <a:noFill/>
            <a:miter lim="800000"/>
            <a:headEnd/>
            <a:tailEnd/>
          </a:ln>
        </p:spPr>
        <p:txBody>
          <a:bodyPr wrap="none">
            <a:spAutoFit/>
          </a:bodyPr>
          <a:lstStyle/>
          <a:p>
            <a:endParaRPr lang="ru-RU" alt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 calcmode="lin" valueType="num">
                                      <p:cBhvr>
                                        <p:cTn id="7" dur="500" fill="hold"/>
                                        <p:tgtEl>
                                          <p:spTgt spid="3379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379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4">
                                            <p:txEl>
                                              <p:pRg st="2" end="2"/>
                                            </p:txEl>
                                          </p:spTgt>
                                        </p:tgtEl>
                                        <p:attrNameLst>
                                          <p:attrName>style.visibility</p:attrName>
                                        </p:attrNameLst>
                                      </p:cBhvr>
                                      <p:to>
                                        <p:strVal val="visible"/>
                                      </p:to>
                                    </p:set>
                                    <p:anim calcmode="lin" valueType="num">
                                      <p:cBhvr>
                                        <p:cTn id="13" dur="500" fill="hold"/>
                                        <p:tgtEl>
                                          <p:spTgt spid="3379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379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395288" y="3089275"/>
            <a:ext cx="8423275" cy="3579813"/>
          </a:xfrm>
        </p:spPr>
        <p:txBody>
          <a:bodyPr rtlCol="0">
            <a:normAutofit/>
          </a:bodyPr>
          <a:lstStyle/>
          <a:p>
            <a:pPr eaLnBrk="1" fontAlgn="auto" hangingPunct="1">
              <a:buClr>
                <a:schemeClr val="accent1">
                  <a:lumMod val="75000"/>
                </a:schemeClr>
              </a:buClr>
              <a:buFont typeface="Arial"/>
              <a:buChar char="•"/>
              <a:defRPr/>
            </a:pPr>
            <a:r>
              <a:rPr lang="ru-RU" altLang="ru-RU" sz="1400" dirty="0" smtClean="0">
                <a:solidFill>
                  <a:srgbClr val="FF0000"/>
                </a:solidFill>
                <a:latin typeface="Times New Roman" panose="02020603050405020304" pitchFamily="18" charset="0"/>
                <a:cs typeface="Times New Roman" panose="02020603050405020304" pitchFamily="18" charset="0"/>
              </a:rPr>
              <a:t> </a:t>
            </a:r>
            <a:r>
              <a:rPr lang="ru-RU" altLang="ru-RU" sz="1800"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«Бюджет для граждан» – </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информационный сборник, который познакомит население района с основными положениями главного финансового документа  </a:t>
            </a:r>
            <a:r>
              <a:rPr lang="ru-RU" altLang="ru-RU" sz="1800"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Угранского</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района – районного бюджета.</a:t>
            </a:r>
          </a:p>
          <a:p>
            <a:pPr eaLnBrk="1" fontAlgn="auto" hangingPunct="1">
              <a:buClr>
                <a:schemeClr val="accent1">
                  <a:lumMod val="75000"/>
                </a:schemeClr>
              </a:buClr>
              <a:buFont typeface="Arial"/>
              <a:buChar char="•"/>
              <a:defRPr/>
            </a:pP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 сборнике в доступной форме представлено описание доходов, расходов бюджета и их структуры, приоритетные направления расходования бюджетных средств, объемы бюджетных ассигнований, направляемых на финансирование социально-значимых мероприятий в сфере образования, культуры, физической культуры и спорта и в других сферах. </a:t>
            </a:r>
          </a:p>
          <a:p>
            <a:pPr eaLnBrk="1" fontAlgn="auto" hangingPunct="1">
              <a:buClr>
                <a:schemeClr val="accent1">
                  <a:lumMod val="75000"/>
                </a:schemeClr>
              </a:buClr>
              <a:buFont typeface="Arial"/>
              <a:buChar char="•"/>
              <a:defRPr/>
            </a:pP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«Бюджет для граждан» нацелен на широкий круг пользователей – всех граждан  </a:t>
            </a:r>
            <a:r>
              <a:rPr lang="ru-RU" altLang="ru-RU" sz="1800"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Угранского</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района, интересы которых в той или иной мере затронуты</a:t>
            </a:r>
            <a:r>
              <a:rPr lang="ru-RU" altLang="ru-RU" sz="1800" dirty="0" smtClean="0">
                <a:solidFill>
                  <a:schemeClr val="accent2"/>
                </a:solidFill>
                <a:latin typeface="Times New Roman" panose="02020603050405020304" pitchFamily="18" charset="0"/>
                <a:cs typeface="Times New Roman" panose="02020603050405020304" pitchFamily="18" charset="0"/>
              </a:rPr>
              <a:t> </a:t>
            </a:r>
            <a:r>
              <a:rPr lang="ru-RU" altLang="ru-RU" sz="1800"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районным бюджетом. </a:t>
            </a:r>
          </a:p>
        </p:txBody>
      </p:sp>
      <p:sp>
        <p:nvSpPr>
          <p:cNvPr id="25602" name="WordArt 8"/>
          <p:cNvSpPr>
            <a:spLocks noChangeArrowheads="1" noChangeShapeType="1" noTextEdit="1"/>
          </p:cNvSpPr>
          <p:nvPr/>
        </p:nvSpPr>
        <p:spPr bwMode="auto">
          <a:xfrm>
            <a:off x="1116013" y="620713"/>
            <a:ext cx="7608887" cy="431800"/>
          </a:xfrm>
          <a:prstGeom prst="rect">
            <a:avLst/>
          </a:prstGeom>
        </p:spPr>
        <p:txBody>
          <a:bodyPr spcFirstLastPara="1" wrap="none" fromWordArt="1">
            <a:prstTxWarp prst="textArchUp">
              <a:avLst>
                <a:gd name="adj" fmla="val 10800004"/>
              </a:avLst>
            </a:prstTxWarp>
          </a:bodyPr>
          <a:lstStyle/>
          <a:p>
            <a:pPr algn="ctr"/>
            <a:r>
              <a:rPr lang="ru-RU" sz="3600" b="1" kern="10">
                <a:ln w="9525">
                  <a:solidFill>
                    <a:srgbClr val="000000"/>
                  </a:solidFill>
                  <a:round/>
                  <a:headEnd/>
                  <a:tailEnd/>
                </a:ln>
                <a:solidFill>
                  <a:srgbClr val="FF0000"/>
                </a:solidFill>
                <a:latin typeface="Arial"/>
                <a:cs typeface="Arial"/>
              </a:rPr>
              <a:t>Что такое бюджет для граждан?</a:t>
            </a:r>
          </a:p>
        </p:txBody>
      </p:sp>
      <p:pic>
        <p:nvPicPr>
          <p:cNvPr id="25603" name="Picture 18" descr="&amp;Ncy;&amp;ocy;&amp;vcy;&amp;ocy;&amp;scy;&amp;tcy;&amp;icy; - 24smi.com - &amp;Rcy;&amp;iecy;&amp;gcy;&amp;icy;&amp;ocy;&amp;ncy;&amp;acy;&amp;lcy;&amp;softcy;&amp;ncy;&amp;ycy;&amp;jcy; &amp;icy;&amp;ncy;&amp;fcy;&amp;ocy;&amp;rcy;&amp;mcy;&amp;acy;&amp;tscy;&amp;icy;&amp;ocy;&amp;ncy;&amp;ncy;&amp;ocy;-&amp;rcy;&amp;iecy;&amp;kcy;&amp;lcy;&amp;acy;&amp;mcy;&amp;ncy;&amp;ycy;&amp;jcy; &amp;pcy;&amp;ocy;&amp;rcy;&amp;tcy;&amp;acy;&amp;lcy;"/>
          <p:cNvPicPr>
            <a:picLocks noChangeAspect="1" noChangeArrowheads="1"/>
          </p:cNvPicPr>
          <p:nvPr/>
        </p:nvPicPr>
        <p:blipFill>
          <a:blip r:embed="rId2"/>
          <a:srcRect/>
          <a:stretch>
            <a:fillRect/>
          </a:stretch>
        </p:blipFill>
        <p:spPr bwMode="auto">
          <a:xfrm>
            <a:off x="1368425" y="1052513"/>
            <a:ext cx="6985000" cy="20367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p:cTn id="13"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p:cTn id="19"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AutoShape 4" descr="&amp;Gcy;&amp;dcy;&amp;iecy; &amp;dcy;&amp;iecy;&amp;ncy;&amp;softcy;&amp;gcy;&amp;icy;. &amp;Tcy;&amp;yucy;&amp;mcy;&amp;iecy;&amp;ncy;&amp;scy;&amp;kcy;&amp;icy;&amp;iecy; &amp;chcy;&amp;icy;&amp;ncy;&amp;ocy;&amp;vcy;&amp;ncy;&amp;icy;&amp;kcy;&amp;icy; &amp;rcy;&amp;acy;&amp;scy;&amp;scy;&amp;kcy;&amp;acy;&amp;zcy;&amp;acy;&amp;lcy;&amp;icy;, &amp;kcy;&amp;ucy;&amp;dcy;&amp;acy; &amp;ucy;&amp;khcy;&amp;ocy;&amp;dcy;&amp;icy;&amp;tcy; &amp;bcy;&amp;yucy;&amp;dcy;&amp;zhc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latin typeface="Corbel" pitchFamily="34" charset="0"/>
            </a:endParaRPr>
          </a:p>
        </p:txBody>
      </p:sp>
      <p:sp>
        <p:nvSpPr>
          <p:cNvPr id="26626" name="AutoShape 5" descr="&amp;Gcy;&amp;dcy;&amp;iecy; &amp;dcy;&amp;iecy;&amp;ncy;&amp;softcy;&amp;gcy;&amp;icy;. &amp;Tcy;&amp;yucy;&amp;mcy;&amp;iecy;&amp;ncy;&amp;scy;&amp;kcy;&amp;icy;&amp;iecy; &amp;chcy;&amp;icy;&amp;ncy;&amp;ocy;&amp;vcy;&amp;ncy;&amp;icy;&amp;kcy;&amp;icy; &amp;rcy;&amp;acy;&amp;scy;&amp;scy;&amp;kcy;&amp;acy;&amp;zcy;&amp;acy;&amp;lcy;&amp;icy;, &amp;kcy;&amp;ucy;&amp;dcy;&amp;acy; &amp;ucy;&amp;khcy;&amp;ocy;&amp;dcy;&amp;icy;&amp;tcy; &amp;bcy;&amp;yucy;&amp;dcy;&amp;zhc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latin typeface="Corbel" pitchFamily="34" charset="0"/>
            </a:endParaRPr>
          </a:p>
        </p:txBody>
      </p:sp>
      <p:sp>
        <p:nvSpPr>
          <p:cNvPr id="26627" name="AutoShape 6" descr="&amp;Gcy;&amp;dcy;&amp;iecy; &amp;dcy;&amp;iecy;&amp;ncy;&amp;softcy;&amp;gcy;&amp;icy;. &amp;Tcy;&amp;yucy;&amp;mcy;&amp;iecy;&amp;ncy;&amp;scy;&amp;kcy;&amp;icy;&amp;iecy; &amp;chcy;&amp;icy;&amp;ncy;&amp;ocy;&amp;vcy;&amp;ncy;&amp;icy;&amp;kcy;&amp;icy; &amp;rcy;&amp;acy;&amp;scy;&amp;scy;&amp;kcy;&amp;acy;&amp;zcy;&amp;acy;&amp;lcy;&amp;icy;, &amp;kcy;&amp;ucy;&amp;dcy;&amp;acy; &amp;ucy;&amp;khcy;&amp;ocy;&amp;dcy;&amp;icy;&amp;tcy; &amp;bcy;&amp;yucy;&amp;dcy;&amp;zhc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latin typeface="Corbel" pitchFamily="34" charset="0"/>
            </a:endParaRPr>
          </a:p>
        </p:txBody>
      </p:sp>
      <p:sp>
        <p:nvSpPr>
          <p:cNvPr id="26628" name="TextBox 2"/>
          <p:cNvSpPr txBox="1">
            <a:spLocks noChangeArrowheads="1"/>
          </p:cNvSpPr>
          <p:nvPr/>
        </p:nvSpPr>
        <p:spPr bwMode="auto">
          <a:xfrm>
            <a:off x="460375" y="295275"/>
            <a:ext cx="8432800" cy="1201738"/>
          </a:xfrm>
          <a:prstGeom prst="rect">
            <a:avLst/>
          </a:prstGeom>
          <a:noFill/>
          <a:ln w="9525">
            <a:noFill/>
            <a:miter lim="800000"/>
            <a:headEnd/>
            <a:tailEnd/>
          </a:ln>
        </p:spPr>
        <p:txBody>
          <a:bodyPr>
            <a:spAutoFit/>
          </a:bodyPr>
          <a:lstStyle/>
          <a:p>
            <a:r>
              <a:rPr lang="ru-RU" b="1" i="1">
                <a:latin typeface="Times New Roman" pitchFamily="18" charset="0"/>
                <a:cs typeface="Times New Roman" pitchFamily="18" charset="0"/>
              </a:rPr>
              <a:t>Бюджет – </a:t>
            </a:r>
            <a:r>
              <a:rPr lang="ru-RU" i="1">
                <a:latin typeface="Times New Roman" pitchFamily="18" charset="0"/>
                <a:cs typeface="Times New Roman" pitchFamily="18" charset="0"/>
              </a:rPr>
              <a:t>это план доходов и расходов на определенный период.</a:t>
            </a:r>
          </a:p>
          <a:p>
            <a:r>
              <a:rPr lang="ru-RU" b="1" i="1">
                <a:latin typeface="Times New Roman" pitchFamily="18" charset="0"/>
                <a:cs typeface="Times New Roman" pitchFamily="18" charset="0"/>
              </a:rPr>
              <a:t>Бюджет - </a:t>
            </a:r>
            <a:r>
              <a:rPr lang="ru-RU" i="1">
                <a:latin typeface="Times New Roman" pitchFamily="18" charset="0"/>
                <a:cs typeface="Times New Roman" pitchFamily="18" charset="0"/>
              </a:rPr>
              <a:t>это форма образования и расходования фонда денежных средств, предназначенная для финансирования задач и функций какого-либо субъекта (семьи, организации, государства и т.д.)</a:t>
            </a:r>
            <a:endParaRPr lang="ru-RU" b="1" i="1">
              <a:latin typeface="Times New Roman" pitchFamily="18" charset="0"/>
              <a:cs typeface="Times New Roman" pitchFamily="18" charset="0"/>
            </a:endParaRPr>
          </a:p>
        </p:txBody>
      </p:sp>
      <p:sp>
        <p:nvSpPr>
          <p:cNvPr id="26629" name="TextBox 3"/>
          <p:cNvSpPr txBox="1">
            <a:spLocks noChangeArrowheads="1"/>
          </p:cNvSpPr>
          <p:nvPr/>
        </p:nvSpPr>
        <p:spPr bwMode="auto">
          <a:xfrm>
            <a:off x="460375" y="1628775"/>
            <a:ext cx="7927975" cy="2586038"/>
          </a:xfrm>
          <a:prstGeom prst="rect">
            <a:avLst/>
          </a:prstGeom>
          <a:noFill/>
          <a:ln w="9525">
            <a:noFill/>
            <a:miter lim="800000"/>
            <a:headEnd/>
            <a:tailEnd/>
          </a:ln>
        </p:spPr>
        <p:txBody>
          <a:bodyPr>
            <a:spAutoFit/>
          </a:bodyPr>
          <a:lstStyle/>
          <a:p>
            <a:pPr algn="ctr"/>
            <a:r>
              <a:rPr lang="ru-RU" b="1" i="1">
                <a:latin typeface="Times New Roman" pitchFamily="18" charset="0"/>
                <a:cs typeface="Times New Roman" pitchFamily="18" charset="0"/>
              </a:rPr>
              <a:t>Основные характеристики бюджетов:</a:t>
            </a:r>
          </a:p>
          <a:p>
            <a:r>
              <a:rPr lang="ru-RU" b="1" i="1">
                <a:latin typeface="Times New Roman" pitchFamily="18" charset="0"/>
                <a:cs typeface="Times New Roman" pitchFamily="18" charset="0"/>
              </a:rPr>
              <a:t>Доходы бюджета – </a:t>
            </a:r>
            <a:r>
              <a:rPr lang="ru-RU" i="1">
                <a:latin typeface="Times New Roman" pitchFamily="18" charset="0"/>
                <a:cs typeface="Times New Roman" pitchFamily="18" charset="0"/>
              </a:rPr>
              <a:t>поступающие в бюджет денежные средства, за исключением средств, являющихся источниками финансирования дефицита бюджета</a:t>
            </a:r>
          </a:p>
          <a:p>
            <a:r>
              <a:rPr lang="ru-RU" b="1" i="1">
                <a:latin typeface="Times New Roman" pitchFamily="18" charset="0"/>
                <a:cs typeface="Times New Roman" pitchFamily="18" charset="0"/>
              </a:rPr>
              <a:t>Расходы бюджета – </a:t>
            </a:r>
            <a:r>
              <a:rPr lang="ru-RU" i="1">
                <a:latin typeface="Times New Roman" pitchFamily="18" charset="0"/>
                <a:cs typeface="Times New Roman" pitchFamily="18" charset="0"/>
              </a:rPr>
              <a:t>выплачиваемые из бюджета денежные средства, за исключением средств, являющихся источниками финансирования дефицита бюджета</a:t>
            </a:r>
          </a:p>
          <a:p>
            <a:r>
              <a:rPr lang="ru-RU" b="1" i="1">
                <a:latin typeface="Times New Roman" pitchFamily="18" charset="0"/>
                <a:cs typeface="Times New Roman" pitchFamily="18" charset="0"/>
              </a:rPr>
              <a:t>Дефицит бюджета – </a:t>
            </a:r>
            <a:r>
              <a:rPr lang="ru-RU" i="1">
                <a:latin typeface="Times New Roman" pitchFamily="18" charset="0"/>
                <a:cs typeface="Times New Roman" pitchFamily="18" charset="0"/>
              </a:rPr>
              <a:t>это превышение расходов бюджета над его доходами</a:t>
            </a:r>
          </a:p>
          <a:p>
            <a:r>
              <a:rPr lang="ru-RU" b="1" i="1">
                <a:latin typeface="Times New Roman" pitchFamily="18" charset="0"/>
                <a:cs typeface="Times New Roman" pitchFamily="18" charset="0"/>
              </a:rPr>
              <a:t>Профицит бюджета – </a:t>
            </a:r>
            <a:r>
              <a:rPr lang="ru-RU" i="1">
                <a:latin typeface="Times New Roman" pitchFamily="18" charset="0"/>
                <a:cs typeface="Times New Roman" pitchFamily="18" charset="0"/>
              </a:rPr>
              <a:t>это превышение доходов бюджета над его расходами</a:t>
            </a:r>
            <a:endParaRPr lang="ru-RU" b="1" i="1">
              <a:latin typeface="Times New Roman" pitchFamily="18" charset="0"/>
              <a:cs typeface="Times New Roman" pitchFamily="18" charset="0"/>
            </a:endParaRPr>
          </a:p>
        </p:txBody>
      </p:sp>
      <p:sp>
        <p:nvSpPr>
          <p:cNvPr id="5" name="Прямоугольник 4"/>
          <p:cNvSpPr/>
          <p:nvPr/>
        </p:nvSpPr>
        <p:spPr>
          <a:xfrm>
            <a:off x="460375" y="4508500"/>
            <a:ext cx="366713" cy="21605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1116013" y="5157788"/>
            <a:ext cx="360362" cy="1511300"/>
          </a:xfrm>
          <a:prstGeom prst="rect">
            <a:avLst/>
          </a:prstGeom>
          <a:solidFill>
            <a:srgbClr val="F337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32" name="TextBox 6"/>
          <p:cNvSpPr txBox="1">
            <a:spLocks noChangeArrowheads="1"/>
          </p:cNvSpPr>
          <p:nvPr/>
        </p:nvSpPr>
        <p:spPr bwMode="auto">
          <a:xfrm>
            <a:off x="487363" y="5148263"/>
            <a:ext cx="287337" cy="13843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Доходы</a:t>
            </a:r>
            <a:endParaRPr lang="ru-RU">
              <a:latin typeface="Times New Roman" pitchFamily="18" charset="0"/>
              <a:cs typeface="Times New Roman" pitchFamily="18" charset="0"/>
            </a:endParaRPr>
          </a:p>
        </p:txBody>
      </p:sp>
      <p:sp>
        <p:nvSpPr>
          <p:cNvPr id="26633" name="TextBox 7"/>
          <p:cNvSpPr txBox="1">
            <a:spLocks noChangeArrowheads="1"/>
          </p:cNvSpPr>
          <p:nvPr/>
        </p:nvSpPr>
        <p:spPr bwMode="auto">
          <a:xfrm>
            <a:off x="1204913" y="5157788"/>
            <a:ext cx="271462" cy="16002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Расходы</a:t>
            </a:r>
          </a:p>
        </p:txBody>
      </p:sp>
      <p:cxnSp>
        <p:nvCxnSpPr>
          <p:cNvPr id="10" name="Прямая соединительная линия 9"/>
          <p:cNvCxnSpPr/>
          <p:nvPr/>
        </p:nvCxnSpPr>
        <p:spPr>
          <a:xfrm>
            <a:off x="827088" y="4508500"/>
            <a:ext cx="1081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827088" y="5148263"/>
            <a:ext cx="1081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692275" y="4508500"/>
            <a:ext cx="0" cy="63976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637" name="TextBox 14"/>
          <p:cNvSpPr txBox="1">
            <a:spLocks noChangeArrowheads="1"/>
          </p:cNvSpPr>
          <p:nvPr/>
        </p:nvSpPr>
        <p:spPr bwMode="auto">
          <a:xfrm>
            <a:off x="1908175" y="4675188"/>
            <a:ext cx="1150938" cy="307975"/>
          </a:xfrm>
          <a:prstGeom prst="rect">
            <a:avLst/>
          </a:prstGeom>
          <a:noFill/>
          <a:ln w="9525">
            <a:noFill/>
            <a:miter lim="800000"/>
            <a:headEnd/>
            <a:tailEnd/>
          </a:ln>
        </p:spPr>
        <p:txBody>
          <a:bodyPr>
            <a:spAutoFit/>
          </a:bodyPr>
          <a:lstStyle/>
          <a:p>
            <a:r>
              <a:rPr lang="ru-RU" sz="1400" i="1">
                <a:latin typeface="Times New Roman" pitchFamily="18" charset="0"/>
                <a:cs typeface="Times New Roman" pitchFamily="18" charset="0"/>
              </a:rPr>
              <a:t>Профицит</a:t>
            </a:r>
          </a:p>
        </p:txBody>
      </p:sp>
      <p:sp>
        <p:nvSpPr>
          <p:cNvPr id="22" name="Прямоугольник 21"/>
          <p:cNvSpPr/>
          <p:nvPr/>
        </p:nvSpPr>
        <p:spPr>
          <a:xfrm>
            <a:off x="6804025" y="4446588"/>
            <a:ext cx="360363" cy="2203450"/>
          </a:xfrm>
          <a:prstGeom prst="rect">
            <a:avLst/>
          </a:prstGeom>
          <a:solidFill>
            <a:srgbClr val="F337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39" name="TextBox 22"/>
          <p:cNvSpPr txBox="1">
            <a:spLocks noChangeArrowheads="1"/>
          </p:cNvSpPr>
          <p:nvPr/>
        </p:nvSpPr>
        <p:spPr bwMode="auto">
          <a:xfrm>
            <a:off x="6848475" y="5068888"/>
            <a:ext cx="271463" cy="16002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Расходы</a:t>
            </a:r>
          </a:p>
        </p:txBody>
      </p:sp>
      <p:sp>
        <p:nvSpPr>
          <p:cNvPr id="24" name="Прямоугольник 23"/>
          <p:cNvSpPr/>
          <p:nvPr/>
        </p:nvSpPr>
        <p:spPr>
          <a:xfrm>
            <a:off x="7451725" y="5049838"/>
            <a:ext cx="368300" cy="16097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5" name="Прямая соединительная линия 24"/>
          <p:cNvCxnSpPr/>
          <p:nvPr/>
        </p:nvCxnSpPr>
        <p:spPr>
          <a:xfrm>
            <a:off x="7164388" y="5049838"/>
            <a:ext cx="107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7164388" y="4448175"/>
            <a:ext cx="107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8027988" y="4448175"/>
            <a:ext cx="0" cy="60166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644" name="TextBox 27"/>
          <p:cNvSpPr txBox="1">
            <a:spLocks noChangeArrowheads="1"/>
          </p:cNvSpPr>
          <p:nvPr/>
        </p:nvSpPr>
        <p:spPr bwMode="auto">
          <a:xfrm>
            <a:off x="7491413" y="5221288"/>
            <a:ext cx="288925" cy="13843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Доходы</a:t>
            </a:r>
            <a:endParaRPr lang="ru-RU">
              <a:latin typeface="Times New Roman" pitchFamily="18" charset="0"/>
              <a:cs typeface="Times New Roman" pitchFamily="18" charset="0"/>
            </a:endParaRPr>
          </a:p>
        </p:txBody>
      </p:sp>
      <p:sp>
        <p:nvSpPr>
          <p:cNvPr id="26645" name="TextBox 15"/>
          <p:cNvSpPr txBox="1">
            <a:spLocks noChangeArrowheads="1"/>
          </p:cNvSpPr>
          <p:nvPr/>
        </p:nvSpPr>
        <p:spPr bwMode="auto">
          <a:xfrm>
            <a:off x="8243888" y="4675188"/>
            <a:ext cx="900112" cy="307975"/>
          </a:xfrm>
          <a:prstGeom prst="rect">
            <a:avLst/>
          </a:prstGeom>
          <a:noFill/>
          <a:ln w="9525">
            <a:noFill/>
            <a:miter lim="800000"/>
            <a:headEnd/>
            <a:tailEnd/>
          </a:ln>
        </p:spPr>
        <p:txBody>
          <a:bodyPr>
            <a:spAutoFit/>
          </a:bodyPr>
          <a:lstStyle/>
          <a:p>
            <a:r>
              <a:rPr lang="ru-RU" sz="1400" i="1">
                <a:latin typeface="Times New Roman" pitchFamily="18" charset="0"/>
                <a:cs typeface="Times New Roman" pitchFamily="18" charset="0"/>
              </a:rPr>
              <a:t>Дефицит</a:t>
            </a:r>
          </a:p>
        </p:txBody>
      </p:sp>
      <p:sp>
        <p:nvSpPr>
          <p:cNvPr id="26646" name="TextBox 17"/>
          <p:cNvSpPr txBox="1">
            <a:spLocks noChangeArrowheads="1"/>
          </p:cNvSpPr>
          <p:nvPr/>
        </p:nvSpPr>
        <p:spPr bwMode="auto">
          <a:xfrm>
            <a:off x="2916238" y="4359275"/>
            <a:ext cx="1584325" cy="2246313"/>
          </a:xfrm>
          <a:prstGeom prst="rect">
            <a:avLst/>
          </a:prstGeom>
          <a:noFill/>
          <a:ln w="9525">
            <a:noFill/>
            <a:miter lim="800000"/>
            <a:headEnd/>
            <a:tailEnd/>
          </a:ln>
        </p:spPr>
        <p:txBody>
          <a:bodyPr>
            <a:spAutoFit/>
          </a:bodyPr>
          <a:lstStyle/>
          <a:p>
            <a:r>
              <a:rPr lang="ru-RU" sz="1400" i="1">
                <a:latin typeface="Times New Roman" pitchFamily="18" charset="0"/>
                <a:cs typeface="Times New Roman" pitchFamily="18" charset="0"/>
              </a:rPr>
              <a:t>При превышении доходов над расходами принимается решение, как их использовать (накапливать резервы, остатки, погашать долг)</a:t>
            </a:r>
          </a:p>
        </p:txBody>
      </p:sp>
      <p:sp>
        <p:nvSpPr>
          <p:cNvPr id="26647" name="TextBox 18"/>
          <p:cNvSpPr txBox="1">
            <a:spLocks noChangeArrowheads="1"/>
          </p:cNvSpPr>
          <p:nvPr/>
        </p:nvSpPr>
        <p:spPr bwMode="auto">
          <a:xfrm>
            <a:off x="4524375" y="4359275"/>
            <a:ext cx="1992313" cy="2030413"/>
          </a:xfrm>
          <a:prstGeom prst="rect">
            <a:avLst/>
          </a:prstGeom>
          <a:noFill/>
          <a:ln w="9525">
            <a:noFill/>
            <a:miter lim="800000"/>
            <a:headEnd/>
            <a:tailEnd/>
          </a:ln>
        </p:spPr>
        <p:txBody>
          <a:bodyPr>
            <a:spAutoFit/>
          </a:bodyPr>
          <a:lstStyle/>
          <a:p>
            <a:r>
              <a:rPr lang="ru-RU" sz="1400" i="1">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(использовать имеющиеся накопления, остатки, взять в долг)</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50825" y="476250"/>
            <a:ext cx="8713788" cy="1439863"/>
          </a:xfrm>
        </p:spPr>
        <p:txBody>
          <a:bodyPr/>
          <a:lstStyle/>
          <a:p>
            <a:pPr algn="l" eaLnBrk="1" hangingPunct="1"/>
            <a:r>
              <a:rPr lang="ru-RU" altLang="ru-RU" sz="2400" i="1" smtClean="0">
                <a:ln>
                  <a:noFill/>
                </a:ln>
                <a:latin typeface="Times New Roman" pitchFamily="18" charset="0"/>
                <a:cs typeface="Times New Roman" pitchFamily="18" charset="0"/>
              </a:rPr>
              <a:t>Консолидированный бюджет</a:t>
            </a:r>
            <a:r>
              <a:rPr lang="ru-RU" altLang="ru-RU" sz="2000" i="1" smtClean="0">
                <a:ln>
                  <a:noFill/>
                </a:ln>
                <a:latin typeface="Times New Roman" pitchFamily="18" charset="0"/>
                <a:cs typeface="Times New Roman" pitchFamily="18" charset="0"/>
              </a:rPr>
              <a:t> </a:t>
            </a:r>
            <a:r>
              <a:rPr lang="ru-RU" altLang="ru-RU" sz="2000" smtClean="0">
                <a:ln>
                  <a:noFill/>
                </a:ln>
                <a:latin typeface="Times New Roman" pitchFamily="18" charset="0"/>
                <a:cs typeface="Times New Roman"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r>
              <a:rPr lang="ru-RU" altLang="ru-RU" sz="2000" b="1" smtClean="0">
                <a:ln>
                  <a:noFill/>
                </a:ln>
                <a:latin typeface="Times New Roman" pitchFamily="18" charset="0"/>
                <a:cs typeface="Times New Roman" pitchFamily="18" charset="0"/>
              </a:rPr>
              <a:t/>
            </a:r>
            <a:br>
              <a:rPr lang="ru-RU" altLang="ru-RU" sz="2000" b="1" smtClean="0">
                <a:ln>
                  <a:noFill/>
                </a:ln>
                <a:latin typeface="Times New Roman" pitchFamily="18" charset="0"/>
                <a:cs typeface="Times New Roman" pitchFamily="18" charset="0"/>
              </a:rPr>
            </a:br>
            <a:endParaRPr lang="ru-RU" altLang="ru-RU" sz="2000" b="1" smtClean="0">
              <a:ln>
                <a:noFill/>
              </a:ln>
              <a:latin typeface="Times New Roman" pitchFamily="18" charset="0"/>
              <a:cs typeface="Times New Roman" pitchFamily="18" charset="0"/>
            </a:endParaRPr>
          </a:p>
        </p:txBody>
      </p:sp>
      <p:sp>
        <p:nvSpPr>
          <p:cNvPr id="3" name="Овал 2"/>
          <p:cNvSpPr/>
          <p:nvPr/>
        </p:nvSpPr>
        <p:spPr>
          <a:xfrm>
            <a:off x="2987675" y="2205038"/>
            <a:ext cx="3097213" cy="2232025"/>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651" name="TextBox 3"/>
          <p:cNvSpPr txBox="1">
            <a:spLocks noChangeArrowheads="1"/>
          </p:cNvSpPr>
          <p:nvPr/>
        </p:nvSpPr>
        <p:spPr bwMode="auto">
          <a:xfrm>
            <a:off x="3492500" y="2703513"/>
            <a:ext cx="2087563" cy="1077912"/>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Консолидированный бюджет МО «Угранский район» Смоленской области</a:t>
            </a:r>
          </a:p>
        </p:txBody>
      </p:sp>
      <p:sp>
        <p:nvSpPr>
          <p:cNvPr id="5" name="Стрелка вправо 4"/>
          <p:cNvSpPr/>
          <p:nvPr/>
        </p:nvSpPr>
        <p:spPr>
          <a:xfrm rot="18819159">
            <a:off x="2987675" y="3897313"/>
            <a:ext cx="720725" cy="1079500"/>
          </a:xfrm>
          <a:prstGeom prst="rightArrow">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низ 7"/>
          <p:cNvSpPr/>
          <p:nvPr/>
        </p:nvSpPr>
        <p:spPr>
          <a:xfrm rot="8336554">
            <a:off x="5394325" y="4087813"/>
            <a:ext cx="935038" cy="1243012"/>
          </a:xfrm>
          <a:prstGeom prst="downArrow">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кругленный прямоугольник 9"/>
          <p:cNvSpPr/>
          <p:nvPr/>
        </p:nvSpPr>
        <p:spPr>
          <a:xfrm>
            <a:off x="395288" y="4429125"/>
            <a:ext cx="2952750" cy="1330325"/>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655" name="TextBox 6"/>
          <p:cNvSpPr txBox="1">
            <a:spLocks noChangeArrowheads="1"/>
          </p:cNvSpPr>
          <p:nvPr/>
        </p:nvSpPr>
        <p:spPr bwMode="auto">
          <a:xfrm>
            <a:off x="763588" y="4778375"/>
            <a:ext cx="1944687" cy="5842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Бюджет МО «Угранский район»</a:t>
            </a:r>
          </a:p>
        </p:txBody>
      </p:sp>
      <p:sp>
        <p:nvSpPr>
          <p:cNvPr id="11" name="Скругленный прямоугольник 10"/>
          <p:cNvSpPr/>
          <p:nvPr/>
        </p:nvSpPr>
        <p:spPr>
          <a:xfrm>
            <a:off x="6000750" y="4778375"/>
            <a:ext cx="2959100" cy="1223963"/>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657" name="TextBox 11"/>
          <p:cNvSpPr txBox="1">
            <a:spLocks noChangeArrowheads="1"/>
          </p:cNvSpPr>
          <p:nvPr/>
        </p:nvSpPr>
        <p:spPr bwMode="auto">
          <a:xfrm>
            <a:off x="6300788" y="5094288"/>
            <a:ext cx="2374900" cy="5842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Бюджеты сельских поселений (17)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250825" y="333375"/>
            <a:ext cx="6635750" cy="1230313"/>
          </a:xfrm>
          <a:prstGeom prst="rect">
            <a:avLst/>
          </a:prstGeom>
          <a:noFill/>
          <a:ln w="9525">
            <a:noFill/>
            <a:miter lim="800000"/>
            <a:headEnd/>
            <a:tailEnd/>
          </a:ln>
        </p:spPr>
        <p:txBody>
          <a:bodyPr>
            <a:spAutoFit/>
          </a:bodyPr>
          <a:lstStyle/>
          <a:p>
            <a:r>
              <a:rPr lang="ru-RU" sz="2000" i="1">
                <a:latin typeface="Times New Roman" pitchFamily="18" charset="0"/>
                <a:cs typeface="Times New Roman" pitchFamily="18" charset="0"/>
              </a:rPr>
              <a:t>Межбюджетные отношения </a:t>
            </a:r>
            <a:r>
              <a:rPr lang="ru-RU">
                <a:latin typeface="Times New Roman" pitchFamily="18" charset="0"/>
                <a:cs typeface="Times New Roman" pitchFamily="18"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
        <p:nvSpPr>
          <p:cNvPr id="28674" name="TextBox 2"/>
          <p:cNvSpPr txBox="1">
            <a:spLocks noChangeArrowheads="1"/>
          </p:cNvSpPr>
          <p:nvPr/>
        </p:nvSpPr>
        <p:spPr bwMode="auto">
          <a:xfrm>
            <a:off x="2987675" y="1700213"/>
            <a:ext cx="5761038" cy="985837"/>
          </a:xfrm>
          <a:prstGeom prst="rect">
            <a:avLst/>
          </a:prstGeom>
          <a:noFill/>
          <a:ln w="9525">
            <a:noFill/>
            <a:miter lim="800000"/>
            <a:headEnd/>
            <a:tailEnd/>
          </a:ln>
        </p:spPr>
        <p:txBody>
          <a:bodyPr>
            <a:spAutoFit/>
          </a:bodyPr>
          <a:lstStyle/>
          <a:p>
            <a:r>
              <a:rPr lang="ru-RU" sz="2000" i="1">
                <a:latin typeface="Times New Roman" pitchFamily="18" charset="0"/>
                <a:cs typeface="Times New Roman" pitchFamily="18" charset="0"/>
              </a:rPr>
              <a:t>Межбюджетные трансферты – </a:t>
            </a:r>
            <a:r>
              <a:rPr lang="ru-RU">
                <a:latin typeface="Times New Roman" pitchFamily="18" charset="0"/>
                <a:cs typeface="Times New Roman" pitchFamily="18" charset="0"/>
              </a:rPr>
              <a:t>средства, предоставляемые одним бюджетом бюджетной системы РФ другому бюджету бюджетной системы РФ</a:t>
            </a:r>
            <a:endParaRPr lang="ru-RU" sz="2000" i="1">
              <a:latin typeface="Times New Roman" pitchFamily="18" charset="0"/>
              <a:cs typeface="Times New Roman" pitchFamily="18" charset="0"/>
            </a:endParaRPr>
          </a:p>
        </p:txBody>
      </p:sp>
      <p:pic>
        <p:nvPicPr>
          <p:cNvPr id="28675" name="Picture 2"/>
          <p:cNvPicPr>
            <a:picLocks noChangeAspect="1" noChangeArrowheads="1"/>
          </p:cNvPicPr>
          <p:nvPr/>
        </p:nvPicPr>
        <p:blipFill>
          <a:blip r:embed="rId2"/>
          <a:srcRect/>
          <a:stretch>
            <a:fillRect/>
          </a:stretch>
        </p:blipFill>
        <p:spPr bwMode="auto">
          <a:xfrm>
            <a:off x="23813" y="4056063"/>
            <a:ext cx="4791075" cy="2828925"/>
          </a:xfrm>
          <a:prstGeom prst="rect">
            <a:avLst/>
          </a:prstGeom>
          <a:noFill/>
          <a:ln w="9525">
            <a:noFill/>
            <a:miter lim="800000"/>
            <a:headEnd/>
            <a:tailEnd/>
          </a:ln>
        </p:spPr>
      </p:pic>
      <p:pic>
        <p:nvPicPr>
          <p:cNvPr id="28676" name="Picture 3"/>
          <p:cNvPicPr>
            <a:picLocks noChangeAspect="1" noChangeArrowheads="1"/>
          </p:cNvPicPr>
          <p:nvPr/>
        </p:nvPicPr>
        <p:blipFill>
          <a:blip r:embed="rId3"/>
          <a:srcRect/>
          <a:stretch>
            <a:fillRect/>
          </a:stretch>
        </p:blipFill>
        <p:spPr bwMode="auto">
          <a:xfrm>
            <a:off x="4814888" y="2686050"/>
            <a:ext cx="4143375" cy="310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sz="quarter" idx="4294967295"/>
          </p:nvPr>
        </p:nvSpPr>
        <p:spPr>
          <a:xfrm>
            <a:off x="250825" y="838200"/>
            <a:ext cx="4724400" cy="1655763"/>
          </a:xfrm>
        </p:spPr>
        <p:txBody>
          <a:bodyPr/>
          <a:lstStyle/>
          <a:p>
            <a:pPr algn="ctr" eaLnBrk="1" fontAlgn="auto" hangingPunct="1">
              <a:spcAft>
                <a:spcPts val="0"/>
              </a:spcAft>
              <a:buClr>
                <a:schemeClr val="accent5"/>
              </a:buClr>
              <a:buFont typeface="Arial" pitchFamily="34" charset="0"/>
              <a:buNone/>
              <a:defRPr/>
            </a:pPr>
            <a:r>
              <a:rPr lang="ru-RU" altLang="ru-RU" sz="2000" i="1" dirty="0" smtClean="0">
                <a:latin typeface="Times New Roman" panose="02020603050405020304" pitchFamily="18" charset="0"/>
                <a:cs typeface="Times New Roman" panose="02020603050405020304" pitchFamily="18" charset="0"/>
              </a:rPr>
              <a:t>Дотации</a:t>
            </a:r>
            <a:r>
              <a:rPr lang="ru-RU" altLang="ru-RU" i="1" dirty="0" smtClean="0">
                <a:latin typeface="Times New Roman" panose="02020603050405020304" pitchFamily="18" charset="0"/>
                <a:cs typeface="Times New Roman" panose="02020603050405020304" pitchFamily="18" charset="0"/>
              </a:rPr>
              <a:t> – </a:t>
            </a:r>
            <a:r>
              <a:rPr lang="ru-RU" altLang="ru-RU" sz="18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r>
              <a:rPr lang="ru-RU" altLang="ru-RU" sz="1200" dirty="0" smtClean="0">
                <a:latin typeface="Times New Roman" panose="02020603050405020304" pitchFamily="18" charset="0"/>
                <a:cs typeface="Times New Roman" panose="02020603050405020304" pitchFamily="18" charset="0"/>
              </a:rPr>
              <a:t>;</a:t>
            </a:r>
            <a:endParaRPr lang="ru-RU" altLang="ru-RU" sz="1800" i="1" dirty="0" smtClean="0">
              <a:latin typeface="Times New Roman" panose="02020603050405020304" pitchFamily="18" charset="0"/>
              <a:cs typeface="Times New Roman" panose="02020603050405020304" pitchFamily="18" charset="0"/>
            </a:endParaRPr>
          </a:p>
        </p:txBody>
      </p:sp>
      <p:sp>
        <p:nvSpPr>
          <p:cNvPr id="3" name="Rectangle 2"/>
          <p:cNvSpPr>
            <a:spLocks noGrp="1" noChangeArrowheads="1"/>
          </p:cNvSpPr>
          <p:nvPr>
            <p:ph type="title"/>
          </p:nvPr>
        </p:nvSpPr>
        <p:spPr>
          <a:xfrm>
            <a:off x="352425" y="260350"/>
            <a:ext cx="7680325" cy="536575"/>
          </a:xfrm>
        </p:spPr>
        <p:txBody>
          <a:bodyPr/>
          <a:lstStyle/>
          <a:p>
            <a:pPr eaLnBrk="1" hangingPunct="1"/>
            <a:r>
              <a:rPr lang="ru-RU" altLang="ru-RU" sz="2800" i="1" smtClean="0">
                <a:ln>
                  <a:noFill/>
                </a:ln>
                <a:solidFill>
                  <a:srgbClr val="FF0000"/>
                </a:solidFill>
                <a:latin typeface="Times New Roman" pitchFamily="18" charset="0"/>
                <a:cs typeface="Times New Roman" pitchFamily="18" charset="0"/>
              </a:rPr>
              <a:t>Формы межбюджетных отношений</a:t>
            </a:r>
            <a:endParaRPr lang="ru-RU" altLang="ru-RU" sz="3200" i="1" smtClean="0">
              <a:ln>
                <a:noFill/>
              </a:ln>
              <a:solidFill>
                <a:srgbClr val="FF0000"/>
              </a:solidFill>
              <a:latin typeface="Times New Roman" pitchFamily="18" charset="0"/>
              <a:cs typeface="Times New Roman" pitchFamily="18" charset="0"/>
            </a:endParaRPr>
          </a:p>
        </p:txBody>
      </p:sp>
      <p:sp>
        <p:nvSpPr>
          <p:cNvPr id="2" name="Прямоугольник 1"/>
          <p:cNvSpPr/>
          <p:nvPr/>
        </p:nvSpPr>
        <p:spPr>
          <a:xfrm>
            <a:off x="3748088" y="3068638"/>
            <a:ext cx="5319712" cy="187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i="1" dirty="0">
                <a:solidFill>
                  <a:schemeClr val="tx1"/>
                </a:solidFill>
                <a:latin typeface="Times New Roman" panose="02020603050405020304" pitchFamily="18" charset="0"/>
                <a:cs typeface="Times New Roman" panose="02020603050405020304" pitchFamily="18" charset="0"/>
              </a:rPr>
              <a:t>Субсидии – </a:t>
            </a:r>
            <a:r>
              <a:rPr lang="ru-RU" dirty="0">
                <a:solidFill>
                  <a:schemeClr val="tx1"/>
                </a:solidFill>
                <a:latin typeface="Times New Roman" panose="02020603050405020304" pitchFamily="18" charset="0"/>
                <a:cs typeface="Times New Roman" panose="02020603050405020304" pitchFamily="18" charset="0"/>
              </a:rPr>
              <a:t>сумма средств в денежной или натуральной форме, выделенных из местных бюджетов или в специальных фондов конкретному объекту хозяйствования для организации или поддержания какой-либо деятельности, доходы от которой временно не покрывают нормативную величину расходов;</a:t>
            </a:r>
            <a:endParaRPr lang="ru-RU" sz="2000" i="1" dirty="0">
              <a:solidFill>
                <a:schemeClr val="tx1"/>
              </a:solidFill>
              <a:latin typeface="Times New Roman" panose="02020603050405020304" pitchFamily="18" charset="0"/>
              <a:cs typeface="Times New Roman" panose="02020603050405020304" pitchFamily="18" charset="0"/>
            </a:endParaRPr>
          </a:p>
        </p:txBody>
      </p:sp>
      <p:sp>
        <p:nvSpPr>
          <p:cNvPr id="29700" name="TextBox 2"/>
          <p:cNvSpPr txBox="1">
            <a:spLocks noChangeArrowheads="1"/>
          </p:cNvSpPr>
          <p:nvPr/>
        </p:nvSpPr>
        <p:spPr bwMode="auto">
          <a:xfrm>
            <a:off x="352425" y="5516563"/>
            <a:ext cx="5227638" cy="985837"/>
          </a:xfrm>
          <a:prstGeom prst="rect">
            <a:avLst/>
          </a:prstGeom>
          <a:noFill/>
          <a:ln w="9525">
            <a:noFill/>
            <a:miter lim="800000"/>
            <a:headEnd/>
            <a:tailEnd/>
          </a:ln>
        </p:spPr>
        <p:txBody>
          <a:bodyPr>
            <a:spAutoFit/>
          </a:bodyPr>
          <a:lstStyle/>
          <a:p>
            <a:pPr algn="ctr"/>
            <a:r>
              <a:rPr lang="ru-RU" sz="2000" i="1">
                <a:latin typeface="Times New Roman" pitchFamily="18" charset="0"/>
                <a:cs typeface="Times New Roman" pitchFamily="18" charset="0"/>
              </a:rPr>
              <a:t>Субвенции – </a:t>
            </a:r>
            <a:r>
              <a:rPr lang="ru-RU">
                <a:latin typeface="Times New Roman" pitchFamily="18" charset="0"/>
                <a:cs typeface="Times New Roman" pitchFamily="18" charset="0"/>
              </a:rPr>
              <a:t>вид денежной помощи местным бюджетам со стороны государственного бюджета, предназначенной на определенную цель.</a:t>
            </a:r>
            <a:endParaRPr lang="ru-RU" sz="2000" i="1">
              <a:latin typeface="Times New Roman" pitchFamily="18" charset="0"/>
              <a:cs typeface="Times New Roman" pitchFamily="18" charset="0"/>
            </a:endParaRPr>
          </a:p>
        </p:txBody>
      </p:sp>
      <p:pic>
        <p:nvPicPr>
          <p:cNvPr id="29701" name="Picture 2"/>
          <p:cNvPicPr>
            <a:picLocks noChangeAspect="1" noChangeArrowheads="1"/>
          </p:cNvPicPr>
          <p:nvPr/>
        </p:nvPicPr>
        <p:blipFill>
          <a:blip r:embed="rId2"/>
          <a:srcRect/>
          <a:stretch>
            <a:fillRect/>
          </a:stretch>
        </p:blipFill>
        <p:spPr bwMode="auto">
          <a:xfrm>
            <a:off x="468313" y="2492375"/>
            <a:ext cx="3167062" cy="3024188"/>
          </a:xfrm>
          <a:prstGeom prst="rect">
            <a:avLst/>
          </a:prstGeom>
          <a:noFill/>
          <a:ln w="9525">
            <a:noFill/>
            <a:miter lim="800000"/>
            <a:headEnd/>
            <a:tailEnd/>
          </a:ln>
        </p:spPr>
      </p:pic>
      <p:pic>
        <p:nvPicPr>
          <p:cNvPr id="29702" name="Picture 3"/>
          <p:cNvPicPr>
            <a:picLocks noChangeAspect="1" noChangeArrowheads="1"/>
          </p:cNvPicPr>
          <p:nvPr/>
        </p:nvPicPr>
        <p:blipFill>
          <a:blip r:embed="rId3"/>
          <a:srcRect/>
          <a:stretch>
            <a:fillRect/>
          </a:stretch>
        </p:blipFill>
        <p:spPr bwMode="auto">
          <a:xfrm>
            <a:off x="5292725" y="725488"/>
            <a:ext cx="3492500" cy="219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TM03457496[[fn=Параллакс]]</Template>
  <TotalTime>8672</TotalTime>
  <Words>2889</Words>
  <Application>Microsoft Office PowerPoint</Application>
  <PresentationFormat>Экран (4:3)</PresentationFormat>
  <Paragraphs>600</Paragraphs>
  <Slides>46</Slides>
  <Notes>3</Notes>
  <HiddenSlides>0</HiddenSlides>
  <MMClips>0</MMClips>
  <ScaleCrop>false</ScaleCrop>
  <HeadingPairs>
    <vt:vector size="10" baseType="variant">
      <vt:variant>
        <vt:lpstr>Использованные шрифты</vt:lpstr>
      </vt:variant>
      <vt:variant>
        <vt:i4>7</vt:i4>
      </vt:variant>
      <vt:variant>
        <vt:lpstr>Шаблон оформления</vt:lpstr>
      </vt:variant>
      <vt:variant>
        <vt:i4>18</vt:i4>
      </vt:variant>
      <vt:variant>
        <vt:lpstr>Внедренные серверы OLE</vt:lpstr>
      </vt:variant>
      <vt:variant>
        <vt:i4>1</vt:i4>
      </vt:variant>
      <vt:variant>
        <vt:lpstr>Заголовки слайдов</vt:lpstr>
      </vt:variant>
      <vt:variant>
        <vt:i4>46</vt:i4>
      </vt:variant>
      <vt:variant>
        <vt:lpstr>Произвольные показы</vt:lpstr>
      </vt:variant>
      <vt:variant>
        <vt:i4>1</vt:i4>
      </vt:variant>
    </vt:vector>
  </HeadingPairs>
  <TitlesOfParts>
    <vt:vector size="73" baseType="lpstr">
      <vt:lpstr>Arial</vt:lpstr>
      <vt:lpstr>Corbel</vt:lpstr>
      <vt:lpstr>Times New Roman</vt:lpstr>
      <vt:lpstr>Verdana</vt:lpstr>
      <vt:lpstr>Wingdings</vt:lpstr>
      <vt:lpstr>Bodoni MT Black</vt:lpstr>
      <vt:lpstr>Calibri</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Параллакс</vt:lpstr>
      <vt:lpstr>Диаграмма Microsoft Excel</vt:lpstr>
      <vt:lpstr>МУНИЦИПАЛЬНОЕ ОБРАЗОВАНИЕ « УГРАНСКИЙ РАЙОН» СМОЛЕНСКОЙ ОБЛАСТИ </vt:lpstr>
      <vt:lpstr>Слайд 2</vt:lpstr>
      <vt:lpstr>Муниципальное образование «Угранский район» Смоленской области</vt:lpstr>
      <vt:lpstr>Слайд 4</vt:lpstr>
      <vt:lpstr>Слайд 5</vt:lpstr>
      <vt:lpstr>Слайд 6</vt:lpstr>
      <vt:lpstr>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vt:lpstr>
      <vt:lpstr>Слайд 8</vt:lpstr>
      <vt:lpstr>Формы межбюджетных отношений</vt:lpstr>
      <vt:lpstr>Межбюджетные трансферты, получаемые бюджетом МО «Угранский район» Смоленской области из областного бюджета</vt:lpstr>
      <vt:lpstr>Структура безвозмездных поступлений</vt:lpstr>
      <vt:lpstr>Слайд 12</vt:lpstr>
      <vt:lpstr>Слайд 13</vt:lpstr>
      <vt:lpstr>Слайд 14</vt:lpstr>
      <vt:lpstr>Слайд 15</vt:lpstr>
      <vt:lpstr>Слайд 16</vt:lpstr>
      <vt:lpstr>Слайд 17</vt:lpstr>
      <vt:lpstr>Слайд 18</vt:lpstr>
      <vt:lpstr>Основные направления бюджетной политики муниципального образования «Угранский район» Смоленской области на 2017 год и на плановый период 2018 и 2019 годов</vt:lpstr>
      <vt:lpstr>Слайд 20</vt:lpstr>
      <vt:lpstr>Слайд 21</vt:lpstr>
      <vt:lpstr>Основные направления налоговой политики  муниципального образования  Угранского сельского поселения Угранского района Смоленской области на 2017 год и плановый период 2018-2019годов</vt:lpstr>
      <vt:lpstr>Слайд 23</vt:lpstr>
      <vt:lpstr>Основные показатели социально-экономического развития муниципального образования «Уграснкий район» Смоленской области на 2017 год и плановый период 2018  и 2019 годов</vt:lpstr>
      <vt:lpstr>Слайд 25</vt:lpstr>
      <vt:lpstr> </vt:lpstr>
      <vt:lpstr>Неналоговые доходы – платежи, которые включают в себя возмездные операции от прямого предоставления государством за пользование имущества и природных ресурсов, от различного вида услуг, а также платежи в виде  штрафов или иных санкций за нарушение законодательства.</vt:lpstr>
      <vt:lpstr>Слайд 28</vt:lpstr>
      <vt:lpstr>   Безвозмездные поступления- поступающие в бюджет денежные средства на безвозвратной  и безвозмездной  основе из областного бюджета( межбюджетные трансферты в виде дотаций, субсидий, субвенций), а также перечисления от физических и юридических лиц.   </vt:lpstr>
      <vt:lpstr> Какие  налоги уплачивают в местный бюджет граждане муниципального образования?</vt:lpstr>
      <vt:lpstr>Нормативы зачисления налогов на территории муниципального образования « Угранский район» Смоленской области  на 2017год</vt:lpstr>
      <vt:lpstr> </vt:lpstr>
      <vt:lpstr>Разделы классификации расходов бюджетов</vt:lpstr>
      <vt:lpstr>Основные характеристики  районного  бюджета на   2017 и плановый период 2018  и 2019 годов. ( тыс.руб)</vt:lpstr>
      <vt:lpstr>Источники финансирования дефицита   районного бюджета</vt:lpstr>
      <vt:lpstr>Программная структура расходов  районного бюджета на 2017 год и плановый период 2018 и 2019 г (в тыс.руб.)</vt:lpstr>
      <vt:lpstr>Программная структура расходов  районного бюджета на 2017 год и плановый период 2018 и 2019 г.</vt:lpstr>
      <vt:lpstr>Слайд 38</vt:lpstr>
      <vt:lpstr>Программная структура расходов  районного бюджета на 2017 год и плановый период 2018 и 2019 г.</vt:lpstr>
      <vt:lpstr>Программная структура расходов  районного бюджета на 2017 год и плановый период 2018 и 2019 г.</vt:lpstr>
      <vt:lpstr>Слайд 41</vt:lpstr>
      <vt:lpstr>Слайд 42</vt:lpstr>
      <vt:lpstr>Распределение  бюджетных ассигнований   по разделам расходов  на 2017 и плановый период 2018 и 2019 год(тыс. руб.)</vt:lpstr>
      <vt:lpstr>Слайд 44</vt:lpstr>
      <vt:lpstr>Контактная информация</vt:lpstr>
      <vt:lpstr>Слайд 46</vt:lpstr>
      <vt:lpstr>Произвольный показ 1</vt:lpstr>
    </vt:vector>
  </TitlesOfParts>
  <Company>WareZ Provider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 и плановый период 2015-2016 годов</dc:title>
  <dc:creator>www.PHILka.RU</dc:creator>
  <cp:lastModifiedBy>Пк</cp:lastModifiedBy>
  <cp:revision>269</cp:revision>
  <dcterms:created xsi:type="dcterms:W3CDTF">2013-12-02T14:04:15Z</dcterms:created>
  <dcterms:modified xsi:type="dcterms:W3CDTF">2017-12-25T08:36:39Z</dcterms:modified>
</cp:coreProperties>
</file>